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omments/comment1.xml" ContentType="application/vnd.openxmlformats-officedocument.presentationml.comments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4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82" r:id="rId3"/>
    <p:sldId id="257" r:id="rId4"/>
    <p:sldId id="258" r:id="rId5"/>
    <p:sldId id="259" r:id="rId6"/>
    <p:sldId id="296" r:id="rId7"/>
    <p:sldId id="299" r:id="rId8"/>
    <p:sldId id="264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301" r:id="rId19"/>
    <p:sldId id="280" r:id="rId20"/>
    <p:sldId id="281" r:id="rId21"/>
    <p:sldId id="303" r:id="rId22"/>
    <p:sldId id="313" r:id="rId23"/>
    <p:sldId id="285" r:id="rId24"/>
    <p:sldId id="286" r:id="rId25"/>
    <p:sldId id="287" r:id="rId26"/>
    <p:sldId id="290" r:id="rId27"/>
    <p:sldId id="325" r:id="rId28"/>
    <p:sldId id="327" r:id="rId29"/>
    <p:sldId id="292" r:id="rId30"/>
    <p:sldId id="326" r:id="rId31"/>
    <p:sldId id="293" r:id="rId32"/>
    <p:sldId id="294" r:id="rId33"/>
    <p:sldId id="305" r:id="rId34"/>
    <p:sldId id="307" r:id="rId35"/>
    <p:sldId id="309" r:id="rId36"/>
    <p:sldId id="310" r:id="rId37"/>
    <p:sldId id="311" r:id="rId38"/>
    <p:sldId id="312" r:id="rId39"/>
    <p:sldId id="314" r:id="rId40"/>
    <p:sldId id="315" r:id="rId41"/>
    <p:sldId id="316" r:id="rId42"/>
    <p:sldId id="317" r:id="rId43"/>
    <p:sldId id="318" r:id="rId44"/>
    <p:sldId id="319" r:id="rId45"/>
    <p:sldId id="320" r:id="rId46"/>
    <p:sldId id="321" r:id="rId47"/>
    <p:sldId id="322" r:id="rId48"/>
    <p:sldId id="323" r:id="rId49"/>
    <p:sldId id="324" r:id="rId50"/>
    <p:sldId id="328" r:id="rId51"/>
    <p:sldId id="334" r:id="rId52"/>
    <p:sldId id="329" r:id="rId53"/>
    <p:sldId id="330" r:id="rId54"/>
    <p:sldId id="331" r:id="rId55"/>
    <p:sldId id="333" r:id="rId5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B2F45CD-845C-48BD-881F-DB29962BE8B0}">
          <p14:sldIdLst>
            <p14:sldId id="256"/>
          </p14:sldIdLst>
        </p14:section>
        <p14:section name="Раздел без заголовка" id="{14BE8A4D-FC3A-4666-8231-C946CC3E24E8}">
          <p14:sldIdLst>
            <p14:sldId id="282"/>
            <p14:sldId id="257"/>
            <p14:sldId id="258"/>
            <p14:sldId id="259"/>
            <p14:sldId id="296"/>
            <p14:sldId id="299"/>
            <p14:sldId id="264"/>
            <p14:sldId id="265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301"/>
            <p14:sldId id="280"/>
            <p14:sldId id="281"/>
            <p14:sldId id="303"/>
            <p14:sldId id="313"/>
            <p14:sldId id="285"/>
            <p14:sldId id="286"/>
            <p14:sldId id="287"/>
            <p14:sldId id="290"/>
            <p14:sldId id="325"/>
            <p14:sldId id="327"/>
            <p14:sldId id="292"/>
            <p14:sldId id="326"/>
            <p14:sldId id="293"/>
            <p14:sldId id="294"/>
            <p14:sldId id="305"/>
            <p14:sldId id="307"/>
            <p14:sldId id="309"/>
            <p14:sldId id="310"/>
            <p14:sldId id="311"/>
            <p14:sldId id="312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8"/>
            <p14:sldId id="334"/>
            <p14:sldId id="329"/>
            <p14:sldId id="330"/>
            <p14:sldId id="331"/>
            <p14:sldId id="333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Ольга" initials="О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FF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7815" autoAdjust="0"/>
    <p:restoredTop sz="86481" autoAdjust="0"/>
  </p:normalViewPr>
  <p:slideViewPr>
    <p:cSldViewPr snapToObjects="1">
      <p:cViewPr>
        <p:scale>
          <a:sx n="78" d="100"/>
          <a:sy n="78" d="100"/>
        </p:scale>
        <p:origin x="-9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90"/>
    </p:cViewPr>
  </p:sorterViewPr>
  <p:notesViewPr>
    <p:cSldViewPr snapToObjects="1">
      <p:cViewPr varScale="1">
        <p:scale>
          <a:sx n="43" d="100"/>
          <a:sy n="43" d="100"/>
        </p:scale>
        <p:origin x="-221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0-08T15:56:53.134" idx="2">
    <p:pos x="146" y="146"/>
    <p:text/>
  </p:cm>
  <p:cm authorId="0" dt="2015-10-08T15:56:12.465" idx="1">
    <p:pos x="10" y="10"/>
    <p:text/>
  </p:cm>
</p:cmLst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iagrams/_rels/data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jpeg"/></Relationships>
</file>

<file path=ppt/diagrams/_rels/data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diagrams/_rels/drawing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4BC53A-3555-45AE-94B0-BA79E96123A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8BA18B-3592-44CD-8A94-3324DAD0DB91}">
      <dgm:prSet phldrT="[Текст]" custT="1"/>
      <dgm:spPr/>
      <dgm:t>
        <a:bodyPr/>
        <a:lstStyle/>
        <a:p>
          <a:r>
            <a:rPr lang="ru-RU" sz="1600" b="1" dirty="0" smtClean="0"/>
            <a:t>ОСНОВНЫЕ ВИДЫ ВНЕШНЕТОРГОВЫХ СДЕЛОК</a:t>
          </a:r>
          <a:endParaRPr lang="ru-RU" sz="1600" b="1" dirty="0"/>
        </a:p>
      </dgm:t>
    </dgm:pt>
    <dgm:pt modelId="{08E87DE4-1048-47B1-86E9-C6F63DD11369}" type="parTrans" cxnId="{6DF707D2-AB23-477C-962E-EF365BF154FD}">
      <dgm:prSet/>
      <dgm:spPr/>
      <dgm:t>
        <a:bodyPr/>
        <a:lstStyle/>
        <a:p>
          <a:endParaRPr lang="ru-RU"/>
        </a:p>
      </dgm:t>
    </dgm:pt>
    <dgm:pt modelId="{CBD11912-CB8E-435F-AD59-822E2A8C32C3}" type="sibTrans" cxnId="{6DF707D2-AB23-477C-962E-EF365BF154FD}">
      <dgm:prSet/>
      <dgm:spPr/>
      <dgm:t>
        <a:bodyPr/>
        <a:lstStyle/>
        <a:p>
          <a:endParaRPr lang="ru-RU"/>
        </a:p>
      </dgm:t>
    </dgm:pt>
    <dgm:pt modelId="{D1ADE070-DC0E-40C2-A07D-C9BDD47D3590}">
      <dgm:prSet phldrT="[Текст]" custT="1"/>
      <dgm:spPr/>
      <dgm:t>
        <a:bodyPr/>
        <a:lstStyle/>
        <a:p>
          <a:r>
            <a:rPr lang="ru-RU" sz="1600" b="1" dirty="0" smtClean="0"/>
            <a:t>АРЕНДА</a:t>
          </a:r>
          <a:endParaRPr lang="ru-RU" sz="1600" b="1" dirty="0"/>
        </a:p>
      </dgm:t>
    </dgm:pt>
    <dgm:pt modelId="{56A4B12A-FFCF-4D27-BD0E-F12BF53F12BF}" type="parTrans" cxnId="{FA8A37B0-A79E-4A35-90E1-6CBEDCF6E52A}">
      <dgm:prSet/>
      <dgm:spPr/>
      <dgm:t>
        <a:bodyPr/>
        <a:lstStyle/>
        <a:p>
          <a:endParaRPr lang="ru-RU"/>
        </a:p>
      </dgm:t>
    </dgm:pt>
    <dgm:pt modelId="{31160023-B473-40CA-8694-B36E38EFD1FD}" type="sibTrans" cxnId="{FA8A37B0-A79E-4A35-90E1-6CBEDCF6E52A}">
      <dgm:prSet/>
      <dgm:spPr/>
      <dgm:t>
        <a:bodyPr/>
        <a:lstStyle/>
        <a:p>
          <a:endParaRPr lang="ru-RU"/>
        </a:p>
      </dgm:t>
    </dgm:pt>
    <dgm:pt modelId="{F953701A-32EA-4B8B-9817-D1E846935327}">
      <dgm:prSet phldrT="[Текст]" custT="1"/>
      <dgm:spPr/>
      <dgm:t>
        <a:bodyPr/>
        <a:lstStyle/>
        <a:p>
          <a:r>
            <a:rPr lang="ru-RU" sz="1600" b="1" dirty="0" smtClean="0"/>
            <a:t>письменная форма</a:t>
          </a:r>
          <a:endParaRPr lang="ru-RU" sz="1600" b="1" dirty="0"/>
        </a:p>
      </dgm:t>
    </dgm:pt>
    <dgm:pt modelId="{3D4AD2A2-62E6-4E95-829A-B65342F20734}" type="parTrans" cxnId="{1046BDD3-4795-40D5-ACE6-27728A622235}">
      <dgm:prSet/>
      <dgm:spPr/>
      <dgm:t>
        <a:bodyPr/>
        <a:lstStyle/>
        <a:p>
          <a:endParaRPr lang="ru-RU"/>
        </a:p>
      </dgm:t>
    </dgm:pt>
    <dgm:pt modelId="{743FED33-DD5F-493F-85C4-F30389B947BB}" type="sibTrans" cxnId="{1046BDD3-4795-40D5-ACE6-27728A622235}">
      <dgm:prSet/>
      <dgm:spPr/>
      <dgm:t>
        <a:bodyPr/>
        <a:lstStyle/>
        <a:p>
          <a:endParaRPr lang="ru-RU"/>
        </a:p>
      </dgm:t>
    </dgm:pt>
    <dgm:pt modelId="{31D3ECE8-C910-4360-91FF-C7CA43E92DB7}">
      <dgm:prSet custT="1"/>
      <dgm:spPr/>
      <dgm:t>
        <a:bodyPr/>
        <a:lstStyle/>
        <a:p>
          <a:r>
            <a:rPr lang="ru-RU" sz="1400" dirty="0" smtClean="0"/>
            <a:t> </a:t>
          </a:r>
          <a:r>
            <a:rPr lang="ru-RU" sz="1600" b="1" dirty="0" smtClean="0"/>
            <a:t>ТОВАРООБМЕН</a:t>
          </a:r>
        </a:p>
      </dgm:t>
    </dgm:pt>
    <dgm:pt modelId="{8B5144E4-5015-402D-8490-EB98FC6C0D69}" type="parTrans" cxnId="{0D8DE234-369A-4429-A946-757A8D47A944}">
      <dgm:prSet/>
      <dgm:spPr/>
      <dgm:t>
        <a:bodyPr/>
        <a:lstStyle/>
        <a:p>
          <a:endParaRPr lang="ru-RU"/>
        </a:p>
      </dgm:t>
    </dgm:pt>
    <dgm:pt modelId="{4088D009-AC56-48AF-970D-B6AFD128266F}" type="sibTrans" cxnId="{0D8DE234-369A-4429-A946-757A8D47A944}">
      <dgm:prSet/>
      <dgm:spPr/>
      <dgm:t>
        <a:bodyPr/>
        <a:lstStyle/>
        <a:p>
          <a:endParaRPr lang="ru-RU"/>
        </a:p>
      </dgm:t>
    </dgm:pt>
    <dgm:pt modelId="{33B2BA43-D49A-4F71-A87B-9C858145A0E3}">
      <dgm:prSet custT="1"/>
      <dgm:spPr/>
      <dgm:t>
        <a:bodyPr/>
        <a:lstStyle/>
        <a:p>
          <a:r>
            <a:rPr lang="ru-RU" sz="1600" b="1" dirty="0" smtClean="0"/>
            <a:t>КУПЛЯ-ПРОДАЖА</a:t>
          </a:r>
          <a:endParaRPr lang="ru-RU" sz="1600" b="1" dirty="0"/>
        </a:p>
      </dgm:t>
    </dgm:pt>
    <dgm:pt modelId="{F80D3771-4DF6-4355-875B-EB77389F8C09}" type="parTrans" cxnId="{E7B91FF1-48E8-4CF4-AF7F-03644889D7D2}">
      <dgm:prSet/>
      <dgm:spPr/>
      <dgm:t>
        <a:bodyPr/>
        <a:lstStyle/>
        <a:p>
          <a:endParaRPr lang="ru-RU"/>
        </a:p>
      </dgm:t>
    </dgm:pt>
    <dgm:pt modelId="{DD0C3A44-796C-447F-A161-266E4A393E58}" type="sibTrans" cxnId="{E7B91FF1-48E8-4CF4-AF7F-03644889D7D2}">
      <dgm:prSet/>
      <dgm:spPr/>
      <dgm:t>
        <a:bodyPr/>
        <a:lstStyle/>
        <a:p>
          <a:endParaRPr lang="ru-RU"/>
        </a:p>
      </dgm:t>
    </dgm:pt>
    <dgm:pt modelId="{BB42DC21-6F37-4E54-8C69-2A17A324C5FA}">
      <dgm:prSet custT="1"/>
      <dgm:spPr/>
      <dgm:t>
        <a:bodyPr/>
        <a:lstStyle/>
        <a:p>
          <a:r>
            <a:rPr lang="ru-RU" sz="1400" b="1" dirty="0" smtClean="0"/>
            <a:t>ЛИЗИНГ</a:t>
          </a:r>
          <a:endParaRPr lang="ru-RU" sz="1400" b="1" dirty="0"/>
        </a:p>
      </dgm:t>
    </dgm:pt>
    <dgm:pt modelId="{27F14F42-0D71-470D-ADF4-550C8BBD57A6}" type="parTrans" cxnId="{4D341431-AB64-4BFA-A2C1-F518C344474C}">
      <dgm:prSet/>
      <dgm:spPr/>
      <dgm:t>
        <a:bodyPr/>
        <a:lstStyle/>
        <a:p>
          <a:endParaRPr lang="ru-RU"/>
        </a:p>
      </dgm:t>
    </dgm:pt>
    <dgm:pt modelId="{2C2AAC9B-1ABB-41A3-8367-9DDC0BDA3D38}" type="sibTrans" cxnId="{4D341431-AB64-4BFA-A2C1-F518C344474C}">
      <dgm:prSet/>
      <dgm:spPr/>
      <dgm:t>
        <a:bodyPr/>
        <a:lstStyle/>
        <a:p>
          <a:endParaRPr lang="ru-RU"/>
        </a:p>
      </dgm:t>
    </dgm:pt>
    <dgm:pt modelId="{BB310ADE-F134-471A-BEC9-2868015F17BF}">
      <dgm:prSet custT="1"/>
      <dgm:spPr/>
      <dgm:t>
        <a:bodyPr/>
        <a:lstStyle/>
        <a:p>
          <a:r>
            <a:rPr lang="ru-RU" sz="1400" b="1" dirty="0" smtClean="0"/>
            <a:t>БАРТЕР</a:t>
          </a:r>
          <a:endParaRPr lang="ru-RU" sz="1400" b="1" dirty="0"/>
        </a:p>
      </dgm:t>
    </dgm:pt>
    <dgm:pt modelId="{874D2AEF-D32B-4285-B084-1989A26E5481}" type="parTrans" cxnId="{65B82174-6161-4978-B694-3D1BDBD2C17E}">
      <dgm:prSet/>
      <dgm:spPr/>
      <dgm:t>
        <a:bodyPr/>
        <a:lstStyle/>
        <a:p>
          <a:endParaRPr lang="ru-RU"/>
        </a:p>
      </dgm:t>
    </dgm:pt>
    <dgm:pt modelId="{BC8780F9-A42B-4A94-AF21-7AB1CEED4253}" type="sibTrans" cxnId="{65B82174-6161-4978-B694-3D1BDBD2C17E}">
      <dgm:prSet/>
      <dgm:spPr/>
      <dgm:t>
        <a:bodyPr/>
        <a:lstStyle/>
        <a:p>
          <a:endParaRPr lang="ru-RU"/>
        </a:p>
      </dgm:t>
    </dgm:pt>
    <dgm:pt modelId="{8D91A9BC-176C-4493-9483-1890C17962A4}">
      <dgm:prSet custT="1"/>
      <dgm:spPr/>
      <dgm:t>
        <a:bodyPr/>
        <a:lstStyle/>
        <a:p>
          <a:r>
            <a:rPr lang="ru-RU" sz="1400" b="1" dirty="0" smtClean="0"/>
            <a:t>ВСТРЕЧНАЯ ТОРГОВЛЯ</a:t>
          </a:r>
          <a:endParaRPr lang="ru-RU" sz="1400" b="1" dirty="0"/>
        </a:p>
      </dgm:t>
    </dgm:pt>
    <dgm:pt modelId="{66F923AB-FCF2-48B6-9F89-1B4B1C74FBE2}" type="parTrans" cxnId="{C6092543-75A9-49F9-B0E9-A9D4A619BEEF}">
      <dgm:prSet/>
      <dgm:spPr/>
      <dgm:t>
        <a:bodyPr/>
        <a:lstStyle/>
        <a:p>
          <a:endParaRPr lang="ru-RU"/>
        </a:p>
      </dgm:t>
    </dgm:pt>
    <dgm:pt modelId="{41569F83-1291-4ECC-A139-E49FD82D6A8C}" type="sibTrans" cxnId="{C6092543-75A9-49F9-B0E9-A9D4A619BEEF}">
      <dgm:prSet/>
      <dgm:spPr/>
      <dgm:t>
        <a:bodyPr/>
        <a:lstStyle/>
        <a:p>
          <a:endParaRPr lang="ru-RU"/>
        </a:p>
      </dgm:t>
    </dgm:pt>
    <dgm:pt modelId="{1EBA4563-41AE-4110-AB16-9F2C0AA350A8}">
      <dgm:prSet/>
      <dgm:spPr/>
      <dgm:t>
        <a:bodyPr/>
        <a:lstStyle/>
        <a:p>
          <a:r>
            <a:rPr lang="ru-RU" b="1" dirty="0" smtClean="0"/>
            <a:t>КОМПЕНСАЦИОННАЯ СДЕЛКА</a:t>
          </a:r>
          <a:endParaRPr lang="ru-RU" b="1" dirty="0"/>
        </a:p>
      </dgm:t>
    </dgm:pt>
    <dgm:pt modelId="{91359445-BCD5-4010-B44C-F26C7267B8B7}" type="parTrans" cxnId="{EC9D7A6B-E1EE-4023-9F8E-1A307EE834E5}">
      <dgm:prSet/>
      <dgm:spPr/>
      <dgm:t>
        <a:bodyPr/>
        <a:lstStyle/>
        <a:p>
          <a:endParaRPr lang="ru-RU"/>
        </a:p>
      </dgm:t>
    </dgm:pt>
    <dgm:pt modelId="{412F3F81-48B8-4B79-8535-0B4EBD6DFE95}" type="sibTrans" cxnId="{EC9D7A6B-E1EE-4023-9F8E-1A307EE834E5}">
      <dgm:prSet/>
      <dgm:spPr/>
      <dgm:t>
        <a:bodyPr/>
        <a:lstStyle/>
        <a:p>
          <a:endParaRPr lang="ru-RU"/>
        </a:p>
      </dgm:t>
    </dgm:pt>
    <dgm:pt modelId="{68F0C2BC-388D-4B3B-A692-D3B4E24F1A2B}">
      <dgm:prSet custT="1"/>
      <dgm:spPr/>
      <dgm:t>
        <a:bodyPr/>
        <a:lstStyle/>
        <a:p>
          <a:r>
            <a:rPr lang="ru-RU" sz="1400" b="1" dirty="0" smtClean="0"/>
            <a:t>КОНСИГНАЦИЯ</a:t>
          </a:r>
          <a:endParaRPr lang="ru-RU" sz="1400" b="1" dirty="0"/>
        </a:p>
      </dgm:t>
    </dgm:pt>
    <dgm:pt modelId="{BA5FBAE1-A814-4D1F-9BE3-2B155224A755}" type="parTrans" cxnId="{08C285FE-1AFF-455E-99E8-A1E96F8CBCA5}">
      <dgm:prSet/>
      <dgm:spPr/>
      <dgm:t>
        <a:bodyPr/>
        <a:lstStyle/>
        <a:p>
          <a:endParaRPr lang="ru-RU"/>
        </a:p>
      </dgm:t>
    </dgm:pt>
    <dgm:pt modelId="{5CF28BDC-87C1-4238-AB58-9FFA45D48513}" type="sibTrans" cxnId="{08C285FE-1AFF-455E-99E8-A1E96F8CBCA5}">
      <dgm:prSet/>
      <dgm:spPr/>
      <dgm:t>
        <a:bodyPr/>
        <a:lstStyle/>
        <a:p>
          <a:endParaRPr lang="ru-RU"/>
        </a:p>
      </dgm:t>
    </dgm:pt>
    <dgm:pt modelId="{00866DF2-FBD9-42C6-8E13-D07783B50BEC}" type="pres">
      <dgm:prSet presAssocID="{4B4BC53A-3555-45AE-94B0-BA79E96123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2491544-D8A4-4320-B9CF-48A987F5E6A5}" type="pres">
      <dgm:prSet presAssocID="{5B8BA18B-3592-44CD-8A94-3324DAD0DB91}" presName="hierRoot1" presStyleCnt="0"/>
      <dgm:spPr/>
    </dgm:pt>
    <dgm:pt modelId="{3D186518-7A43-462B-A490-476FC6144FD3}" type="pres">
      <dgm:prSet presAssocID="{5B8BA18B-3592-44CD-8A94-3324DAD0DB91}" presName="composite" presStyleCnt="0"/>
      <dgm:spPr/>
    </dgm:pt>
    <dgm:pt modelId="{8B611C61-D772-4F7D-9A5C-204DA8475854}" type="pres">
      <dgm:prSet presAssocID="{5B8BA18B-3592-44CD-8A94-3324DAD0DB91}" presName="background" presStyleLbl="node0" presStyleIdx="0" presStyleCnt="1"/>
      <dgm:spPr/>
    </dgm:pt>
    <dgm:pt modelId="{20FA3FE1-8056-4F39-8E11-83BA0C402401}" type="pres">
      <dgm:prSet presAssocID="{5B8BA18B-3592-44CD-8A94-3324DAD0DB91}" presName="text" presStyleLbl="fgAcc0" presStyleIdx="0" presStyleCnt="1" custScaleX="273640" custScaleY="173858" custLinFactY="-93721" custLinFactNeighborX="788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EE6852-5FCC-4915-B91D-4B191383EFD5}" type="pres">
      <dgm:prSet presAssocID="{5B8BA18B-3592-44CD-8A94-3324DAD0DB91}" presName="hierChild2" presStyleCnt="0"/>
      <dgm:spPr/>
    </dgm:pt>
    <dgm:pt modelId="{B96E8F49-3506-4E8D-9060-77CBA4475E5E}" type="pres">
      <dgm:prSet presAssocID="{56A4B12A-FFCF-4D27-BD0E-F12BF53F12BF}" presName="Name10" presStyleLbl="parChTrans1D2" presStyleIdx="0" presStyleCnt="4"/>
      <dgm:spPr/>
      <dgm:t>
        <a:bodyPr/>
        <a:lstStyle/>
        <a:p>
          <a:endParaRPr lang="ru-RU"/>
        </a:p>
      </dgm:t>
    </dgm:pt>
    <dgm:pt modelId="{2DD3B678-480F-4985-84A2-1F76D18A1209}" type="pres">
      <dgm:prSet presAssocID="{D1ADE070-DC0E-40C2-A07D-C9BDD47D3590}" presName="hierRoot2" presStyleCnt="0"/>
      <dgm:spPr/>
    </dgm:pt>
    <dgm:pt modelId="{EA3E97E6-0B8F-436A-9663-529949A735D4}" type="pres">
      <dgm:prSet presAssocID="{D1ADE070-DC0E-40C2-A07D-C9BDD47D3590}" presName="composite2" presStyleCnt="0"/>
      <dgm:spPr/>
    </dgm:pt>
    <dgm:pt modelId="{F7AEB1D8-9D70-45D0-9306-15D180198003}" type="pres">
      <dgm:prSet presAssocID="{D1ADE070-DC0E-40C2-A07D-C9BDD47D3590}" presName="background2" presStyleLbl="node2" presStyleIdx="0" presStyleCnt="4"/>
      <dgm:spPr/>
    </dgm:pt>
    <dgm:pt modelId="{004618A8-6977-48A2-B1D1-AB44C06F1B3F}" type="pres">
      <dgm:prSet presAssocID="{D1ADE070-DC0E-40C2-A07D-C9BDD47D3590}" presName="text2" presStyleLbl="fgAcc2" presStyleIdx="0" presStyleCnt="4" custScaleX="126772" custLinFactNeighborX="15007" custLinFactNeighborY="-218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0871CE-4C05-43A9-87CD-A2A03BA41494}" type="pres">
      <dgm:prSet presAssocID="{D1ADE070-DC0E-40C2-A07D-C9BDD47D3590}" presName="hierChild3" presStyleCnt="0"/>
      <dgm:spPr/>
    </dgm:pt>
    <dgm:pt modelId="{8F149E0C-9BEB-46A8-884F-7A48AFEDD7CE}" type="pres">
      <dgm:prSet presAssocID="{27F14F42-0D71-470D-ADF4-550C8BBD57A6}" presName="Name17" presStyleLbl="parChTrans1D3" presStyleIdx="0" presStyleCnt="5"/>
      <dgm:spPr/>
      <dgm:t>
        <a:bodyPr/>
        <a:lstStyle/>
        <a:p>
          <a:endParaRPr lang="ru-RU"/>
        </a:p>
      </dgm:t>
    </dgm:pt>
    <dgm:pt modelId="{E5572B94-CD8B-4FE7-A278-1CF56D255889}" type="pres">
      <dgm:prSet presAssocID="{BB42DC21-6F37-4E54-8C69-2A17A324C5FA}" presName="hierRoot3" presStyleCnt="0"/>
      <dgm:spPr/>
    </dgm:pt>
    <dgm:pt modelId="{7AA54152-2962-4ECF-83C5-C92DA85A5701}" type="pres">
      <dgm:prSet presAssocID="{BB42DC21-6F37-4E54-8C69-2A17A324C5FA}" presName="composite3" presStyleCnt="0"/>
      <dgm:spPr/>
    </dgm:pt>
    <dgm:pt modelId="{ED277FA4-4608-4122-BE31-E37ABCA694F1}" type="pres">
      <dgm:prSet presAssocID="{BB42DC21-6F37-4E54-8C69-2A17A324C5FA}" presName="background3" presStyleLbl="node3" presStyleIdx="0" presStyleCnt="5"/>
      <dgm:spPr/>
    </dgm:pt>
    <dgm:pt modelId="{16629B43-AA75-4BD1-8F94-8FF767E783CE}" type="pres">
      <dgm:prSet presAssocID="{BB42DC21-6F37-4E54-8C69-2A17A324C5FA}" presName="text3" presStyleLbl="fgAcc3" presStyleIdx="0" presStyleCnt="5" custLinFactNeighborX="-8944" custLinFactNeighborY="-308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31E15F-DD34-4474-92C7-C452DF48EF8B}" type="pres">
      <dgm:prSet presAssocID="{BB42DC21-6F37-4E54-8C69-2A17A324C5FA}" presName="hierChild4" presStyleCnt="0"/>
      <dgm:spPr/>
    </dgm:pt>
    <dgm:pt modelId="{6CA7CD3A-8369-4F2C-B54D-EC841FCF014D}" type="pres">
      <dgm:prSet presAssocID="{3D4AD2A2-62E6-4E95-829A-B65342F20734}" presName="Name10" presStyleLbl="parChTrans1D2" presStyleIdx="1" presStyleCnt="4"/>
      <dgm:spPr/>
      <dgm:t>
        <a:bodyPr/>
        <a:lstStyle/>
        <a:p>
          <a:endParaRPr lang="ru-RU"/>
        </a:p>
      </dgm:t>
    </dgm:pt>
    <dgm:pt modelId="{A2A8D2B5-F987-4B29-825C-9574DCC58138}" type="pres">
      <dgm:prSet presAssocID="{F953701A-32EA-4B8B-9817-D1E846935327}" presName="hierRoot2" presStyleCnt="0"/>
      <dgm:spPr/>
    </dgm:pt>
    <dgm:pt modelId="{DAB76F9A-1068-41A2-9DDC-31C7795B7252}" type="pres">
      <dgm:prSet presAssocID="{F953701A-32EA-4B8B-9817-D1E846935327}" presName="composite2" presStyleCnt="0"/>
      <dgm:spPr/>
    </dgm:pt>
    <dgm:pt modelId="{5F1A6016-AA9D-477D-B8C3-DD8B38751B79}" type="pres">
      <dgm:prSet presAssocID="{F953701A-32EA-4B8B-9817-D1E846935327}" presName="background2" presStyleLbl="node2" presStyleIdx="1" presStyleCnt="4"/>
      <dgm:spPr/>
    </dgm:pt>
    <dgm:pt modelId="{2EE6C8FE-6677-4B91-933A-F2127287C6E9}" type="pres">
      <dgm:prSet presAssocID="{F953701A-32EA-4B8B-9817-D1E846935327}" presName="text2" presStyleLbl="fgAcc2" presStyleIdx="1" presStyleCnt="4" custScaleX="181488" custScaleY="77172" custLinFactX="100000" custLinFactY="-89632" custLinFactNeighborX="11064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17FCB3-A721-4C81-A0DC-9FA5B704C0AF}" type="pres">
      <dgm:prSet presAssocID="{F953701A-32EA-4B8B-9817-D1E846935327}" presName="hierChild3" presStyleCnt="0"/>
      <dgm:spPr/>
    </dgm:pt>
    <dgm:pt modelId="{4FB95236-DE42-4C55-BB21-6B384056D424}" type="pres">
      <dgm:prSet presAssocID="{8B5144E4-5015-402D-8490-EB98FC6C0D69}" presName="Name10" presStyleLbl="parChTrans1D2" presStyleIdx="2" presStyleCnt="4"/>
      <dgm:spPr/>
      <dgm:t>
        <a:bodyPr/>
        <a:lstStyle/>
        <a:p>
          <a:endParaRPr lang="ru-RU"/>
        </a:p>
      </dgm:t>
    </dgm:pt>
    <dgm:pt modelId="{61246D2F-FFAE-47E2-AAC1-3214A85F40E6}" type="pres">
      <dgm:prSet presAssocID="{31D3ECE8-C910-4360-91FF-C7CA43E92DB7}" presName="hierRoot2" presStyleCnt="0"/>
      <dgm:spPr/>
    </dgm:pt>
    <dgm:pt modelId="{DFE6C6F6-0DBA-43BA-B60C-E349B954A0B9}" type="pres">
      <dgm:prSet presAssocID="{31D3ECE8-C910-4360-91FF-C7CA43E92DB7}" presName="composite2" presStyleCnt="0"/>
      <dgm:spPr/>
    </dgm:pt>
    <dgm:pt modelId="{12ECA658-FCAD-4E80-8BD1-88BA9E88BC8F}" type="pres">
      <dgm:prSet presAssocID="{31D3ECE8-C910-4360-91FF-C7CA43E92DB7}" presName="background2" presStyleLbl="node2" presStyleIdx="2" presStyleCnt="4"/>
      <dgm:spPr/>
    </dgm:pt>
    <dgm:pt modelId="{4C6A9D59-07D7-476E-BBF8-B6808E776530}" type="pres">
      <dgm:prSet presAssocID="{31D3ECE8-C910-4360-91FF-C7CA43E92DB7}" presName="text2" presStyleLbl="fgAcc2" presStyleIdx="2" presStyleCnt="4" custScaleX="189767" custLinFactNeighborX="-64104" custLinFactNeighborY="-280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2EFEFC-4A71-4044-9CA3-1D582A0FCDFB}" type="pres">
      <dgm:prSet presAssocID="{31D3ECE8-C910-4360-91FF-C7CA43E92DB7}" presName="hierChild3" presStyleCnt="0"/>
      <dgm:spPr/>
    </dgm:pt>
    <dgm:pt modelId="{57B09305-4763-4BBA-8A26-C874EF766AD1}" type="pres">
      <dgm:prSet presAssocID="{874D2AEF-D32B-4285-B084-1989A26E5481}" presName="Name17" presStyleLbl="parChTrans1D3" presStyleIdx="1" presStyleCnt="5"/>
      <dgm:spPr/>
      <dgm:t>
        <a:bodyPr/>
        <a:lstStyle/>
        <a:p>
          <a:endParaRPr lang="ru-RU"/>
        </a:p>
      </dgm:t>
    </dgm:pt>
    <dgm:pt modelId="{F0409F14-7753-466A-A0E7-269B05FBA683}" type="pres">
      <dgm:prSet presAssocID="{BB310ADE-F134-471A-BEC9-2868015F17BF}" presName="hierRoot3" presStyleCnt="0"/>
      <dgm:spPr/>
    </dgm:pt>
    <dgm:pt modelId="{5B874E84-660E-4114-89EB-B72195D4ADDF}" type="pres">
      <dgm:prSet presAssocID="{BB310ADE-F134-471A-BEC9-2868015F17BF}" presName="composite3" presStyleCnt="0"/>
      <dgm:spPr/>
    </dgm:pt>
    <dgm:pt modelId="{C88E8EB7-0254-4BB1-AF35-D220334BB0CB}" type="pres">
      <dgm:prSet presAssocID="{BB310ADE-F134-471A-BEC9-2868015F17BF}" presName="background3" presStyleLbl="node3" presStyleIdx="1" presStyleCnt="5"/>
      <dgm:spPr/>
    </dgm:pt>
    <dgm:pt modelId="{6CA7443C-3464-40D7-A669-05EB135CF9D5}" type="pres">
      <dgm:prSet presAssocID="{BB310ADE-F134-471A-BEC9-2868015F17BF}" presName="text3" presStyleLbl="fgAcc3" presStyleIdx="1" presStyleCnt="5" custLinFactNeighborX="-54511" custLinFactNeighborY="-246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26AA5A-CF56-4B17-BBC2-8B73B6BCCC10}" type="pres">
      <dgm:prSet presAssocID="{BB310ADE-F134-471A-BEC9-2868015F17BF}" presName="hierChild4" presStyleCnt="0"/>
      <dgm:spPr/>
    </dgm:pt>
    <dgm:pt modelId="{99A4EDE2-9F6C-4CA8-B19E-6E75E0F561D0}" type="pres">
      <dgm:prSet presAssocID="{66F923AB-FCF2-48B6-9F89-1B4B1C74FBE2}" presName="Name17" presStyleLbl="parChTrans1D3" presStyleIdx="2" presStyleCnt="5"/>
      <dgm:spPr/>
      <dgm:t>
        <a:bodyPr/>
        <a:lstStyle/>
        <a:p>
          <a:endParaRPr lang="ru-RU"/>
        </a:p>
      </dgm:t>
    </dgm:pt>
    <dgm:pt modelId="{10A95252-E4E1-4F08-B570-85C6B1C2E1B7}" type="pres">
      <dgm:prSet presAssocID="{8D91A9BC-176C-4493-9483-1890C17962A4}" presName="hierRoot3" presStyleCnt="0"/>
      <dgm:spPr/>
    </dgm:pt>
    <dgm:pt modelId="{E530102F-D2FE-49B2-B11C-46184D8A93B3}" type="pres">
      <dgm:prSet presAssocID="{8D91A9BC-176C-4493-9483-1890C17962A4}" presName="composite3" presStyleCnt="0"/>
      <dgm:spPr/>
    </dgm:pt>
    <dgm:pt modelId="{2C128452-3B6E-46A9-9010-D541C4414161}" type="pres">
      <dgm:prSet presAssocID="{8D91A9BC-176C-4493-9483-1890C17962A4}" presName="background3" presStyleLbl="node3" presStyleIdx="2" presStyleCnt="5"/>
      <dgm:spPr/>
    </dgm:pt>
    <dgm:pt modelId="{C8DD10BF-B5AE-41AC-B957-50BCAA30D949}" type="pres">
      <dgm:prSet presAssocID="{8D91A9BC-176C-4493-9483-1890C17962A4}" presName="text3" presStyleLbl="fgAcc3" presStyleIdx="2" presStyleCnt="5" custScaleX="163536" custLinFactNeighborX="-50441" custLinFactNeighborY="-122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1CA52D-62D2-4D56-9A4D-2F5DACC42ECA}" type="pres">
      <dgm:prSet presAssocID="{8D91A9BC-176C-4493-9483-1890C17962A4}" presName="hierChild4" presStyleCnt="0"/>
      <dgm:spPr/>
    </dgm:pt>
    <dgm:pt modelId="{A2E1CF8D-D107-44E5-805C-A8DCD0860626}" type="pres">
      <dgm:prSet presAssocID="{91359445-BCD5-4010-B44C-F26C7267B8B7}" presName="Name17" presStyleLbl="parChTrans1D3" presStyleIdx="3" presStyleCnt="5"/>
      <dgm:spPr/>
      <dgm:t>
        <a:bodyPr/>
        <a:lstStyle/>
        <a:p>
          <a:endParaRPr lang="ru-RU"/>
        </a:p>
      </dgm:t>
    </dgm:pt>
    <dgm:pt modelId="{C323C47B-5187-41CB-8513-9A096A030FA3}" type="pres">
      <dgm:prSet presAssocID="{1EBA4563-41AE-4110-AB16-9F2C0AA350A8}" presName="hierRoot3" presStyleCnt="0"/>
      <dgm:spPr/>
    </dgm:pt>
    <dgm:pt modelId="{A8D465CE-4100-47C6-B719-9E91D3A1BA15}" type="pres">
      <dgm:prSet presAssocID="{1EBA4563-41AE-4110-AB16-9F2C0AA350A8}" presName="composite3" presStyleCnt="0"/>
      <dgm:spPr/>
    </dgm:pt>
    <dgm:pt modelId="{2396AA11-488E-40E5-84F0-2A3180B5ECB3}" type="pres">
      <dgm:prSet presAssocID="{1EBA4563-41AE-4110-AB16-9F2C0AA350A8}" presName="background3" presStyleLbl="node3" presStyleIdx="3" presStyleCnt="5"/>
      <dgm:spPr/>
    </dgm:pt>
    <dgm:pt modelId="{612EF6F0-C9C8-4B00-9A3E-65980B840CAA}" type="pres">
      <dgm:prSet presAssocID="{1EBA4563-41AE-4110-AB16-9F2C0AA350A8}" presName="text3" presStyleLbl="fgAcc3" presStyleIdx="3" presStyleCnt="5" custScaleX="185130" custScaleY="108989" custLinFactNeighborX="-46760" custLinFactNeighborY="-122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CE42A9-D024-4105-8BC7-2EC1B065D175}" type="pres">
      <dgm:prSet presAssocID="{1EBA4563-41AE-4110-AB16-9F2C0AA350A8}" presName="hierChild4" presStyleCnt="0"/>
      <dgm:spPr/>
    </dgm:pt>
    <dgm:pt modelId="{2EF476C6-083D-4625-9BDF-03C1B2CEA3C6}" type="pres">
      <dgm:prSet presAssocID="{F80D3771-4DF6-4355-875B-EB77389F8C09}" presName="Name10" presStyleLbl="parChTrans1D2" presStyleIdx="3" presStyleCnt="4"/>
      <dgm:spPr/>
      <dgm:t>
        <a:bodyPr/>
        <a:lstStyle/>
        <a:p>
          <a:endParaRPr lang="ru-RU"/>
        </a:p>
      </dgm:t>
    </dgm:pt>
    <dgm:pt modelId="{4FCC40C5-C96A-4258-9D36-2837BC119401}" type="pres">
      <dgm:prSet presAssocID="{33B2BA43-D49A-4F71-A87B-9C858145A0E3}" presName="hierRoot2" presStyleCnt="0"/>
      <dgm:spPr/>
    </dgm:pt>
    <dgm:pt modelId="{39B54290-8AF9-43B5-AA09-DEAA1512B4DF}" type="pres">
      <dgm:prSet presAssocID="{33B2BA43-D49A-4F71-A87B-9C858145A0E3}" presName="composite2" presStyleCnt="0"/>
      <dgm:spPr/>
    </dgm:pt>
    <dgm:pt modelId="{36C0E450-2AAA-46E6-987D-3F4A7CB97B62}" type="pres">
      <dgm:prSet presAssocID="{33B2BA43-D49A-4F71-A87B-9C858145A0E3}" presName="background2" presStyleLbl="node2" presStyleIdx="3" presStyleCnt="4"/>
      <dgm:spPr/>
    </dgm:pt>
    <dgm:pt modelId="{0575F7D5-749C-49E1-9131-ECFCD36C4191}" type="pres">
      <dgm:prSet presAssocID="{33B2BA43-D49A-4F71-A87B-9C858145A0E3}" presName="text2" presStyleLbl="fgAcc2" presStyleIdx="3" presStyleCnt="4" custScaleX="157975" custLinFactNeighborX="-33299" custLinFactNeighborY="-218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F96943-4560-49FB-B89C-16CCE5E2BA63}" type="pres">
      <dgm:prSet presAssocID="{33B2BA43-D49A-4F71-A87B-9C858145A0E3}" presName="hierChild3" presStyleCnt="0"/>
      <dgm:spPr/>
    </dgm:pt>
    <dgm:pt modelId="{4D845358-087B-4CF8-A2C8-F6791CC7420B}" type="pres">
      <dgm:prSet presAssocID="{BA5FBAE1-A814-4D1F-9BE3-2B155224A755}" presName="Name17" presStyleLbl="parChTrans1D3" presStyleIdx="4" presStyleCnt="5"/>
      <dgm:spPr/>
      <dgm:t>
        <a:bodyPr/>
        <a:lstStyle/>
        <a:p>
          <a:endParaRPr lang="ru-RU"/>
        </a:p>
      </dgm:t>
    </dgm:pt>
    <dgm:pt modelId="{3CD51750-C6E9-480E-B864-43BF89B5AF37}" type="pres">
      <dgm:prSet presAssocID="{68F0C2BC-388D-4B3B-A692-D3B4E24F1A2B}" presName="hierRoot3" presStyleCnt="0"/>
      <dgm:spPr/>
    </dgm:pt>
    <dgm:pt modelId="{3B9E70DF-BF2D-43AC-A654-A59F40B3A59D}" type="pres">
      <dgm:prSet presAssocID="{68F0C2BC-388D-4B3B-A692-D3B4E24F1A2B}" presName="composite3" presStyleCnt="0"/>
      <dgm:spPr/>
    </dgm:pt>
    <dgm:pt modelId="{4C54B003-8754-4100-A01B-4FBDE55B2C8E}" type="pres">
      <dgm:prSet presAssocID="{68F0C2BC-388D-4B3B-A692-D3B4E24F1A2B}" presName="background3" presStyleLbl="node3" presStyleIdx="4" presStyleCnt="5"/>
      <dgm:spPr/>
    </dgm:pt>
    <dgm:pt modelId="{91D7B593-9977-4461-8CAA-078BB9F4BFD1}" type="pres">
      <dgm:prSet presAssocID="{68F0C2BC-388D-4B3B-A692-D3B4E24F1A2B}" presName="text3" presStyleLbl="fgAcc3" presStyleIdx="4" presStyleCnt="5" custScaleX="174160" custScaleY="100000" custLinFactNeighborX="-25207" custLinFactNeighborY="-184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FD7F9E-5811-4A0F-B2FD-E499FA68F2F9}" type="pres">
      <dgm:prSet presAssocID="{68F0C2BC-388D-4B3B-A692-D3B4E24F1A2B}" presName="hierChild4" presStyleCnt="0"/>
      <dgm:spPr/>
    </dgm:pt>
  </dgm:ptLst>
  <dgm:cxnLst>
    <dgm:cxn modelId="{D6D0C7C6-7365-4208-ABD8-9B23DB13A92F}" type="presOf" srcId="{BB310ADE-F134-471A-BEC9-2868015F17BF}" destId="{6CA7443C-3464-40D7-A669-05EB135CF9D5}" srcOrd="0" destOrd="0" presId="urn:microsoft.com/office/officeart/2005/8/layout/hierarchy1"/>
    <dgm:cxn modelId="{0D8DE234-369A-4429-A946-757A8D47A944}" srcId="{5B8BA18B-3592-44CD-8A94-3324DAD0DB91}" destId="{31D3ECE8-C910-4360-91FF-C7CA43E92DB7}" srcOrd="2" destOrd="0" parTransId="{8B5144E4-5015-402D-8490-EB98FC6C0D69}" sibTransId="{4088D009-AC56-48AF-970D-B6AFD128266F}"/>
    <dgm:cxn modelId="{874BC918-DB7C-450F-88D7-E72E9A6D2419}" type="presOf" srcId="{BB42DC21-6F37-4E54-8C69-2A17A324C5FA}" destId="{16629B43-AA75-4BD1-8F94-8FF767E783CE}" srcOrd="0" destOrd="0" presId="urn:microsoft.com/office/officeart/2005/8/layout/hierarchy1"/>
    <dgm:cxn modelId="{5D007E2B-84DB-401C-A1F1-A2107BADE3CC}" type="presOf" srcId="{33B2BA43-D49A-4F71-A87B-9C858145A0E3}" destId="{0575F7D5-749C-49E1-9131-ECFCD36C4191}" srcOrd="0" destOrd="0" presId="urn:microsoft.com/office/officeart/2005/8/layout/hierarchy1"/>
    <dgm:cxn modelId="{FA8A37B0-A79E-4A35-90E1-6CBEDCF6E52A}" srcId="{5B8BA18B-3592-44CD-8A94-3324DAD0DB91}" destId="{D1ADE070-DC0E-40C2-A07D-C9BDD47D3590}" srcOrd="0" destOrd="0" parTransId="{56A4B12A-FFCF-4D27-BD0E-F12BF53F12BF}" sibTransId="{31160023-B473-40CA-8694-B36E38EFD1FD}"/>
    <dgm:cxn modelId="{08C285FE-1AFF-455E-99E8-A1E96F8CBCA5}" srcId="{33B2BA43-D49A-4F71-A87B-9C858145A0E3}" destId="{68F0C2BC-388D-4B3B-A692-D3B4E24F1A2B}" srcOrd="0" destOrd="0" parTransId="{BA5FBAE1-A814-4D1F-9BE3-2B155224A755}" sibTransId="{5CF28BDC-87C1-4238-AB58-9FFA45D48513}"/>
    <dgm:cxn modelId="{DE3DBA85-284F-4642-9676-D417135D70BD}" type="presOf" srcId="{31D3ECE8-C910-4360-91FF-C7CA43E92DB7}" destId="{4C6A9D59-07D7-476E-BBF8-B6808E776530}" srcOrd="0" destOrd="0" presId="urn:microsoft.com/office/officeart/2005/8/layout/hierarchy1"/>
    <dgm:cxn modelId="{6A443B2A-9942-4506-B3E7-861E781E936F}" type="presOf" srcId="{3D4AD2A2-62E6-4E95-829A-B65342F20734}" destId="{6CA7CD3A-8369-4F2C-B54D-EC841FCF014D}" srcOrd="0" destOrd="0" presId="urn:microsoft.com/office/officeart/2005/8/layout/hierarchy1"/>
    <dgm:cxn modelId="{EC9D7A6B-E1EE-4023-9F8E-1A307EE834E5}" srcId="{31D3ECE8-C910-4360-91FF-C7CA43E92DB7}" destId="{1EBA4563-41AE-4110-AB16-9F2C0AA350A8}" srcOrd="2" destOrd="0" parTransId="{91359445-BCD5-4010-B44C-F26C7267B8B7}" sibTransId="{412F3F81-48B8-4B79-8535-0B4EBD6DFE95}"/>
    <dgm:cxn modelId="{4D341431-AB64-4BFA-A2C1-F518C344474C}" srcId="{D1ADE070-DC0E-40C2-A07D-C9BDD47D3590}" destId="{BB42DC21-6F37-4E54-8C69-2A17A324C5FA}" srcOrd="0" destOrd="0" parTransId="{27F14F42-0D71-470D-ADF4-550C8BBD57A6}" sibTransId="{2C2AAC9B-1ABB-41A3-8367-9DDC0BDA3D38}"/>
    <dgm:cxn modelId="{C28E5D6D-466F-444A-B057-50B1AF76DBF8}" type="presOf" srcId="{8D91A9BC-176C-4493-9483-1890C17962A4}" destId="{C8DD10BF-B5AE-41AC-B957-50BCAA30D949}" srcOrd="0" destOrd="0" presId="urn:microsoft.com/office/officeart/2005/8/layout/hierarchy1"/>
    <dgm:cxn modelId="{E7B91FF1-48E8-4CF4-AF7F-03644889D7D2}" srcId="{5B8BA18B-3592-44CD-8A94-3324DAD0DB91}" destId="{33B2BA43-D49A-4F71-A87B-9C858145A0E3}" srcOrd="3" destOrd="0" parTransId="{F80D3771-4DF6-4355-875B-EB77389F8C09}" sibTransId="{DD0C3A44-796C-447F-A161-266E4A393E58}"/>
    <dgm:cxn modelId="{D85E2668-25A1-4924-B4D0-D44BBA825841}" type="presOf" srcId="{5B8BA18B-3592-44CD-8A94-3324DAD0DB91}" destId="{20FA3FE1-8056-4F39-8E11-83BA0C402401}" srcOrd="0" destOrd="0" presId="urn:microsoft.com/office/officeart/2005/8/layout/hierarchy1"/>
    <dgm:cxn modelId="{F029DC9B-017F-4692-8E17-FDA27BBE802A}" type="presOf" srcId="{874D2AEF-D32B-4285-B084-1989A26E5481}" destId="{57B09305-4763-4BBA-8A26-C874EF766AD1}" srcOrd="0" destOrd="0" presId="urn:microsoft.com/office/officeart/2005/8/layout/hierarchy1"/>
    <dgm:cxn modelId="{A68F0FBF-7C68-4A28-9E64-7B5DA621B82F}" type="presOf" srcId="{F80D3771-4DF6-4355-875B-EB77389F8C09}" destId="{2EF476C6-083D-4625-9BDF-03C1B2CEA3C6}" srcOrd="0" destOrd="0" presId="urn:microsoft.com/office/officeart/2005/8/layout/hierarchy1"/>
    <dgm:cxn modelId="{040B709E-4580-4ED7-AD22-55810A4D4600}" type="presOf" srcId="{91359445-BCD5-4010-B44C-F26C7267B8B7}" destId="{A2E1CF8D-D107-44E5-805C-A8DCD0860626}" srcOrd="0" destOrd="0" presId="urn:microsoft.com/office/officeart/2005/8/layout/hierarchy1"/>
    <dgm:cxn modelId="{AD4F9E62-597A-44E3-A050-C1ED0B31427D}" type="presOf" srcId="{66F923AB-FCF2-48B6-9F89-1B4B1C74FBE2}" destId="{99A4EDE2-9F6C-4CA8-B19E-6E75E0F561D0}" srcOrd="0" destOrd="0" presId="urn:microsoft.com/office/officeart/2005/8/layout/hierarchy1"/>
    <dgm:cxn modelId="{5A1FC434-B2B1-453B-880F-DF4E77C7B77E}" type="presOf" srcId="{1EBA4563-41AE-4110-AB16-9F2C0AA350A8}" destId="{612EF6F0-C9C8-4B00-9A3E-65980B840CAA}" srcOrd="0" destOrd="0" presId="urn:microsoft.com/office/officeart/2005/8/layout/hierarchy1"/>
    <dgm:cxn modelId="{6DF707D2-AB23-477C-962E-EF365BF154FD}" srcId="{4B4BC53A-3555-45AE-94B0-BA79E96123A9}" destId="{5B8BA18B-3592-44CD-8A94-3324DAD0DB91}" srcOrd="0" destOrd="0" parTransId="{08E87DE4-1048-47B1-86E9-C6F63DD11369}" sibTransId="{CBD11912-CB8E-435F-AD59-822E2A8C32C3}"/>
    <dgm:cxn modelId="{77EB22E3-7F21-495B-81A6-C87300920123}" type="presOf" srcId="{4B4BC53A-3555-45AE-94B0-BA79E96123A9}" destId="{00866DF2-FBD9-42C6-8E13-D07783B50BEC}" srcOrd="0" destOrd="0" presId="urn:microsoft.com/office/officeart/2005/8/layout/hierarchy1"/>
    <dgm:cxn modelId="{7C60AA1F-BFE8-45A7-9C43-AC900505FD74}" type="presOf" srcId="{F953701A-32EA-4B8B-9817-D1E846935327}" destId="{2EE6C8FE-6677-4B91-933A-F2127287C6E9}" srcOrd="0" destOrd="0" presId="urn:microsoft.com/office/officeart/2005/8/layout/hierarchy1"/>
    <dgm:cxn modelId="{C5F05475-19AF-40DB-918B-1C6E948126E5}" type="presOf" srcId="{8B5144E4-5015-402D-8490-EB98FC6C0D69}" destId="{4FB95236-DE42-4C55-BB21-6B384056D424}" srcOrd="0" destOrd="0" presId="urn:microsoft.com/office/officeart/2005/8/layout/hierarchy1"/>
    <dgm:cxn modelId="{544EFFE8-5782-4DEA-AC5B-1ADB65555861}" type="presOf" srcId="{68F0C2BC-388D-4B3B-A692-D3B4E24F1A2B}" destId="{91D7B593-9977-4461-8CAA-078BB9F4BFD1}" srcOrd="0" destOrd="0" presId="urn:microsoft.com/office/officeart/2005/8/layout/hierarchy1"/>
    <dgm:cxn modelId="{1046BDD3-4795-40D5-ACE6-27728A622235}" srcId="{5B8BA18B-3592-44CD-8A94-3324DAD0DB91}" destId="{F953701A-32EA-4B8B-9817-D1E846935327}" srcOrd="1" destOrd="0" parTransId="{3D4AD2A2-62E6-4E95-829A-B65342F20734}" sibTransId="{743FED33-DD5F-493F-85C4-F30389B947BB}"/>
    <dgm:cxn modelId="{7C0DCDD7-7D3B-4ADE-8B7A-DF089AC5AD67}" type="presOf" srcId="{BA5FBAE1-A814-4D1F-9BE3-2B155224A755}" destId="{4D845358-087B-4CF8-A2C8-F6791CC7420B}" srcOrd="0" destOrd="0" presId="urn:microsoft.com/office/officeart/2005/8/layout/hierarchy1"/>
    <dgm:cxn modelId="{85FCB9E0-D29F-4014-92D5-C5CE6CF6E182}" type="presOf" srcId="{56A4B12A-FFCF-4D27-BD0E-F12BF53F12BF}" destId="{B96E8F49-3506-4E8D-9060-77CBA4475E5E}" srcOrd="0" destOrd="0" presId="urn:microsoft.com/office/officeart/2005/8/layout/hierarchy1"/>
    <dgm:cxn modelId="{C14D6748-5340-4485-B3C8-AA3ADD490F4E}" type="presOf" srcId="{D1ADE070-DC0E-40C2-A07D-C9BDD47D3590}" destId="{004618A8-6977-48A2-B1D1-AB44C06F1B3F}" srcOrd="0" destOrd="0" presId="urn:microsoft.com/office/officeart/2005/8/layout/hierarchy1"/>
    <dgm:cxn modelId="{EF45616C-175B-4DF6-A481-CE15C4089D3B}" type="presOf" srcId="{27F14F42-0D71-470D-ADF4-550C8BBD57A6}" destId="{8F149E0C-9BEB-46A8-884F-7A48AFEDD7CE}" srcOrd="0" destOrd="0" presId="urn:microsoft.com/office/officeart/2005/8/layout/hierarchy1"/>
    <dgm:cxn modelId="{C6092543-75A9-49F9-B0E9-A9D4A619BEEF}" srcId="{31D3ECE8-C910-4360-91FF-C7CA43E92DB7}" destId="{8D91A9BC-176C-4493-9483-1890C17962A4}" srcOrd="1" destOrd="0" parTransId="{66F923AB-FCF2-48B6-9F89-1B4B1C74FBE2}" sibTransId="{41569F83-1291-4ECC-A139-E49FD82D6A8C}"/>
    <dgm:cxn modelId="{65B82174-6161-4978-B694-3D1BDBD2C17E}" srcId="{31D3ECE8-C910-4360-91FF-C7CA43E92DB7}" destId="{BB310ADE-F134-471A-BEC9-2868015F17BF}" srcOrd="0" destOrd="0" parTransId="{874D2AEF-D32B-4285-B084-1989A26E5481}" sibTransId="{BC8780F9-A42B-4A94-AF21-7AB1CEED4253}"/>
    <dgm:cxn modelId="{9D978E32-062D-432E-A3C1-D8C769469B0C}" type="presParOf" srcId="{00866DF2-FBD9-42C6-8E13-D07783B50BEC}" destId="{E2491544-D8A4-4320-B9CF-48A987F5E6A5}" srcOrd="0" destOrd="0" presId="urn:microsoft.com/office/officeart/2005/8/layout/hierarchy1"/>
    <dgm:cxn modelId="{15CEB2FE-4E1D-49F9-A953-9A18DD17054E}" type="presParOf" srcId="{E2491544-D8A4-4320-B9CF-48A987F5E6A5}" destId="{3D186518-7A43-462B-A490-476FC6144FD3}" srcOrd="0" destOrd="0" presId="urn:microsoft.com/office/officeart/2005/8/layout/hierarchy1"/>
    <dgm:cxn modelId="{0972723B-DBD1-4893-8CFE-C040A144AA33}" type="presParOf" srcId="{3D186518-7A43-462B-A490-476FC6144FD3}" destId="{8B611C61-D772-4F7D-9A5C-204DA8475854}" srcOrd="0" destOrd="0" presId="urn:microsoft.com/office/officeart/2005/8/layout/hierarchy1"/>
    <dgm:cxn modelId="{2FEE21B5-3019-4E09-A647-57BCE0067A1E}" type="presParOf" srcId="{3D186518-7A43-462B-A490-476FC6144FD3}" destId="{20FA3FE1-8056-4F39-8E11-83BA0C402401}" srcOrd="1" destOrd="0" presId="urn:microsoft.com/office/officeart/2005/8/layout/hierarchy1"/>
    <dgm:cxn modelId="{C2FBC8E4-216D-483E-A3B5-8AFF55012209}" type="presParOf" srcId="{E2491544-D8A4-4320-B9CF-48A987F5E6A5}" destId="{83EE6852-5FCC-4915-B91D-4B191383EFD5}" srcOrd="1" destOrd="0" presId="urn:microsoft.com/office/officeart/2005/8/layout/hierarchy1"/>
    <dgm:cxn modelId="{6C20CE8E-D867-4CA6-A9E2-E1B61DD4996A}" type="presParOf" srcId="{83EE6852-5FCC-4915-B91D-4B191383EFD5}" destId="{B96E8F49-3506-4E8D-9060-77CBA4475E5E}" srcOrd="0" destOrd="0" presId="urn:microsoft.com/office/officeart/2005/8/layout/hierarchy1"/>
    <dgm:cxn modelId="{A1FF954D-A981-4DDF-9D93-8C83F737D1C7}" type="presParOf" srcId="{83EE6852-5FCC-4915-B91D-4B191383EFD5}" destId="{2DD3B678-480F-4985-84A2-1F76D18A1209}" srcOrd="1" destOrd="0" presId="urn:microsoft.com/office/officeart/2005/8/layout/hierarchy1"/>
    <dgm:cxn modelId="{45F373D9-EF81-48F0-9DE1-3060B6265433}" type="presParOf" srcId="{2DD3B678-480F-4985-84A2-1F76D18A1209}" destId="{EA3E97E6-0B8F-436A-9663-529949A735D4}" srcOrd="0" destOrd="0" presId="urn:microsoft.com/office/officeart/2005/8/layout/hierarchy1"/>
    <dgm:cxn modelId="{59858CAD-E65A-481B-9F05-1E1C332015A2}" type="presParOf" srcId="{EA3E97E6-0B8F-436A-9663-529949A735D4}" destId="{F7AEB1D8-9D70-45D0-9306-15D180198003}" srcOrd="0" destOrd="0" presId="urn:microsoft.com/office/officeart/2005/8/layout/hierarchy1"/>
    <dgm:cxn modelId="{F0091ED2-5F6C-4F37-B153-5B3E993C54BE}" type="presParOf" srcId="{EA3E97E6-0B8F-436A-9663-529949A735D4}" destId="{004618A8-6977-48A2-B1D1-AB44C06F1B3F}" srcOrd="1" destOrd="0" presId="urn:microsoft.com/office/officeart/2005/8/layout/hierarchy1"/>
    <dgm:cxn modelId="{5BB6C39E-D718-4B97-8B96-16ECFD9E51D8}" type="presParOf" srcId="{2DD3B678-480F-4985-84A2-1F76D18A1209}" destId="{590871CE-4C05-43A9-87CD-A2A03BA41494}" srcOrd="1" destOrd="0" presId="urn:microsoft.com/office/officeart/2005/8/layout/hierarchy1"/>
    <dgm:cxn modelId="{555F0A87-5F19-4DAD-9073-FC4686C8DE9B}" type="presParOf" srcId="{590871CE-4C05-43A9-87CD-A2A03BA41494}" destId="{8F149E0C-9BEB-46A8-884F-7A48AFEDD7CE}" srcOrd="0" destOrd="0" presId="urn:microsoft.com/office/officeart/2005/8/layout/hierarchy1"/>
    <dgm:cxn modelId="{C37F8380-1856-4605-A14D-0D87A8992E96}" type="presParOf" srcId="{590871CE-4C05-43A9-87CD-A2A03BA41494}" destId="{E5572B94-CD8B-4FE7-A278-1CF56D255889}" srcOrd="1" destOrd="0" presId="urn:microsoft.com/office/officeart/2005/8/layout/hierarchy1"/>
    <dgm:cxn modelId="{4CC41E1E-243B-4B28-B235-D75CAA0BC199}" type="presParOf" srcId="{E5572B94-CD8B-4FE7-A278-1CF56D255889}" destId="{7AA54152-2962-4ECF-83C5-C92DA85A5701}" srcOrd="0" destOrd="0" presId="urn:microsoft.com/office/officeart/2005/8/layout/hierarchy1"/>
    <dgm:cxn modelId="{E42C2116-7AFD-4F23-93B1-A7A537531502}" type="presParOf" srcId="{7AA54152-2962-4ECF-83C5-C92DA85A5701}" destId="{ED277FA4-4608-4122-BE31-E37ABCA694F1}" srcOrd="0" destOrd="0" presId="urn:microsoft.com/office/officeart/2005/8/layout/hierarchy1"/>
    <dgm:cxn modelId="{EE0107ED-C4F1-41AB-924F-68C7D0AAF835}" type="presParOf" srcId="{7AA54152-2962-4ECF-83C5-C92DA85A5701}" destId="{16629B43-AA75-4BD1-8F94-8FF767E783CE}" srcOrd="1" destOrd="0" presId="urn:microsoft.com/office/officeart/2005/8/layout/hierarchy1"/>
    <dgm:cxn modelId="{F38AD927-B676-4C44-A97E-919022AD14E9}" type="presParOf" srcId="{E5572B94-CD8B-4FE7-A278-1CF56D255889}" destId="{8A31E15F-DD34-4474-92C7-C452DF48EF8B}" srcOrd="1" destOrd="0" presId="urn:microsoft.com/office/officeart/2005/8/layout/hierarchy1"/>
    <dgm:cxn modelId="{D6768A30-8A6F-4331-B4B7-E406CAFAA573}" type="presParOf" srcId="{83EE6852-5FCC-4915-B91D-4B191383EFD5}" destId="{6CA7CD3A-8369-4F2C-B54D-EC841FCF014D}" srcOrd="2" destOrd="0" presId="urn:microsoft.com/office/officeart/2005/8/layout/hierarchy1"/>
    <dgm:cxn modelId="{727ADA37-EE48-4E44-82BD-ED67FD3B41B2}" type="presParOf" srcId="{83EE6852-5FCC-4915-B91D-4B191383EFD5}" destId="{A2A8D2B5-F987-4B29-825C-9574DCC58138}" srcOrd="3" destOrd="0" presId="urn:microsoft.com/office/officeart/2005/8/layout/hierarchy1"/>
    <dgm:cxn modelId="{3B373E8D-B876-4B94-B3A6-647BEA5B64AF}" type="presParOf" srcId="{A2A8D2B5-F987-4B29-825C-9574DCC58138}" destId="{DAB76F9A-1068-41A2-9DDC-31C7795B7252}" srcOrd="0" destOrd="0" presId="urn:microsoft.com/office/officeart/2005/8/layout/hierarchy1"/>
    <dgm:cxn modelId="{B086FE74-F326-4212-9B84-7DE221D8CE91}" type="presParOf" srcId="{DAB76F9A-1068-41A2-9DDC-31C7795B7252}" destId="{5F1A6016-AA9D-477D-B8C3-DD8B38751B79}" srcOrd="0" destOrd="0" presId="urn:microsoft.com/office/officeart/2005/8/layout/hierarchy1"/>
    <dgm:cxn modelId="{9E8839AB-0796-4FC1-909A-9D227CD20A5E}" type="presParOf" srcId="{DAB76F9A-1068-41A2-9DDC-31C7795B7252}" destId="{2EE6C8FE-6677-4B91-933A-F2127287C6E9}" srcOrd="1" destOrd="0" presId="urn:microsoft.com/office/officeart/2005/8/layout/hierarchy1"/>
    <dgm:cxn modelId="{C847CA8F-41EC-49D9-A9B2-1339215F1EE6}" type="presParOf" srcId="{A2A8D2B5-F987-4B29-825C-9574DCC58138}" destId="{3017FCB3-A721-4C81-A0DC-9FA5B704C0AF}" srcOrd="1" destOrd="0" presId="urn:microsoft.com/office/officeart/2005/8/layout/hierarchy1"/>
    <dgm:cxn modelId="{914F29B9-63AB-43E9-9603-0BF873093EEB}" type="presParOf" srcId="{83EE6852-5FCC-4915-B91D-4B191383EFD5}" destId="{4FB95236-DE42-4C55-BB21-6B384056D424}" srcOrd="4" destOrd="0" presId="urn:microsoft.com/office/officeart/2005/8/layout/hierarchy1"/>
    <dgm:cxn modelId="{DEB97607-9C2A-4F73-934E-54373F795EA4}" type="presParOf" srcId="{83EE6852-5FCC-4915-B91D-4B191383EFD5}" destId="{61246D2F-FFAE-47E2-AAC1-3214A85F40E6}" srcOrd="5" destOrd="0" presId="urn:microsoft.com/office/officeart/2005/8/layout/hierarchy1"/>
    <dgm:cxn modelId="{70D00EB1-7212-47BD-86DC-55E845C8CB6B}" type="presParOf" srcId="{61246D2F-FFAE-47E2-AAC1-3214A85F40E6}" destId="{DFE6C6F6-0DBA-43BA-B60C-E349B954A0B9}" srcOrd="0" destOrd="0" presId="urn:microsoft.com/office/officeart/2005/8/layout/hierarchy1"/>
    <dgm:cxn modelId="{19545337-E754-4503-9750-05C132581888}" type="presParOf" srcId="{DFE6C6F6-0DBA-43BA-B60C-E349B954A0B9}" destId="{12ECA658-FCAD-4E80-8BD1-88BA9E88BC8F}" srcOrd="0" destOrd="0" presId="urn:microsoft.com/office/officeart/2005/8/layout/hierarchy1"/>
    <dgm:cxn modelId="{C68DA640-3DC0-4071-819F-837DE68EFD0E}" type="presParOf" srcId="{DFE6C6F6-0DBA-43BA-B60C-E349B954A0B9}" destId="{4C6A9D59-07D7-476E-BBF8-B6808E776530}" srcOrd="1" destOrd="0" presId="urn:microsoft.com/office/officeart/2005/8/layout/hierarchy1"/>
    <dgm:cxn modelId="{5CA593DF-277C-4E27-BD93-79985816298A}" type="presParOf" srcId="{61246D2F-FFAE-47E2-AAC1-3214A85F40E6}" destId="{472EFEFC-4A71-4044-9CA3-1D582A0FCDFB}" srcOrd="1" destOrd="0" presId="urn:microsoft.com/office/officeart/2005/8/layout/hierarchy1"/>
    <dgm:cxn modelId="{24CDD4A8-0FED-4337-88B2-FC353E131D68}" type="presParOf" srcId="{472EFEFC-4A71-4044-9CA3-1D582A0FCDFB}" destId="{57B09305-4763-4BBA-8A26-C874EF766AD1}" srcOrd="0" destOrd="0" presId="urn:microsoft.com/office/officeart/2005/8/layout/hierarchy1"/>
    <dgm:cxn modelId="{37C763FF-5A03-4456-A33E-BC001BA23E83}" type="presParOf" srcId="{472EFEFC-4A71-4044-9CA3-1D582A0FCDFB}" destId="{F0409F14-7753-466A-A0E7-269B05FBA683}" srcOrd="1" destOrd="0" presId="urn:microsoft.com/office/officeart/2005/8/layout/hierarchy1"/>
    <dgm:cxn modelId="{07888458-E8AF-43DA-B251-53792BDF6F79}" type="presParOf" srcId="{F0409F14-7753-466A-A0E7-269B05FBA683}" destId="{5B874E84-660E-4114-89EB-B72195D4ADDF}" srcOrd="0" destOrd="0" presId="urn:microsoft.com/office/officeart/2005/8/layout/hierarchy1"/>
    <dgm:cxn modelId="{27621B07-B2A7-4A5D-9933-7199C2D8CC3F}" type="presParOf" srcId="{5B874E84-660E-4114-89EB-B72195D4ADDF}" destId="{C88E8EB7-0254-4BB1-AF35-D220334BB0CB}" srcOrd="0" destOrd="0" presId="urn:microsoft.com/office/officeart/2005/8/layout/hierarchy1"/>
    <dgm:cxn modelId="{3EC1882E-76D4-4457-B513-BDA981B697C9}" type="presParOf" srcId="{5B874E84-660E-4114-89EB-B72195D4ADDF}" destId="{6CA7443C-3464-40D7-A669-05EB135CF9D5}" srcOrd="1" destOrd="0" presId="urn:microsoft.com/office/officeart/2005/8/layout/hierarchy1"/>
    <dgm:cxn modelId="{F6AB8A0C-3E66-4009-B4F0-12178A8AF4C3}" type="presParOf" srcId="{F0409F14-7753-466A-A0E7-269B05FBA683}" destId="{0026AA5A-CF56-4B17-BBC2-8B73B6BCCC10}" srcOrd="1" destOrd="0" presId="urn:microsoft.com/office/officeart/2005/8/layout/hierarchy1"/>
    <dgm:cxn modelId="{4FE997D2-8EC3-40F9-BC18-EDAF9B62989B}" type="presParOf" srcId="{472EFEFC-4A71-4044-9CA3-1D582A0FCDFB}" destId="{99A4EDE2-9F6C-4CA8-B19E-6E75E0F561D0}" srcOrd="2" destOrd="0" presId="urn:microsoft.com/office/officeart/2005/8/layout/hierarchy1"/>
    <dgm:cxn modelId="{BCAFCB7E-BAE6-4004-B7B7-51AF8B00142D}" type="presParOf" srcId="{472EFEFC-4A71-4044-9CA3-1D582A0FCDFB}" destId="{10A95252-E4E1-4F08-B570-85C6B1C2E1B7}" srcOrd="3" destOrd="0" presId="urn:microsoft.com/office/officeart/2005/8/layout/hierarchy1"/>
    <dgm:cxn modelId="{114FCBCE-ECA4-4F8A-AD76-587A8844BF20}" type="presParOf" srcId="{10A95252-E4E1-4F08-B570-85C6B1C2E1B7}" destId="{E530102F-D2FE-49B2-B11C-46184D8A93B3}" srcOrd="0" destOrd="0" presId="urn:microsoft.com/office/officeart/2005/8/layout/hierarchy1"/>
    <dgm:cxn modelId="{6613134F-AF41-42E5-B36B-C5E84927AAE7}" type="presParOf" srcId="{E530102F-D2FE-49B2-B11C-46184D8A93B3}" destId="{2C128452-3B6E-46A9-9010-D541C4414161}" srcOrd="0" destOrd="0" presId="urn:microsoft.com/office/officeart/2005/8/layout/hierarchy1"/>
    <dgm:cxn modelId="{4EEC26C7-7352-41F9-800C-7030A5C601A8}" type="presParOf" srcId="{E530102F-D2FE-49B2-B11C-46184D8A93B3}" destId="{C8DD10BF-B5AE-41AC-B957-50BCAA30D949}" srcOrd="1" destOrd="0" presId="urn:microsoft.com/office/officeart/2005/8/layout/hierarchy1"/>
    <dgm:cxn modelId="{91199AB9-120E-4D5B-AD91-A05EB5482F0B}" type="presParOf" srcId="{10A95252-E4E1-4F08-B570-85C6B1C2E1B7}" destId="{931CA52D-62D2-4D56-9A4D-2F5DACC42ECA}" srcOrd="1" destOrd="0" presId="urn:microsoft.com/office/officeart/2005/8/layout/hierarchy1"/>
    <dgm:cxn modelId="{BF8C7D31-379B-4D0F-A793-EFBBD96B6B6B}" type="presParOf" srcId="{472EFEFC-4A71-4044-9CA3-1D582A0FCDFB}" destId="{A2E1CF8D-D107-44E5-805C-A8DCD0860626}" srcOrd="4" destOrd="0" presId="urn:microsoft.com/office/officeart/2005/8/layout/hierarchy1"/>
    <dgm:cxn modelId="{7B67B94A-45EE-4C5A-B264-344998E28574}" type="presParOf" srcId="{472EFEFC-4A71-4044-9CA3-1D582A0FCDFB}" destId="{C323C47B-5187-41CB-8513-9A096A030FA3}" srcOrd="5" destOrd="0" presId="urn:microsoft.com/office/officeart/2005/8/layout/hierarchy1"/>
    <dgm:cxn modelId="{D2B9B85A-7665-4827-9F63-5C9F8829F1AB}" type="presParOf" srcId="{C323C47B-5187-41CB-8513-9A096A030FA3}" destId="{A8D465CE-4100-47C6-B719-9E91D3A1BA15}" srcOrd="0" destOrd="0" presId="urn:microsoft.com/office/officeart/2005/8/layout/hierarchy1"/>
    <dgm:cxn modelId="{594CB6AC-DCE6-4F49-A038-D4C5E58EC61A}" type="presParOf" srcId="{A8D465CE-4100-47C6-B719-9E91D3A1BA15}" destId="{2396AA11-488E-40E5-84F0-2A3180B5ECB3}" srcOrd="0" destOrd="0" presId="urn:microsoft.com/office/officeart/2005/8/layout/hierarchy1"/>
    <dgm:cxn modelId="{DC160810-A88B-4028-8D4F-BF0600D9C3AF}" type="presParOf" srcId="{A8D465CE-4100-47C6-B719-9E91D3A1BA15}" destId="{612EF6F0-C9C8-4B00-9A3E-65980B840CAA}" srcOrd="1" destOrd="0" presId="urn:microsoft.com/office/officeart/2005/8/layout/hierarchy1"/>
    <dgm:cxn modelId="{DB6E4459-C02D-4A1F-B766-D1DF32A2C54B}" type="presParOf" srcId="{C323C47B-5187-41CB-8513-9A096A030FA3}" destId="{8FCE42A9-D024-4105-8BC7-2EC1B065D175}" srcOrd="1" destOrd="0" presId="urn:microsoft.com/office/officeart/2005/8/layout/hierarchy1"/>
    <dgm:cxn modelId="{8C0F71FB-965B-49CF-B75D-7D33E5F7D478}" type="presParOf" srcId="{83EE6852-5FCC-4915-B91D-4B191383EFD5}" destId="{2EF476C6-083D-4625-9BDF-03C1B2CEA3C6}" srcOrd="6" destOrd="0" presId="urn:microsoft.com/office/officeart/2005/8/layout/hierarchy1"/>
    <dgm:cxn modelId="{D91C4FF4-F5B1-46CD-99D8-1663D7769E53}" type="presParOf" srcId="{83EE6852-5FCC-4915-B91D-4B191383EFD5}" destId="{4FCC40C5-C96A-4258-9D36-2837BC119401}" srcOrd="7" destOrd="0" presId="urn:microsoft.com/office/officeart/2005/8/layout/hierarchy1"/>
    <dgm:cxn modelId="{96FC2A45-0E94-4993-BA4E-85053BAFB601}" type="presParOf" srcId="{4FCC40C5-C96A-4258-9D36-2837BC119401}" destId="{39B54290-8AF9-43B5-AA09-DEAA1512B4DF}" srcOrd="0" destOrd="0" presId="urn:microsoft.com/office/officeart/2005/8/layout/hierarchy1"/>
    <dgm:cxn modelId="{5A8B1C0A-766E-4EB0-89EF-9A02FD86344C}" type="presParOf" srcId="{39B54290-8AF9-43B5-AA09-DEAA1512B4DF}" destId="{36C0E450-2AAA-46E6-987D-3F4A7CB97B62}" srcOrd="0" destOrd="0" presId="urn:microsoft.com/office/officeart/2005/8/layout/hierarchy1"/>
    <dgm:cxn modelId="{CCDADD70-4F2B-413A-920E-D46476086562}" type="presParOf" srcId="{39B54290-8AF9-43B5-AA09-DEAA1512B4DF}" destId="{0575F7D5-749C-49E1-9131-ECFCD36C4191}" srcOrd="1" destOrd="0" presId="urn:microsoft.com/office/officeart/2005/8/layout/hierarchy1"/>
    <dgm:cxn modelId="{087A5F71-20A3-405F-A779-DEEDA787D4A2}" type="presParOf" srcId="{4FCC40C5-C96A-4258-9D36-2837BC119401}" destId="{4CF96943-4560-49FB-B89C-16CCE5E2BA63}" srcOrd="1" destOrd="0" presId="urn:microsoft.com/office/officeart/2005/8/layout/hierarchy1"/>
    <dgm:cxn modelId="{AF3A495B-D6E4-4D32-8C51-59E18B8D24E9}" type="presParOf" srcId="{4CF96943-4560-49FB-B89C-16CCE5E2BA63}" destId="{4D845358-087B-4CF8-A2C8-F6791CC7420B}" srcOrd="0" destOrd="0" presId="urn:microsoft.com/office/officeart/2005/8/layout/hierarchy1"/>
    <dgm:cxn modelId="{2A37575D-7024-49EB-8F3F-8D87BD9AE438}" type="presParOf" srcId="{4CF96943-4560-49FB-B89C-16CCE5E2BA63}" destId="{3CD51750-C6E9-480E-B864-43BF89B5AF37}" srcOrd="1" destOrd="0" presId="urn:microsoft.com/office/officeart/2005/8/layout/hierarchy1"/>
    <dgm:cxn modelId="{9D443964-396A-4CB3-8DF6-5B3D8EBA01E3}" type="presParOf" srcId="{3CD51750-C6E9-480E-B864-43BF89B5AF37}" destId="{3B9E70DF-BF2D-43AC-A654-A59F40B3A59D}" srcOrd="0" destOrd="0" presId="urn:microsoft.com/office/officeart/2005/8/layout/hierarchy1"/>
    <dgm:cxn modelId="{70303743-4D3D-4579-B2E2-6CB9967C3BE4}" type="presParOf" srcId="{3B9E70DF-BF2D-43AC-A654-A59F40B3A59D}" destId="{4C54B003-8754-4100-A01B-4FBDE55B2C8E}" srcOrd="0" destOrd="0" presId="urn:microsoft.com/office/officeart/2005/8/layout/hierarchy1"/>
    <dgm:cxn modelId="{F5E12DB2-DAE5-4BCD-AF5D-3AA8E0BB2623}" type="presParOf" srcId="{3B9E70DF-BF2D-43AC-A654-A59F40B3A59D}" destId="{91D7B593-9977-4461-8CAA-078BB9F4BFD1}" srcOrd="1" destOrd="0" presId="urn:microsoft.com/office/officeart/2005/8/layout/hierarchy1"/>
    <dgm:cxn modelId="{ED65B96B-290C-4189-9610-FF614528FB27}" type="presParOf" srcId="{3CD51750-C6E9-480E-B864-43BF89B5AF37}" destId="{79FD7F9E-5811-4A0F-B2FD-E499FA68F2F9}" srcOrd="1" destOrd="0" presId="urn:microsoft.com/office/officeart/2005/8/layout/hierarchy1"/>
  </dgm:cxnLst>
  <dgm:bg>
    <a:solidFill>
      <a:srgbClr val="FFFF99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13CAB54-4915-49A8-B9F2-5965967B0DD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707576-2E26-49B9-BDD6-C2EB1FBF4CC0}">
      <dgm:prSet phldrT="[Текст]" custT="1"/>
      <dgm:spPr>
        <a:solidFill>
          <a:schemeClr val="accent1">
            <a:lumMod val="50000"/>
          </a:schemeClr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1600" b="1" dirty="0" smtClean="0"/>
            <a:t>ОТЗЫВ  в отношении :  - иностранных товаров до  принятия решения о выпуске товаров          - товаров ТС до их фактического убытия</a:t>
          </a:r>
          <a:endParaRPr lang="ru-RU" sz="1600" b="1" dirty="0"/>
        </a:p>
      </dgm:t>
    </dgm:pt>
    <dgm:pt modelId="{9C28047E-E1F4-47D8-9EBF-1F71489D4197}" type="parTrans" cxnId="{13762EF6-DD72-425C-885F-32D580C506CB}">
      <dgm:prSet/>
      <dgm:spPr/>
      <dgm:t>
        <a:bodyPr/>
        <a:lstStyle/>
        <a:p>
          <a:endParaRPr lang="ru-RU"/>
        </a:p>
      </dgm:t>
    </dgm:pt>
    <dgm:pt modelId="{64492B9C-8E9A-4A59-9B69-3431988C7F1B}" type="sibTrans" cxnId="{13762EF6-DD72-425C-885F-32D580C506CB}">
      <dgm:prSet/>
      <dgm:spPr/>
      <dgm:t>
        <a:bodyPr/>
        <a:lstStyle/>
        <a:p>
          <a:endParaRPr lang="ru-RU"/>
        </a:p>
      </dgm:t>
    </dgm:pt>
    <dgm:pt modelId="{123CDD88-9EAD-4B39-9A66-601134A1236B}">
      <dgm:prSet phldrT="[Текст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1600" dirty="0" smtClean="0"/>
            <a:t>По письменному обращению декларанта</a:t>
          </a:r>
          <a:endParaRPr lang="ru-RU" sz="1600" dirty="0"/>
        </a:p>
      </dgm:t>
    </dgm:pt>
    <dgm:pt modelId="{9B8EF13B-667F-4119-895B-4B9BFEDF6707}" type="parTrans" cxnId="{1995B10F-7AB8-48B5-BEAC-E0FDBA89E080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1EDD895F-5C5E-4B3A-A402-69BEE32B9D3E}" type="sibTrans" cxnId="{1995B10F-7AB8-48B5-BEAC-E0FDBA89E080}">
      <dgm:prSet/>
      <dgm:spPr/>
      <dgm:t>
        <a:bodyPr/>
        <a:lstStyle/>
        <a:p>
          <a:endParaRPr lang="ru-RU"/>
        </a:p>
      </dgm:t>
    </dgm:pt>
    <dgm:pt modelId="{ABED32E7-4753-468B-9B88-D9B30D573290}">
      <dgm:prSet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ctr"/>
          <a:r>
            <a:rPr lang="ru-RU" sz="1600" dirty="0" smtClean="0"/>
            <a:t>Таможенная декларация – зарегистрирована </a:t>
          </a:r>
          <a:endParaRPr lang="ru-RU" sz="1600" dirty="0"/>
        </a:p>
      </dgm:t>
    </dgm:pt>
    <dgm:pt modelId="{937CDF30-A638-4030-9584-8C5E22665BA4}" type="parTrans" cxnId="{C4261A21-9F76-4063-8CA5-D4F2B832F12E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C6657C6B-7B32-4D4F-9051-9132C2AB79C7}" type="sibTrans" cxnId="{C4261A21-9F76-4063-8CA5-D4F2B832F12E}">
      <dgm:prSet/>
      <dgm:spPr/>
      <dgm:t>
        <a:bodyPr/>
        <a:lstStyle/>
        <a:p>
          <a:endParaRPr lang="ru-RU"/>
        </a:p>
      </dgm:t>
    </dgm:pt>
    <dgm:pt modelId="{25639B7B-EE4E-473F-BE91-57FBA5F50D7C}">
      <dgm:prSet/>
      <dgm:spPr/>
      <dgm:t>
        <a:bodyPr/>
        <a:lstStyle/>
        <a:p>
          <a:endParaRPr lang="ru-RU"/>
        </a:p>
      </dgm:t>
    </dgm:pt>
    <dgm:pt modelId="{2DD7809D-D6CF-49AE-9F0F-9C0D8EDD42D5}" type="parTrans" cxnId="{E6D102A7-74C5-4542-B3A4-489977353E6E}">
      <dgm:prSet/>
      <dgm:spPr/>
      <dgm:t>
        <a:bodyPr/>
        <a:lstStyle/>
        <a:p>
          <a:endParaRPr lang="ru-RU"/>
        </a:p>
      </dgm:t>
    </dgm:pt>
    <dgm:pt modelId="{8F85FFEC-9AFB-4C72-A158-7D022E251961}" type="sibTrans" cxnId="{E6D102A7-74C5-4542-B3A4-489977353E6E}">
      <dgm:prSet/>
      <dgm:spPr/>
      <dgm:t>
        <a:bodyPr/>
        <a:lstStyle/>
        <a:p>
          <a:endParaRPr lang="ru-RU"/>
        </a:p>
      </dgm:t>
    </dgm:pt>
    <dgm:pt modelId="{40E84DE7-870F-4E35-B599-A9DBB6518C48}">
      <dgm:prSet/>
      <dgm:spPr/>
      <dgm:t>
        <a:bodyPr/>
        <a:lstStyle/>
        <a:p>
          <a:endParaRPr lang="ru-RU"/>
        </a:p>
      </dgm:t>
    </dgm:pt>
    <dgm:pt modelId="{0516AA80-5E74-407A-90D0-BBE7C8CC63FE}" type="parTrans" cxnId="{855499D6-737F-453D-B941-BF47E7013840}">
      <dgm:prSet/>
      <dgm:spPr/>
      <dgm:t>
        <a:bodyPr/>
        <a:lstStyle/>
        <a:p>
          <a:endParaRPr lang="ru-RU"/>
        </a:p>
      </dgm:t>
    </dgm:pt>
    <dgm:pt modelId="{3FADB41A-5675-402B-8424-A3F069DE7DCC}" type="sibTrans" cxnId="{855499D6-737F-453D-B941-BF47E7013840}">
      <dgm:prSet/>
      <dgm:spPr/>
      <dgm:t>
        <a:bodyPr/>
        <a:lstStyle/>
        <a:p>
          <a:endParaRPr lang="ru-RU"/>
        </a:p>
      </dgm:t>
    </dgm:pt>
    <dgm:pt modelId="{3670070A-A457-41C0-991D-72402B7DF950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dirty="0" smtClean="0"/>
            <a:t>С  письменного разрешения таможенного органа</a:t>
          </a:r>
          <a:endParaRPr lang="ru-RU" sz="1600" dirty="0"/>
        </a:p>
      </dgm:t>
    </dgm:pt>
    <dgm:pt modelId="{1BE5A3D9-36C6-4F20-806B-D2EAE62DC112}" type="parTrans" cxnId="{453B73FC-1079-4DC8-8B54-CAF56AE8BA1B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B6B8FE48-2C06-4375-8F53-F190FD52D190}" type="sibTrans" cxnId="{453B73FC-1079-4DC8-8B54-CAF56AE8BA1B}">
      <dgm:prSet/>
      <dgm:spPr/>
      <dgm:t>
        <a:bodyPr/>
        <a:lstStyle/>
        <a:p>
          <a:endParaRPr lang="ru-RU"/>
        </a:p>
      </dgm:t>
    </dgm:pt>
    <dgm:pt modelId="{D3592706-2771-4533-AE32-40D073EFD21F}">
      <dgm:prSet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1600" dirty="0" smtClean="0"/>
            <a:t>После отзыва новая таможенная декларация должна быть подана в срок временного хранения</a:t>
          </a:r>
          <a:endParaRPr lang="ru-RU" sz="1600" dirty="0"/>
        </a:p>
      </dgm:t>
    </dgm:pt>
    <dgm:pt modelId="{702F895C-4D3B-4A3A-B92D-EB5155AEA095}" type="sibTrans" cxnId="{A4FC5832-0204-4220-A909-FE310BA4300C}">
      <dgm:prSet/>
      <dgm:spPr/>
      <dgm:t>
        <a:bodyPr/>
        <a:lstStyle/>
        <a:p>
          <a:endParaRPr lang="ru-RU"/>
        </a:p>
      </dgm:t>
    </dgm:pt>
    <dgm:pt modelId="{62A9FDC9-2354-4C7A-B9DE-4EFB2E48C56B}" type="parTrans" cxnId="{A4FC5832-0204-4220-A909-FE310BA4300C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04B85A26-3A99-4BE5-B0D9-B995FFDF13A6}">
      <dgm:prSet phldrT="[Текст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1600" dirty="0" smtClean="0"/>
            <a:t>Если до получения обращения декларанта таможенный орган не уведомил его о месте и времени проведения таможенного досмотра товаров</a:t>
          </a:r>
          <a:endParaRPr lang="ru-RU" sz="1600" dirty="0"/>
        </a:p>
      </dgm:t>
    </dgm:pt>
    <dgm:pt modelId="{D715BEC1-5149-46FC-A251-5FEAB7A37D21}" type="sibTrans" cxnId="{30BDEBEE-33DB-49B6-ABCB-C88A30FFDB10}">
      <dgm:prSet/>
      <dgm:spPr/>
      <dgm:t>
        <a:bodyPr/>
        <a:lstStyle/>
        <a:p>
          <a:endParaRPr lang="ru-RU"/>
        </a:p>
      </dgm:t>
    </dgm:pt>
    <dgm:pt modelId="{0B268FBD-7C90-4EF2-9779-DB9F615D24B8}" type="parTrans" cxnId="{30BDEBEE-33DB-49B6-ABCB-C88A30FFDB10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8E142A30-4635-4DF1-BB57-23BE6F2DA319}" type="pres">
      <dgm:prSet presAssocID="{013CAB54-4915-49A8-B9F2-5965967B0DD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8235A0-309A-4F62-89EA-9C5608109D19}" type="pres">
      <dgm:prSet presAssocID="{41707576-2E26-49B9-BDD6-C2EB1FBF4CC0}" presName="centerShape" presStyleLbl="node0" presStyleIdx="0" presStyleCnt="1" custScaleX="140800" custScaleY="92262" custLinFactNeighborX="208" custLinFactNeighborY="-11371"/>
      <dgm:spPr/>
      <dgm:t>
        <a:bodyPr/>
        <a:lstStyle/>
        <a:p>
          <a:endParaRPr lang="ru-RU"/>
        </a:p>
      </dgm:t>
    </dgm:pt>
    <dgm:pt modelId="{01B11B69-E19B-4936-ADB7-793ED0391810}" type="pres">
      <dgm:prSet presAssocID="{0B268FBD-7C90-4EF2-9779-DB9F615D24B8}" presName="parTrans" presStyleLbl="bgSibTrans2D1" presStyleIdx="0" presStyleCnt="5" custAng="21447660" custScaleX="116148" custLinFactNeighborX="11376" custLinFactNeighborY="6947"/>
      <dgm:spPr/>
      <dgm:t>
        <a:bodyPr/>
        <a:lstStyle/>
        <a:p>
          <a:endParaRPr lang="ru-RU"/>
        </a:p>
      </dgm:t>
    </dgm:pt>
    <dgm:pt modelId="{9C14789D-B6CE-4A93-B09A-D85E2F5EED5D}" type="pres">
      <dgm:prSet presAssocID="{04B85A26-3A99-4BE5-B0D9-B995FFDF13A6}" presName="node" presStyleLbl="node1" presStyleIdx="0" presStyleCnt="5" custScaleX="92428" custScaleY="163793" custRadScaleRad="93190" custRadScaleInc="27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8590B-0286-4455-87A7-9D80C7ABCEC1}" type="pres">
      <dgm:prSet presAssocID="{9B8EF13B-667F-4119-895B-4B9BFEDF6707}" presName="parTrans" presStyleLbl="bgSibTrans2D1" presStyleIdx="1" presStyleCnt="5" custScaleX="92641" custLinFactNeighborX="18717" custLinFactNeighborY="30361"/>
      <dgm:spPr/>
      <dgm:t>
        <a:bodyPr/>
        <a:lstStyle/>
        <a:p>
          <a:endParaRPr lang="ru-RU"/>
        </a:p>
      </dgm:t>
    </dgm:pt>
    <dgm:pt modelId="{BB2E6C6C-6E9F-4539-AFBC-7B2B7B57174B}" type="pres">
      <dgm:prSet presAssocID="{123CDD88-9EAD-4B39-9A66-601134A1236B}" presName="node" presStyleLbl="node1" presStyleIdx="1" presStyleCnt="5" custScaleX="106020" custScaleY="73185" custRadScaleRad="110426" custRadScaleInc="9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B0B6E2-83BF-4A44-B140-103CF87ED72D}" type="pres">
      <dgm:prSet presAssocID="{937CDF30-A638-4030-9584-8C5E22665BA4}" presName="parTrans" presStyleLbl="bgSibTrans2D1" presStyleIdx="2" presStyleCnt="5" custAng="21448983" custScaleX="121920" custLinFactNeighborX="520" custLinFactNeighborY="41285"/>
      <dgm:spPr/>
      <dgm:t>
        <a:bodyPr/>
        <a:lstStyle/>
        <a:p>
          <a:endParaRPr lang="ru-RU"/>
        </a:p>
      </dgm:t>
    </dgm:pt>
    <dgm:pt modelId="{13F14EFB-C8DB-4049-BD73-7E38161DA736}" type="pres">
      <dgm:prSet presAssocID="{ABED32E7-4753-468B-9B88-D9B30D573290}" presName="node" presStyleLbl="node1" presStyleIdx="2" presStyleCnt="5" custScaleX="99207" custScaleY="75542" custRadScaleRad="93439" custRadScaleInc="5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42027-2C03-40EE-867C-0DD03CA5010C}" type="pres">
      <dgm:prSet presAssocID="{1BE5A3D9-36C6-4F20-806B-D2EAE62DC112}" presName="parTrans" presStyleLbl="bgSibTrans2D1" presStyleIdx="3" presStyleCnt="5" custScaleX="86535" custLinFactNeighborX="-16428" custLinFactNeighborY="41140"/>
      <dgm:spPr/>
      <dgm:t>
        <a:bodyPr/>
        <a:lstStyle/>
        <a:p>
          <a:endParaRPr lang="ru-RU"/>
        </a:p>
      </dgm:t>
    </dgm:pt>
    <dgm:pt modelId="{34EE621A-7C3A-4512-8CE1-189AE1E61877}" type="pres">
      <dgm:prSet presAssocID="{3670070A-A457-41C0-991D-72402B7DF950}" presName="node" presStyleLbl="node1" presStyleIdx="3" presStyleCnt="5" custScaleX="111452" custScaleY="68499" custRadScaleRad="114932" custRadScaleInc="4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55A01-12A1-427F-A9FB-D62E5ED445EA}" type="pres">
      <dgm:prSet presAssocID="{62A9FDC9-2354-4C7A-B9DE-4EFB2E48C56B}" presName="parTrans" presStyleLbl="bgSibTrans2D1" presStyleIdx="4" presStyleCnt="5" custAng="160203" custLinFactNeighborX="-19777" custLinFactNeighborY="6947"/>
      <dgm:spPr/>
      <dgm:t>
        <a:bodyPr/>
        <a:lstStyle/>
        <a:p>
          <a:endParaRPr lang="ru-RU"/>
        </a:p>
      </dgm:t>
    </dgm:pt>
    <dgm:pt modelId="{E7F6DC7F-63BF-4FC3-AC9B-A0D9B38B681E}" type="pres">
      <dgm:prSet presAssocID="{D3592706-2771-4533-AE32-40D073EFD21F}" presName="node" presStyleLbl="node1" presStyleIdx="4" presStyleCnt="5" custScaleX="99221" custScaleY="112592" custRadScaleRad="99454" custRadScaleInc="-26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68FDAD-DB05-492D-83FC-1BF9625E29FB}" type="presOf" srcId="{937CDF30-A638-4030-9584-8C5E22665BA4}" destId="{56B0B6E2-83BF-4A44-B140-103CF87ED72D}" srcOrd="0" destOrd="0" presId="urn:microsoft.com/office/officeart/2005/8/layout/radial4"/>
    <dgm:cxn modelId="{A4FC5832-0204-4220-A909-FE310BA4300C}" srcId="{41707576-2E26-49B9-BDD6-C2EB1FBF4CC0}" destId="{D3592706-2771-4533-AE32-40D073EFD21F}" srcOrd="4" destOrd="0" parTransId="{62A9FDC9-2354-4C7A-B9DE-4EFB2E48C56B}" sibTransId="{702F895C-4D3B-4A3A-B92D-EB5155AEA095}"/>
    <dgm:cxn modelId="{13762EF6-DD72-425C-885F-32D580C506CB}" srcId="{013CAB54-4915-49A8-B9F2-5965967B0DDC}" destId="{41707576-2E26-49B9-BDD6-C2EB1FBF4CC0}" srcOrd="0" destOrd="0" parTransId="{9C28047E-E1F4-47D8-9EBF-1F71489D4197}" sibTransId="{64492B9C-8E9A-4A59-9B69-3431988C7F1B}"/>
    <dgm:cxn modelId="{A90D160E-D36D-40D9-BBBD-761F4AE01C08}" type="presOf" srcId="{41707576-2E26-49B9-BDD6-C2EB1FBF4CC0}" destId="{F38235A0-309A-4F62-89EA-9C5608109D19}" srcOrd="0" destOrd="0" presId="urn:microsoft.com/office/officeart/2005/8/layout/radial4"/>
    <dgm:cxn modelId="{BC562FB6-A5B8-49DB-B183-50078F49AFAA}" type="presOf" srcId="{3670070A-A457-41C0-991D-72402B7DF950}" destId="{34EE621A-7C3A-4512-8CE1-189AE1E61877}" srcOrd="0" destOrd="0" presId="urn:microsoft.com/office/officeart/2005/8/layout/radial4"/>
    <dgm:cxn modelId="{453B73FC-1079-4DC8-8B54-CAF56AE8BA1B}" srcId="{41707576-2E26-49B9-BDD6-C2EB1FBF4CC0}" destId="{3670070A-A457-41C0-991D-72402B7DF950}" srcOrd="3" destOrd="0" parTransId="{1BE5A3D9-36C6-4F20-806B-D2EAE62DC112}" sibTransId="{B6B8FE48-2C06-4375-8F53-F190FD52D190}"/>
    <dgm:cxn modelId="{2DECB685-3A18-43A5-9120-BC2BBC140FFF}" type="presOf" srcId="{0B268FBD-7C90-4EF2-9779-DB9F615D24B8}" destId="{01B11B69-E19B-4936-ADB7-793ED0391810}" srcOrd="0" destOrd="0" presId="urn:microsoft.com/office/officeart/2005/8/layout/radial4"/>
    <dgm:cxn modelId="{1355B103-5283-431B-A19A-E5A0BC8A977F}" type="presOf" srcId="{04B85A26-3A99-4BE5-B0D9-B995FFDF13A6}" destId="{9C14789D-B6CE-4A93-B09A-D85E2F5EED5D}" srcOrd="0" destOrd="0" presId="urn:microsoft.com/office/officeart/2005/8/layout/radial4"/>
    <dgm:cxn modelId="{30BDEBEE-33DB-49B6-ABCB-C88A30FFDB10}" srcId="{41707576-2E26-49B9-BDD6-C2EB1FBF4CC0}" destId="{04B85A26-3A99-4BE5-B0D9-B995FFDF13A6}" srcOrd="0" destOrd="0" parTransId="{0B268FBD-7C90-4EF2-9779-DB9F615D24B8}" sibTransId="{D715BEC1-5149-46FC-A251-5FEAB7A37D21}"/>
    <dgm:cxn modelId="{CAB3853B-0EDF-4DFE-A491-C83BBF9EA3EF}" type="presOf" srcId="{9B8EF13B-667F-4119-895B-4B9BFEDF6707}" destId="{4E48590B-0286-4455-87A7-9D80C7ABCEC1}" srcOrd="0" destOrd="0" presId="urn:microsoft.com/office/officeart/2005/8/layout/radial4"/>
    <dgm:cxn modelId="{1995B10F-7AB8-48B5-BEAC-E0FDBA89E080}" srcId="{41707576-2E26-49B9-BDD6-C2EB1FBF4CC0}" destId="{123CDD88-9EAD-4B39-9A66-601134A1236B}" srcOrd="1" destOrd="0" parTransId="{9B8EF13B-667F-4119-895B-4B9BFEDF6707}" sibTransId="{1EDD895F-5C5E-4B3A-A402-69BEE32B9D3E}"/>
    <dgm:cxn modelId="{E6D102A7-74C5-4542-B3A4-489977353E6E}" srcId="{013CAB54-4915-49A8-B9F2-5965967B0DDC}" destId="{25639B7B-EE4E-473F-BE91-57FBA5F50D7C}" srcOrd="1" destOrd="0" parTransId="{2DD7809D-D6CF-49AE-9F0F-9C0D8EDD42D5}" sibTransId="{8F85FFEC-9AFB-4C72-A158-7D022E251961}"/>
    <dgm:cxn modelId="{C5A1E098-5F49-4551-8881-2E65312049D3}" type="presOf" srcId="{013CAB54-4915-49A8-B9F2-5965967B0DDC}" destId="{8E142A30-4635-4DF1-BB57-23BE6F2DA319}" srcOrd="0" destOrd="0" presId="urn:microsoft.com/office/officeart/2005/8/layout/radial4"/>
    <dgm:cxn modelId="{2695E566-9EF2-4928-9070-37D3B8A09A7E}" type="presOf" srcId="{1BE5A3D9-36C6-4F20-806B-D2EAE62DC112}" destId="{8B242027-2C03-40EE-867C-0DD03CA5010C}" srcOrd="0" destOrd="0" presId="urn:microsoft.com/office/officeart/2005/8/layout/radial4"/>
    <dgm:cxn modelId="{C4261A21-9F76-4063-8CA5-D4F2B832F12E}" srcId="{41707576-2E26-49B9-BDD6-C2EB1FBF4CC0}" destId="{ABED32E7-4753-468B-9B88-D9B30D573290}" srcOrd="2" destOrd="0" parTransId="{937CDF30-A638-4030-9584-8C5E22665BA4}" sibTransId="{C6657C6B-7B32-4D4F-9051-9132C2AB79C7}"/>
    <dgm:cxn modelId="{390A9DCA-9515-4DB5-9C53-6A64FCB8C9DF}" type="presOf" srcId="{D3592706-2771-4533-AE32-40D073EFD21F}" destId="{E7F6DC7F-63BF-4FC3-AC9B-A0D9B38B681E}" srcOrd="0" destOrd="0" presId="urn:microsoft.com/office/officeart/2005/8/layout/radial4"/>
    <dgm:cxn modelId="{E88FC249-EC7D-4DC7-BC03-FD10D777E476}" type="presOf" srcId="{ABED32E7-4753-468B-9B88-D9B30D573290}" destId="{13F14EFB-C8DB-4049-BD73-7E38161DA736}" srcOrd="0" destOrd="0" presId="urn:microsoft.com/office/officeart/2005/8/layout/radial4"/>
    <dgm:cxn modelId="{5E402BBC-50D8-4AAB-BD73-A717474D5A57}" type="presOf" srcId="{123CDD88-9EAD-4B39-9A66-601134A1236B}" destId="{BB2E6C6C-6E9F-4539-AFBC-7B2B7B57174B}" srcOrd="0" destOrd="0" presId="urn:microsoft.com/office/officeart/2005/8/layout/radial4"/>
    <dgm:cxn modelId="{855499D6-737F-453D-B941-BF47E7013840}" srcId="{013CAB54-4915-49A8-B9F2-5965967B0DDC}" destId="{40E84DE7-870F-4E35-B599-A9DBB6518C48}" srcOrd="2" destOrd="0" parTransId="{0516AA80-5E74-407A-90D0-BBE7C8CC63FE}" sibTransId="{3FADB41A-5675-402B-8424-A3F069DE7DCC}"/>
    <dgm:cxn modelId="{EBBE8E1B-FC94-4DFC-AA3D-A82C5A125E3A}" type="presOf" srcId="{62A9FDC9-2354-4C7A-B9DE-4EFB2E48C56B}" destId="{8D955A01-12A1-427F-A9FB-D62E5ED445EA}" srcOrd="0" destOrd="0" presId="urn:microsoft.com/office/officeart/2005/8/layout/radial4"/>
    <dgm:cxn modelId="{8129CE24-FD29-4ADC-A8C3-72A1B4566474}" type="presParOf" srcId="{8E142A30-4635-4DF1-BB57-23BE6F2DA319}" destId="{F38235A0-309A-4F62-89EA-9C5608109D19}" srcOrd="0" destOrd="0" presId="urn:microsoft.com/office/officeart/2005/8/layout/radial4"/>
    <dgm:cxn modelId="{D77C117B-ECC6-447F-ABEB-29B8DD664704}" type="presParOf" srcId="{8E142A30-4635-4DF1-BB57-23BE6F2DA319}" destId="{01B11B69-E19B-4936-ADB7-793ED0391810}" srcOrd="1" destOrd="0" presId="urn:microsoft.com/office/officeart/2005/8/layout/radial4"/>
    <dgm:cxn modelId="{2659AA2E-2FB7-480B-B279-E142641B834E}" type="presParOf" srcId="{8E142A30-4635-4DF1-BB57-23BE6F2DA319}" destId="{9C14789D-B6CE-4A93-B09A-D85E2F5EED5D}" srcOrd="2" destOrd="0" presId="urn:microsoft.com/office/officeart/2005/8/layout/radial4"/>
    <dgm:cxn modelId="{7AE0A705-7A55-440C-B943-042FFE0AE0F5}" type="presParOf" srcId="{8E142A30-4635-4DF1-BB57-23BE6F2DA319}" destId="{4E48590B-0286-4455-87A7-9D80C7ABCEC1}" srcOrd="3" destOrd="0" presId="urn:microsoft.com/office/officeart/2005/8/layout/radial4"/>
    <dgm:cxn modelId="{C2E29884-4D0D-41AC-8386-4D4EB0D0E0B5}" type="presParOf" srcId="{8E142A30-4635-4DF1-BB57-23BE6F2DA319}" destId="{BB2E6C6C-6E9F-4539-AFBC-7B2B7B57174B}" srcOrd="4" destOrd="0" presId="urn:microsoft.com/office/officeart/2005/8/layout/radial4"/>
    <dgm:cxn modelId="{B03F7488-F5A5-48EF-B113-EA5E102831F1}" type="presParOf" srcId="{8E142A30-4635-4DF1-BB57-23BE6F2DA319}" destId="{56B0B6E2-83BF-4A44-B140-103CF87ED72D}" srcOrd="5" destOrd="0" presId="urn:microsoft.com/office/officeart/2005/8/layout/radial4"/>
    <dgm:cxn modelId="{2046FE01-D6F6-460F-9FA3-82D675C39605}" type="presParOf" srcId="{8E142A30-4635-4DF1-BB57-23BE6F2DA319}" destId="{13F14EFB-C8DB-4049-BD73-7E38161DA736}" srcOrd="6" destOrd="0" presId="urn:microsoft.com/office/officeart/2005/8/layout/radial4"/>
    <dgm:cxn modelId="{EB17D764-CCC4-46F2-8E7A-84ECC3F5BB52}" type="presParOf" srcId="{8E142A30-4635-4DF1-BB57-23BE6F2DA319}" destId="{8B242027-2C03-40EE-867C-0DD03CA5010C}" srcOrd="7" destOrd="0" presId="urn:microsoft.com/office/officeart/2005/8/layout/radial4"/>
    <dgm:cxn modelId="{5682047B-B669-4297-9526-BA8E83902EBE}" type="presParOf" srcId="{8E142A30-4635-4DF1-BB57-23BE6F2DA319}" destId="{34EE621A-7C3A-4512-8CE1-189AE1E61877}" srcOrd="8" destOrd="0" presId="urn:microsoft.com/office/officeart/2005/8/layout/radial4"/>
    <dgm:cxn modelId="{11C00483-7FA2-4947-AF96-2213997A91BE}" type="presParOf" srcId="{8E142A30-4635-4DF1-BB57-23BE6F2DA319}" destId="{8D955A01-12A1-427F-A9FB-D62E5ED445EA}" srcOrd="9" destOrd="0" presId="urn:microsoft.com/office/officeart/2005/8/layout/radial4"/>
    <dgm:cxn modelId="{E5117ECC-7536-4B9C-ADCA-97B452719A2A}" type="presParOf" srcId="{8E142A30-4635-4DF1-BB57-23BE6F2DA319}" destId="{E7F6DC7F-63BF-4FC3-AC9B-A0D9B38B681E}" srcOrd="10" destOrd="0" presId="urn:microsoft.com/office/officeart/2005/8/layout/radial4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EEE54F3-8D3D-4E39-A2F2-16BDA57D03A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55DA8414-1BBE-4FF8-9DDB-DCAA4FB96775}">
      <dgm:prSet phldrT="[Текст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/>
            <a:t>Возможность подачи ТД без представления таможенному органу документов, на основании которых она заполнена, в случаях, когда такие документы могут быть получены из информационных систем</a:t>
          </a:r>
          <a:endParaRPr lang="ru-RU" sz="1400" dirty="0"/>
        </a:p>
      </dgm:t>
    </dgm:pt>
    <dgm:pt modelId="{FB30FC0B-C47D-4162-B676-4EF525018FF1}" type="parTrans" cxnId="{6A90534A-1819-45FE-8E80-D09FF891F2CF}">
      <dgm:prSet/>
      <dgm:spPr/>
      <dgm:t>
        <a:bodyPr/>
        <a:lstStyle/>
        <a:p>
          <a:endParaRPr lang="ru-RU"/>
        </a:p>
      </dgm:t>
    </dgm:pt>
    <dgm:pt modelId="{4D9996C9-7570-4451-91C0-6F513B795AF8}" type="sibTrans" cxnId="{6A90534A-1819-45FE-8E80-D09FF891F2CF}">
      <dgm:prSet/>
      <dgm:spPr/>
      <dgm:t>
        <a:bodyPr/>
        <a:lstStyle/>
        <a:p>
          <a:endParaRPr lang="ru-RU"/>
        </a:p>
      </dgm:t>
    </dgm:pt>
    <dgm:pt modelId="{391B9804-2F84-46F6-ACF6-2F764080D1DB}">
      <dgm:prSet phldrT="[Текст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/>
            <a:t>Сокращение сроков принятия решения о регистрации либо отказе в регистрации ТД с 2-х часов до 1-го часа</a:t>
          </a:r>
          <a:endParaRPr lang="ru-RU" sz="1400" dirty="0"/>
        </a:p>
      </dgm:t>
    </dgm:pt>
    <dgm:pt modelId="{02F43A31-F31E-465C-BC96-ECE7048C678D}" type="parTrans" cxnId="{F505A262-9FDE-4E08-866D-499C96E7EAED}">
      <dgm:prSet/>
      <dgm:spPr/>
      <dgm:t>
        <a:bodyPr/>
        <a:lstStyle/>
        <a:p>
          <a:endParaRPr lang="ru-RU"/>
        </a:p>
      </dgm:t>
    </dgm:pt>
    <dgm:pt modelId="{0A4DF82A-06ED-4594-9BBE-78984AB08FDC}" type="sibTrans" cxnId="{F505A262-9FDE-4E08-866D-499C96E7EAED}">
      <dgm:prSet/>
      <dgm:spPr/>
      <dgm:t>
        <a:bodyPr/>
        <a:lstStyle/>
        <a:p>
          <a:endParaRPr lang="ru-RU"/>
        </a:p>
      </dgm:t>
    </dgm:pt>
    <dgm:pt modelId="{AB3437C0-7C1F-4B15-8E07-93920BEFA2FD}">
      <dgm:prSet phldrT="[Текст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/>
            <a:t>Сокращение сроков выпуска товаров до 4-х часов с момента регистрации ТД, если по результатам проверки ТД в рамках СУР не рекомендовано проведение таможенного контроля в форме проверки документов, либо с проверкой товаров</a:t>
          </a:r>
          <a:endParaRPr lang="ru-RU" sz="1400" dirty="0"/>
        </a:p>
      </dgm:t>
    </dgm:pt>
    <dgm:pt modelId="{450CD8F1-FE43-45CA-836C-1B1982BEB7DB}" type="parTrans" cxnId="{B13F0602-40EB-4147-A51E-84A6587DB14D}">
      <dgm:prSet/>
      <dgm:spPr/>
      <dgm:t>
        <a:bodyPr/>
        <a:lstStyle/>
        <a:p>
          <a:endParaRPr lang="ru-RU"/>
        </a:p>
      </dgm:t>
    </dgm:pt>
    <dgm:pt modelId="{27C91F73-2AAA-4D29-8BEA-A12D361248B6}" type="sibTrans" cxnId="{B13F0602-40EB-4147-A51E-84A6587DB14D}">
      <dgm:prSet/>
      <dgm:spPr/>
      <dgm:t>
        <a:bodyPr/>
        <a:lstStyle/>
        <a:p>
          <a:endParaRPr lang="ru-RU"/>
        </a:p>
      </dgm:t>
    </dgm:pt>
    <dgm:pt modelId="{346F5A8A-2045-4EE5-A0D5-B42ABA73E8B1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/>
            <a:t>Совершение таможенных операций, связанных с регистрацией ТД и выпуском товаров АИС таможенных органов. В этом случае срок выпуска товаров будет составлять не более 20 минут с момента регистрации ДТ (для товаров, в отношении которых в автоматизированном режиме признаков риска не выявлено)</a:t>
          </a:r>
          <a:endParaRPr lang="ru-RU" sz="1400" dirty="0"/>
        </a:p>
      </dgm:t>
    </dgm:pt>
    <dgm:pt modelId="{3926ED78-A066-4425-85CE-02958C5A3A18}" type="parTrans" cxnId="{F5861E22-230E-4752-B27E-6123699C7309}">
      <dgm:prSet/>
      <dgm:spPr/>
      <dgm:t>
        <a:bodyPr/>
        <a:lstStyle/>
        <a:p>
          <a:endParaRPr lang="ru-RU"/>
        </a:p>
      </dgm:t>
    </dgm:pt>
    <dgm:pt modelId="{97DE2DD5-D980-4E85-9D89-71C8E8AF389E}" type="sibTrans" cxnId="{F5861E22-230E-4752-B27E-6123699C7309}">
      <dgm:prSet/>
      <dgm:spPr/>
      <dgm:t>
        <a:bodyPr/>
        <a:lstStyle/>
        <a:p>
          <a:endParaRPr lang="ru-RU"/>
        </a:p>
      </dgm:t>
    </dgm:pt>
    <dgm:pt modelId="{C8BE3B53-FF2B-4969-9F49-8112BCEC9EE5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400" b="1" dirty="0" smtClean="0"/>
            <a:t>Одним из основных инструментов построения эффективной системы регулирования ВЭД является механизм "единого окна", который предусматривает принцип однократного представления документов участниками ВЭД для их последующего использования таможенными и иными государственными органами при проведении государственного контроля</a:t>
          </a:r>
          <a:endParaRPr lang="ru-RU" sz="1400" b="1" dirty="0"/>
        </a:p>
      </dgm:t>
    </dgm:pt>
    <dgm:pt modelId="{BBA17FC9-AB71-4136-8C8C-FDC2AA85BB0B}" type="parTrans" cxnId="{36678D48-A0E1-4A6D-A28C-669CCBA0350E}">
      <dgm:prSet/>
      <dgm:spPr/>
      <dgm:t>
        <a:bodyPr/>
        <a:lstStyle/>
        <a:p>
          <a:endParaRPr lang="ru-RU"/>
        </a:p>
      </dgm:t>
    </dgm:pt>
    <dgm:pt modelId="{DD543D69-2AD4-4445-B7E1-92460EABD828}" type="sibTrans" cxnId="{36678D48-A0E1-4A6D-A28C-669CCBA0350E}">
      <dgm:prSet/>
      <dgm:spPr/>
      <dgm:t>
        <a:bodyPr/>
        <a:lstStyle/>
        <a:p>
          <a:endParaRPr lang="ru-RU"/>
        </a:p>
      </dgm:t>
    </dgm:pt>
    <dgm:pt modelId="{73E9764F-8B9D-4138-92FC-C0BF916B4500}" type="pres">
      <dgm:prSet presAssocID="{DEEE54F3-8D3D-4E39-A2F2-16BDA57D03A6}" presName="compositeShape" presStyleCnt="0">
        <dgm:presLayoutVars>
          <dgm:dir/>
          <dgm:resizeHandles/>
        </dgm:presLayoutVars>
      </dgm:prSet>
      <dgm:spPr/>
    </dgm:pt>
    <dgm:pt modelId="{BBFCAACD-1FDB-4CB4-96A5-135A65D6C718}" type="pres">
      <dgm:prSet presAssocID="{DEEE54F3-8D3D-4E39-A2F2-16BDA57D03A6}" presName="pyramid" presStyleLbl="node1" presStyleIdx="0" presStyleCnt="1"/>
      <dgm:spPr/>
    </dgm:pt>
    <dgm:pt modelId="{5D6979EE-62FD-46B4-880A-21D5F0219830}" type="pres">
      <dgm:prSet presAssocID="{DEEE54F3-8D3D-4E39-A2F2-16BDA57D03A6}" presName="theList" presStyleCnt="0"/>
      <dgm:spPr/>
    </dgm:pt>
    <dgm:pt modelId="{F6F9FBBD-C862-4CDB-93BF-E70422730E70}" type="pres">
      <dgm:prSet presAssocID="{55DA8414-1BBE-4FF8-9DDB-DCAA4FB96775}" presName="aNode" presStyleLbl="fgAcc1" presStyleIdx="0" presStyleCnt="5" custScaleX="239611" custScaleY="128753" custLinFactY="-7115" custLinFactNeighborX="-124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94265-A358-486A-BF01-8A435C141543}" type="pres">
      <dgm:prSet presAssocID="{55DA8414-1BBE-4FF8-9DDB-DCAA4FB96775}" presName="aSpace" presStyleCnt="0"/>
      <dgm:spPr/>
    </dgm:pt>
    <dgm:pt modelId="{38E58058-98AF-4E91-B2AD-869B200B581F}" type="pres">
      <dgm:prSet presAssocID="{391B9804-2F84-46F6-ACF6-2F764080D1DB}" presName="aNode" presStyleLbl="fgAcc1" presStyleIdx="1" presStyleCnt="5" custScaleX="237674" custScaleY="71939" custLinFactY="-777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945C5-E1B4-4C5A-8CFD-1875076B9C37}" type="pres">
      <dgm:prSet presAssocID="{391B9804-2F84-46F6-ACF6-2F764080D1DB}" presName="aSpace" presStyleCnt="0"/>
      <dgm:spPr/>
    </dgm:pt>
    <dgm:pt modelId="{EC8775BB-2340-40FF-A2D3-E1CB87F54AD1}" type="pres">
      <dgm:prSet presAssocID="{AB3437C0-7C1F-4B15-8E07-93920BEFA2FD}" presName="aNode" presStyleLbl="fgAcc1" presStyleIdx="2" presStyleCnt="5" custScaleX="237674" custScaleY="115916" custLinFactNeighborX="0" custLinFactNeighborY="40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708172-4AF8-4B00-BF6B-14ADD37381FE}" type="pres">
      <dgm:prSet presAssocID="{AB3437C0-7C1F-4B15-8E07-93920BEFA2FD}" presName="aSpace" presStyleCnt="0"/>
      <dgm:spPr/>
    </dgm:pt>
    <dgm:pt modelId="{AF0AE827-813A-444F-95AF-67939FAB5DB2}" type="pres">
      <dgm:prSet presAssocID="{346F5A8A-2045-4EE5-A0D5-B42ABA73E8B1}" presName="aNode" presStyleLbl="fgAcc1" presStyleIdx="3" presStyleCnt="5" custScaleX="236892" custScaleY="134261" custLinFactY="15702" custLinFactNeighborX="-39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FC3C9-D4AC-4492-8373-D8776A79AC6F}" type="pres">
      <dgm:prSet presAssocID="{346F5A8A-2045-4EE5-A0D5-B42ABA73E8B1}" presName="aSpace" presStyleCnt="0"/>
      <dgm:spPr/>
    </dgm:pt>
    <dgm:pt modelId="{C8B2EEFB-B02A-4CE9-8883-C3A1BE54B4AE}" type="pres">
      <dgm:prSet presAssocID="{C8BE3B53-FF2B-4969-9F49-8112BCEC9EE5}" presName="aNode" presStyleLbl="fgAcc1" presStyleIdx="4" presStyleCnt="5" custScaleX="237675" custScaleY="195686" custLinFactY="26055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6F121-6A99-40C5-BA9F-F6F51E554028}" type="pres">
      <dgm:prSet presAssocID="{C8BE3B53-FF2B-4969-9F49-8112BCEC9EE5}" presName="aSpace" presStyleCnt="0"/>
      <dgm:spPr/>
    </dgm:pt>
  </dgm:ptLst>
  <dgm:cxnLst>
    <dgm:cxn modelId="{36678D48-A0E1-4A6D-A28C-669CCBA0350E}" srcId="{DEEE54F3-8D3D-4E39-A2F2-16BDA57D03A6}" destId="{C8BE3B53-FF2B-4969-9F49-8112BCEC9EE5}" srcOrd="4" destOrd="0" parTransId="{BBA17FC9-AB71-4136-8C8C-FDC2AA85BB0B}" sibTransId="{DD543D69-2AD4-4445-B7E1-92460EABD828}"/>
    <dgm:cxn modelId="{F505A262-9FDE-4E08-866D-499C96E7EAED}" srcId="{DEEE54F3-8D3D-4E39-A2F2-16BDA57D03A6}" destId="{391B9804-2F84-46F6-ACF6-2F764080D1DB}" srcOrd="1" destOrd="0" parTransId="{02F43A31-F31E-465C-BC96-ECE7048C678D}" sibTransId="{0A4DF82A-06ED-4594-9BBE-78984AB08FDC}"/>
    <dgm:cxn modelId="{73D8B4B2-F76B-41FC-AC8E-B8C7D22777CC}" type="presOf" srcId="{346F5A8A-2045-4EE5-A0D5-B42ABA73E8B1}" destId="{AF0AE827-813A-444F-95AF-67939FAB5DB2}" srcOrd="0" destOrd="0" presId="urn:microsoft.com/office/officeart/2005/8/layout/pyramid2"/>
    <dgm:cxn modelId="{60ECDE55-09CD-487F-8D82-A5365F0037C7}" type="presOf" srcId="{AB3437C0-7C1F-4B15-8E07-93920BEFA2FD}" destId="{EC8775BB-2340-40FF-A2D3-E1CB87F54AD1}" srcOrd="0" destOrd="0" presId="urn:microsoft.com/office/officeart/2005/8/layout/pyramid2"/>
    <dgm:cxn modelId="{62D7E1D0-E4D2-4F2B-8C05-046E929AFBF7}" type="presOf" srcId="{55DA8414-1BBE-4FF8-9DDB-DCAA4FB96775}" destId="{F6F9FBBD-C862-4CDB-93BF-E70422730E70}" srcOrd="0" destOrd="0" presId="urn:microsoft.com/office/officeart/2005/8/layout/pyramid2"/>
    <dgm:cxn modelId="{6A90534A-1819-45FE-8E80-D09FF891F2CF}" srcId="{DEEE54F3-8D3D-4E39-A2F2-16BDA57D03A6}" destId="{55DA8414-1BBE-4FF8-9DDB-DCAA4FB96775}" srcOrd="0" destOrd="0" parTransId="{FB30FC0B-C47D-4162-B676-4EF525018FF1}" sibTransId="{4D9996C9-7570-4451-91C0-6F513B795AF8}"/>
    <dgm:cxn modelId="{F5861E22-230E-4752-B27E-6123699C7309}" srcId="{DEEE54F3-8D3D-4E39-A2F2-16BDA57D03A6}" destId="{346F5A8A-2045-4EE5-A0D5-B42ABA73E8B1}" srcOrd="3" destOrd="0" parTransId="{3926ED78-A066-4425-85CE-02958C5A3A18}" sibTransId="{97DE2DD5-D980-4E85-9D89-71C8E8AF389E}"/>
    <dgm:cxn modelId="{35D75FDC-133B-4540-BCF4-D4321C224E32}" type="presOf" srcId="{DEEE54F3-8D3D-4E39-A2F2-16BDA57D03A6}" destId="{73E9764F-8B9D-4138-92FC-C0BF916B4500}" srcOrd="0" destOrd="0" presId="urn:microsoft.com/office/officeart/2005/8/layout/pyramid2"/>
    <dgm:cxn modelId="{EA239EBE-4DCF-4CFC-90FA-0C15D6A8A37B}" type="presOf" srcId="{C8BE3B53-FF2B-4969-9F49-8112BCEC9EE5}" destId="{C8B2EEFB-B02A-4CE9-8883-C3A1BE54B4AE}" srcOrd="0" destOrd="0" presId="urn:microsoft.com/office/officeart/2005/8/layout/pyramid2"/>
    <dgm:cxn modelId="{B13F0602-40EB-4147-A51E-84A6587DB14D}" srcId="{DEEE54F3-8D3D-4E39-A2F2-16BDA57D03A6}" destId="{AB3437C0-7C1F-4B15-8E07-93920BEFA2FD}" srcOrd="2" destOrd="0" parTransId="{450CD8F1-FE43-45CA-836C-1B1982BEB7DB}" sibTransId="{27C91F73-2AAA-4D29-8BEA-A12D361248B6}"/>
    <dgm:cxn modelId="{53AF4740-CCC0-4A79-950A-E8744D505E8F}" type="presOf" srcId="{391B9804-2F84-46F6-ACF6-2F764080D1DB}" destId="{38E58058-98AF-4E91-B2AD-869B200B581F}" srcOrd="0" destOrd="0" presId="urn:microsoft.com/office/officeart/2005/8/layout/pyramid2"/>
    <dgm:cxn modelId="{CF690576-1B5E-46C6-A2B6-291151192F45}" type="presParOf" srcId="{73E9764F-8B9D-4138-92FC-C0BF916B4500}" destId="{BBFCAACD-1FDB-4CB4-96A5-135A65D6C718}" srcOrd="0" destOrd="0" presId="urn:microsoft.com/office/officeart/2005/8/layout/pyramid2"/>
    <dgm:cxn modelId="{B4C697D4-1BF5-464A-9F86-A991D7852247}" type="presParOf" srcId="{73E9764F-8B9D-4138-92FC-C0BF916B4500}" destId="{5D6979EE-62FD-46B4-880A-21D5F0219830}" srcOrd="1" destOrd="0" presId="urn:microsoft.com/office/officeart/2005/8/layout/pyramid2"/>
    <dgm:cxn modelId="{99B4AB93-53B3-461B-B036-0CD67C8B63E4}" type="presParOf" srcId="{5D6979EE-62FD-46B4-880A-21D5F0219830}" destId="{F6F9FBBD-C862-4CDB-93BF-E70422730E70}" srcOrd="0" destOrd="0" presId="urn:microsoft.com/office/officeart/2005/8/layout/pyramid2"/>
    <dgm:cxn modelId="{DA0B96EF-BFA1-4AB9-B14A-286D83B28593}" type="presParOf" srcId="{5D6979EE-62FD-46B4-880A-21D5F0219830}" destId="{84694265-A358-486A-BF01-8A435C141543}" srcOrd="1" destOrd="0" presId="urn:microsoft.com/office/officeart/2005/8/layout/pyramid2"/>
    <dgm:cxn modelId="{FD63E9DD-8952-4B0E-BD86-2B9817ED65FD}" type="presParOf" srcId="{5D6979EE-62FD-46B4-880A-21D5F0219830}" destId="{38E58058-98AF-4E91-B2AD-869B200B581F}" srcOrd="2" destOrd="0" presId="urn:microsoft.com/office/officeart/2005/8/layout/pyramid2"/>
    <dgm:cxn modelId="{3214FCC6-407F-4046-BF2F-DCACAE9EE896}" type="presParOf" srcId="{5D6979EE-62FD-46B4-880A-21D5F0219830}" destId="{91F945C5-E1B4-4C5A-8CFD-1875076B9C37}" srcOrd="3" destOrd="0" presId="urn:microsoft.com/office/officeart/2005/8/layout/pyramid2"/>
    <dgm:cxn modelId="{EE7C480E-8F29-4332-8CBF-21AA23BCBA45}" type="presParOf" srcId="{5D6979EE-62FD-46B4-880A-21D5F0219830}" destId="{EC8775BB-2340-40FF-A2D3-E1CB87F54AD1}" srcOrd="4" destOrd="0" presId="urn:microsoft.com/office/officeart/2005/8/layout/pyramid2"/>
    <dgm:cxn modelId="{AD2D58AA-3035-48DD-98A0-AE93947D895C}" type="presParOf" srcId="{5D6979EE-62FD-46B4-880A-21D5F0219830}" destId="{64708172-4AF8-4B00-BF6B-14ADD37381FE}" srcOrd="5" destOrd="0" presId="urn:microsoft.com/office/officeart/2005/8/layout/pyramid2"/>
    <dgm:cxn modelId="{376C47BC-524F-45FA-BA1F-0A6D6C56E994}" type="presParOf" srcId="{5D6979EE-62FD-46B4-880A-21D5F0219830}" destId="{AF0AE827-813A-444F-95AF-67939FAB5DB2}" srcOrd="6" destOrd="0" presId="urn:microsoft.com/office/officeart/2005/8/layout/pyramid2"/>
    <dgm:cxn modelId="{7B66D0D0-041B-409C-B43A-BE79A7919A90}" type="presParOf" srcId="{5D6979EE-62FD-46B4-880A-21D5F0219830}" destId="{E1FFC3C9-D4AC-4492-8373-D8776A79AC6F}" srcOrd="7" destOrd="0" presId="urn:microsoft.com/office/officeart/2005/8/layout/pyramid2"/>
    <dgm:cxn modelId="{845A1C8B-D67F-4235-8A59-842C4CCFF2A6}" type="presParOf" srcId="{5D6979EE-62FD-46B4-880A-21D5F0219830}" destId="{C8B2EEFB-B02A-4CE9-8883-C3A1BE54B4AE}" srcOrd="8" destOrd="0" presId="urn:microsoft.com/office/officeart/2005/8/layout/pyramid2"/>
    <dgm:cxn modelId="{32D6C6BC-9672-4BA3-9FFB-E15E4D413495}" type="presParOf" srcId="{5D6979EE-62FD-46B4-880A-21D5F0219830}" destId="{5886F121-6A99-40C5-BA9F-F6F51E554028}" srcOrd="9" destOrd="0" presId="urn:microsoft.com/office/officeart/2005/8/layout/pyramid2"/>
  </dgm:cxnLst>
  <dgm:bg>
    <a:solidFill>
      <a:schemeClr val="accent4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109B799-3EB0-1A44-8FAC-9DC0302EE0CC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90F63D-1B1C-A54B-95C8-5093F514AA36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b="1" dirty="0" smtClean="0"/>
            <a:t>ПОШЛИНЫ</a:t>
          </a:r>
          <a:endParaRPr lang="en-US" sz="2000" b="1" dirty="0"/>
        </a:p>
      </dgm:t>
    </dgm:pt>
    <dgm:pt modelId="{7495B609-DA2C-D549-A433-070BD15F15FC}" type="parTrans" cxnId="{A45CEA38-01B4-2D40-9D3D-0D6049B4DEC4}">
      <dgm:prSet/>
      <dgm:spPr/>
      <dgm:t>
        <a:bodyPr/>
        <a:lstStyle/>
        <a:p>
          <a:endParaRPr lang="en-US"/>
        </a:p>
      </dgm:t>
    </dgm:pt>
    <dgm:pt modelId="{E7CDB79C-F44F-FD43-B056-FF42C8C34824}" type="sibTrans" cxnId="{A45CEA38-01B4-2D40-9D3D-0D6049B4DEC4}">
      <dgm:prSet/>
      <dgm:spPr/>
      <dgm:t>
        <a:bodyPr/>
        <a:lstStyle/>
        <a:p>
          <a:endParaRPr lang="en-US"/>
        </a:p>
      </dgm:t>
    </dgm:pt>
    <dgm:pt modelId="{FB1E4F00-5864-684D-B053-5E8B7A3A7BE7}">
      <dgm:prSet phldrT="[Text]" custT="1"/>
      <dgm:spPr>
        <a:ln>
          <a:solidFill>
            <a:srgbClr val="7030A0">
              <a:alpha val="90000"/>
            </a:srgbClr>
          </a:solidFill>
        </a:ln>
      </dgm:spPr>
      <dgm:t>
        <a:bodyPr/>
        <a:lstStyle/>
        <a:p>
          <a:r>
            <a:rPr lang="ru-RU" sz="1800" b="0" i="1" dirty="0" smtClean="0"/>
            <a:t>Особые пошлины</a:t>
          </a:r>
          <a:r>
            <a:rPr lang="ru-RU" sz="1800" dirty="0" smtClean="0"/>
            <a:t>: антидемпинговые, компенсационные, специальные</a:t>
          </a:r>
          <a:endParaRPr lang="en-US" sz="1800" dirty="0"/>
        </a:p>
      </dgm:t>
    </dgm:pt>
    <dgm:pt modelId="{6E70D886-D2F0-4045-9CE6-E1F9320CD592}" type="parTrans" cxnId="{A1F01D8D-A934-9D49-B0B1-65D29C09DADA}">
      <dgm:prSet/>
      <dgm:spPr/>
      <dgm:t>
        <a:bodyPr/>
        <a:lstStyle/>
        <a:p>
          <a:endParaRPr lang="en-US"/>
        </a:p>
      </dgm:t>
    </dgm:pt>
    <dgm:pt modelId="{4B7A0A85-7A8C-DD49-8FED-916D06C8E000}" type="sibTrans" cxnId="{A1F01D8D-A934-9D49-B0B1-65D29C09DADA}">
      <dgm:prSet/>
      <dgm:spPr/>
      <dgm:t>
        <a:bodyPr/>
        <a:lstStyle/>
        <a:p>
          <a:endParaRPr lang="en-US"/>
        </a:p>
      </dgm:t>
    </dgm:pt>
    <dgm:pt modelId="{B556A440-307B-6D4F-AEE3-5B2AB0D98DD6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b="1" dirty="0" smtClean="0"/>
            <a:t>НАЛОГИ С ВВОЗИМЫХ ТОВАРОВ</a:t>
          </a:r>
          <a:endParaRPr lang="en-US" sz="2000" b="1" dirty="0"/>
        </a:p>
      </dgm:t>
    </dgm:pt>
    <dgm:pt modelId="{9BF5CCA4-6B30-0F4A-844A-DF0ADDDE9E44}" type="parTrans" cxnId="{AA7FE618-713B-874A-B800-E49505F2623E}">
      <dgm:prSet/>
      <dgm:spPr/>
      <dgm:t>
        <a:bodyPr/>
        <a:lstStyle/>
        <a:p>
          <a:endParaRPr lang="en-US"/>
        </a:p>
      </dgm:t>
    </dgm:pt>
    <dgm:pt modelId="{BB2FAE71-DE57-BB40-A3D0-FCCCB4C7F559}" type="sibTrans" cxnId="{AA7FE618-713B-874A-B800-E49505F2623E}">
      <dgm:prSet/>
      <dgm:spPr/>
      <dgm:t>
        <a:bodyPr/>
        <a:lstStyle/>
        <a:p>
          <a:endParaRPr lang="en-US"/>
        </a:p>
      </dgm:t>
    </dgm:pt>
    <dgm:pt modelId="{81A87E74-F01E-1845-85EF-185045A432EA}">
      <dgm:prSet phldrT="[Text]"/>
      <dgm:spPr>
        <a:ln>
          <a:solidFill>
            <a:srgbClr val="7030A0">
              <a:alpha val="90000"/>
            </a:srgbClr>
          </a:solidFill>
        </a:ln>
      </dgm:spPr>
      <dgm:t>
        <a:bodyPr/>
        <a:lstStyle/>
        <a:p>
          <a:r>
            <a:rPr lang="ru-RU" dirty="0" smtClean="0"/>
            <a:t>Налог на добавленную стоимость (НДС)</a:t>
          </a:r>
          <a:endParaRPr lang="en-US" dirty="0"/>
        </a:p>
      </dgm:t>
    </dgm:pt>
    <dgm:pt modelId="{FD1E7D80-AD10-284A-933B-EE78B0AA36D8}" type="parTrans" cxnId="{4F189574-0AAC-584D-B2EB-8F8A1914BAF9}">
      <dgm:prSet/>
      <dgm:spPr/>
      <dgm:t>
        <a:bodyPr/>
        <a:lstStyle/>
        <a:p>
          <a:endParaRPr lang="en-US"/>
        </a:p>
      </dgm:t>
    </dgm:pt>
    <dgm:pt modelId="{07E8EDC6-82BC-CF45-8194-C949F42F7662}" type="sibTrans" cxnId="{4F189574-0AAC-584D-B2EB-8F8A1914BAF9}">
      <dgm:prSet/>
      <dgm:spPr/>
      <dgm:t>
        <a:bodyPr/>
        <a:lstStyle/>
        <a:p>
          <a:endParaRPr lang="en-US"/>
        </a:p>
      </dgm:t>
    </dgm:pt>
    <dgm:pt modelId="{130A36C3-4EC8-C343-9682-84883711FEDC}">
      <dgm:prSet phldrT="[Text]"/>
      <dgm:spPr>
        <a:ln>
          <a:solidFill>
            <a:srgbClr val="7030A0">
              <a:alpha val="90000"/>
            </a:srgbClr>
          </a:solidFill>
        </a:ln>
      </dgm:spPr>
      <dgm:t>
        <a:bodyPr/>
        <a:lstStyle/>
        <a:p>
          <a:r>
            <a:rPr lang="ru-RU" dirty="0" smtClean="0"/>
            <a:t>Акцизы</a:t>
          </a:r>
          <a:endParaRPr lang="en-US" dirty="0"/>
        </a:p>
      </dgm:t>
    </dgm:pt>
    <dgm:pt modelId="{48547085-4981-E744-B981-8AB663E70C8A}" type="parTrans" cxnId="{9D0B1F4C-F104-F447-9A75-4BBF27673F96}">
      <dgm:prSet/>
      <dgm:spPr/>
      <dgm:t>
        <a:bodyPr/>
        <a:lstStyle/>
        <a:p>
          <a:endParaRPr lang="en-US"/>
        </a:p>
      </dgm:t>
    </dgm:pt>
    <dgm:pt modelId="{0679C358-71B5-4142-BBAF-E58A1E073FD5}" type="sibTrans" cxnId="{9D0B1F4C-F104-F447-9A75-4BBF27673F96}">
      <dgm:prSet/>
      <dgm:spPr/>
      <dgm:t>
        <a:bodyPr/>
        <a:lstStyle/>
        <a:p>
          <a:endParaRPr lang="en-US"/>
        </a:p>
      </dgm:t>
    </dgm:pt>
    <dgm:pt modelId="{17E41B75-A602-4B44-9D41-CC8E39C94B68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b="1" dirty="0" smtClean="0"/>
            <a:t>ТАМОЖЕННЫЕ СБОРЫ </a:t>
          </a:r>
          <a:endParaRPr lang="en-US" sz="2000" b="1" dirty="0"/>
        </a:p>
      </dgm:t>
    </dgm:pt>
    <dgm:pt modelId="{9D4FDF34-58A1-6B4F-B20C-EC01EF1CCE1B}" type="parTrans" cxnId="{FABC0B6B-85E5-D241-A057-0FCE8D645BEE}">
      <dgm:prSet/>
      <dgm:spPr/>
      <dgm:t>
        <a:bodyPr/>
        <a:lstStyle/>
        <a:p>
          <a:endParaRPr lang="en-US"/>
        </a:p>
      </dgm:t>
    </dgm:pt>
    <dgm:pt modelId="{69F6AAE2-6D9C-E148-821C-90C600CB3701}" type="sibTrans" cxnId="{FABC0B6B-85E5-D241-A057-0FCE8D645BEE}">
      <dgm:prSet/>
      <dgm:spPr/>
      <dgm:t>
        <a:bodyPr/>
        <a:lstStyle/>
        <a:p>
          <a:endParaRPr lang="en-US"/>
        </a:p>
      </dgm:t>
    </dgm:pt>
    <dgm:pt modelId="{D040DDAB-F13B-EA4F-9D5D-D1CBC19DB903}">
      <dgm:prSet phldrT="[Text]"/>
      <dgm:spPr>
        <a:ln>
          <a:solidFill>
            <a:srgbClr val="7030A0">
              <a:alpha val="90000"/>
            </a:srgbClr>
          </a:solidFill>
        </a:ln>
      </dgm:spPr>
      <dgm:t>
        <a:bodyPr/>
        <a:lstStyle/>
        <a:p>
          <a:r>
            <a:rPr lang="ru-RU" dirty="0" smtClean="0"/>
            <a:t>Таможенные сборы за таможенные операции</a:t>
          </a:r>
          <a:endParaRPr lang="en-US" dirty="0"/>
        </a:p>
      </dgm:t>
    </dgm:pt>
    <dgm:pt modelId="{164616FC-4CE7-1441-8459-468181ED2618}" type="parTrans" cxnId="{DAE6BD41-F196-4F42-80C5-0A675E7687E2}">
      <dgm:prSet/>
      <dgm:spPr/>
      <dgm:t>
        <a:bodyPr/>
        <a:lstStyle/>
        <a:p>
          <a:endParaRPr lang="en-US"/>
        </a:p>
      </dgm:t>
    </dgm:pt>
    <dgm:pt modelId="{2761CB3A-85F7-6841-9BAE-63474F0234F0}" type="sibTrans" cxnId="{DAE6BD41-F196-4F42-80C5-0A675E7687E2}">
      <dgm:prSet/>
      <dgm:spPr/>
      <dgm:t>
        <a:bodyPr/>
        <a:lstStyle/>
        <a:p>
          <a:endParaRPr lang="en-US"/>
        </a:p>
      </dgm:t>
    </dgm:pt>
    <dgm:pt modelId="{787D493C-2EFC-DC4A-8F65-5162F278FDCD}">
      <dgm:prSet phldrT="[Text]"/>
      <dgm:spPr>
        <a:ln>
          <a:solidFill>
            <a:srgbClr val="7030A0">
              <a:alpha val="90000"/>
            </a:srgbClr>
          </a:solidFill>
        </a:ln>
      </dgm:spPr>
      <dgm:t>
        <a:bodyPr/>
        <a:lstStyle/>
        <a:p>
          <a:r>
            <a:rPr lang="ru-RU" dirty="0" smtClean="0"/>
            <a:t>Таможенные сборы  за таможенное сопровождение</a:t>
          </a:r>
          <a:endParaRPr lang="en-US" dirty="0"/>
        </a:p>
      </dgm:t>
    </dgm:pt>
    <dgm:pt modelId="{C8122C8A-FD5E-8445-AB21-65C9F5F83923}" type="parTrans" cxnId="{A80BFC5E-6EFB-E04C-AD92-C3B2A5A923D6}">
      <dgm:prSet/>
      <dgm:spPr/>
      <dgm:t>
        <a:bodyPr/>
        <a:lstStyle/>
        <a:p>
          <a:endParaRPr lang="en-US"/>
        </a:p>
      </dgm:t>
    </dgm:pt>
    <dgm:pt modelId="{894DCB08-C67B-DB46-8B12-4F569A2A4751}" type="sibTrans" cxnId="{A80BFC5E-6EFB-E04C-AD92-C3B2A5A923D6}">
      <dgm:prSet/>
      <dgm:spPr/>
      <dgm:t>
        <a:bodyPr/>
        <a:lstStyle/>
        <a:p>
          <a:endParaRPr lang="en-US"/>
        </a:p>
      </dgm:t>
    </dgm:pt>
    <dgm:pt modelId="{A3A54B68-7393-5B4C-A34D-3D099877287E}">
      <dgm:prSet phldrT="[Text]"/>
      <dgm:spPr>
        <a:ln>
          <a:solidFill>
            <a:srgbClr val="7030A0">
              <a:alpha val="90000"/>
            </a:srgbClr>
          </a:solidFill>
        </a:ln>
      </dgm:spPr>
      <dgm:t>
        <a:bodyPr/>
        <a:lstStyle/>
        <a:p>
          <a:r>
            <a:rPr lang="ru-RU" dirty="0" smtClean="0"/>
            <a:t>Таможенные сборы  за хранение</a:t>
          </a:r>
          <a:endParaRPr lang="en-US" dirty="0"/>
        </a:p>
      </dgm:t>
    </dgm:pt>
    <dgm:pt modelId="{378424E5-4832-4C40-AB5F-9D6095A20425}" type="parTrans" cxnId="{4ACF3C64-5908-AD4C-B964-FEFEC6AC0B33}">
      <dgm:prSet/>
      <dgm:spPr/>
      <dgm:t>
        <a:bodyPr/>
        <a:lstStyle/>
        <a:p>
          <a:endParaRPr lang="en-US"/>
        </a:p>
      </dgm:t>
    </dgm:pt>
    <dgm:pt modelId="{11239110-D561-4340-BC7F-0382F382A424}" type="sibTrans" cxnId="{4ACF3C64-5908-AD4C-B964-FEFEC6AC0B33}">
      <dgm:prSet/>
      <dgm:spPr/>
      <dgm:t>
        <a:bodyPr/>
        <a:lstStyle/>
        <a:p>
          <a:endParaRPr lang="en-US"/>
        </a:p>
      </dgm:t>
    </dgm:pt>
    <dgm:pt modelId="{814D69FA-C74E-5947-ABA7-3E9743ED5EAB}">
      <dgm:prSet phldrT="[Text]" custT="1"/>
      <dgm:spPr>
        <a:ln>
          <a:solidFill>
            <a:srgbClr val="7030A0">
              <a:alpha val="90000"/>
            </a:srgbClr>
          </a:solidFill>
        </a:ln>
      </dgm:spPr>
      <dgm:t>
        <a:bodyPr/>
        <a:lstStyle/>
        <a:p>
          <a:r>
            <a:rPr lang="ru-RU" sz="1800" b="0" i="1" dirty="0" smtClean="0"/>
            <a:t>Таможенные пошлины</a:t>
          </a:r>
          <a:r>
            <a:rPr lang="ru-RU" sz="1800" dirty="0" smtClean="0"/>
            <a:t>: ввозные, вывозные</a:t>
          </a:r>
          <a:endParaRPr lang="en-US" sz="1800" dirty="0"/>
        </a:p>
      </dgm:t>
    </dgm:pt>
    <dgm:pt modelId="{3862192A-4A3A-2546-943A-01B72A3D127D}" type="sibTrans" cxnId="{566DB72F-D84A-9C48-9F2D-CE3D1C0E1408}">
      <dgm:prSet/>
      <dgm:spPr/>
      <dgm:t>
        <a:bodyPr/>
        <a:lstStyle/>
        <a:p>
          <a:endParaRPr lang="en-US"/>
        </a:p>
      </dgm:t>
    </dgm:pt>
    <dgm:pt modelId="{5C6679CE-3871-2442-827B-FE0EEE2589CB}" type="parTrans" cxnId="{566DB72F-D84A-9C48-9F2D-CE3D1C0E1408}">
      <dgm:prSet/>
      <dgm:spPr/>
      <dgm:t>
        <a:bodyPr/>
        <a:lstStyle/>
        <a:p>
          <a:endParaRPr lang="en-US"/>
        </a:p>
      </dgm:t>
    </dgm:pt>
    <dgm:pt modelId="{AEF18134-A9C8-AA47-A5B7-62513B064F85}" type="pres">
      <dgm:prSet presAssocID="{5109B799-3EB0-1A44-8FAC-9DC0302EE0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E8088A-43F9-C54B-90F8-3C4BF4C426E0}" type="pres">
      <dgm:prSet presAssocID="{5B90F63D-1B1C-A54B-95C8-5093F514AA36}" presName="linNode" presStyleCnt="0"/>
      <dgm:spPr/>
    </dgm:pt>
    <dgm:pt modelId="{46021D65-1F9C-8641-9A67-5A3A2A905E59}" type="pres">
      <dgm:prSet presAssocID="{5B90F63D-1B1C-A54B-95C8-5093F514AA36}" presName="parentText" presStyleLbl="node1" presStyleIdx="0" presStyleCnt="3" custScaleY="56827" custLinFactNeighborY="-18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2C428-26EE-1E48-AA91-5F6656599A96}" type="pres">
      <dgm:prSet presAssocID="{5B90F63D-1B1C-A54B-95C8-5093F514AA36}" presName="descendantText" presStyleLbl="alignAccFollowNode1" presStyleIdx="0" presStyleCnt="3" custScaleY="789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D5D3AD-952D-2244-A77B-841547E6305D}" type="pres">
      <dgm:prSet presAssocID="{E7CDB79C-F44F-FD43-B056-FF42C8C34824}" presName="sp" presStyleCnt="0"/>
      <dgm:spPr/>
    </dgm:pt>
    <dgm:pt modelId="{E75472B8-0F55-AD4E-8006-657D7B0082D4}" type="pres">
      <dgm:prSet presAssocID="{B556A440-307B-6D4F-AEE3-5B2AB0D98DD6}" presName="linNode" presStyleCnt="0"/>
      <dgm:spPr/>
    </dgm:pt>
    <dgm:pt modelId="{4549413F-593C-484F-823D-9E67AD5A326D}" type="pres">
      <dgm:prSet presAssocID="{B556A440-307B-6D4F-AEE3-5B2AB0D98DD6}" presName="parentText" presStyleLbl="node1" presStyleIdx="1" presStyleCnt="3" custScaleY="5660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F80ACD-C64A-B049-8455-956F300009E1}" type="pres">
      <dgm:prSet presAssocID="{B556A440-307B-6D4F-AEE3-5B2AB0D98DD6}" presName="descendantText" presStyleLbl="alignAccFollowNode1" presStyleIdx="1" presStyleCnt="3" custScaleY="78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29943-D2E5-A74E-AB21-C75BF6060D67}" type="pres">
      <dgm:prSet presAssocID="{BB2FAE71-DE57-BB40-A3D0-FCCCB4C7F559}" presName="sp" presStyleCnt="0"/>
      <dgm:spPr/>
    </dgm:pt>
    <dgm:pt modelId="{1E4C0576-13A5-1B4B-AFDE-2461E5C7D20B}" type="pres">
      <dgm:prSet presAssocID="{17E41B75-A602-4B44-9D41-CC8E39C94B68}" presName="linNode" presStyleCnt="0"/>
      <dgm:spPr/>
    </dgm:pt>
    <dgm:pt modelId="{FE955653-C11F-2E4D-9FD5-BA0BD941E5A0}" type="pres">
      <dgm:prSet presAssocID="{17E41B75-A602-4B44-9D41-CC8E39C94B68}" presName="parentText" presStyleLbl="node1" presStyleIdx="2" presStyleCnt="3" custScaleY="54694" custLinFactNeighborX="355" custLinFactNeighborY="-7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3F357B-EC5C-814D-9FAC-5A7C232DA7A0}" type="pres">
      <dgm:prSet presAssocID="{17E41B75-A602-4B44-9D41-CC8E39C94B68}" presName="descendantText" presStyleLbl="alignAccFollowNode1" presStyleIdx="2" presStyleCnt="3" custScaleY="793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CF3C64-5908-AD4C-B964-FEFEC6AC0B33}" srcId="{17E41B75-A602-4B44-9D41-CC8E39C94B68}" destId="{A3A54B68-7393-5B4C-A34D-3D099877287E}" srcOrd="2" destOrd="0" parTransId="{378424E5-4832-4C40-AB5F-9D6095A20425}" sibTransId="{11239110-D561-4340-BC7F-0382F382A424}"/>
    <dgm:cxn modelId="{AA7FE618-713B-874A-B800-E49505F2623E}" srcId="{5109B799-3EB0-1A44-8FAC-9DC0302EE0CC}" destId="{B556A440-307B-6D4F-AEE3-5B2AB0D98DD6}" srcOrd="1" destOrd="0" parTransId="{9BF5CCA4-6B30-0F4A-844A-DF0ADDDE9E44}" sibTransId="{BB2FAE71-DE57-BB40-A3D0-FCCCB4C7F559}"/>
    <dgm:cxn modelId="{9D0B1F4C-F104-F447-9A75-4BBF27673F96}" srcId="{B556A440-307B-6D4F-AEE3-5B2AB0D98DD6}" destId="{130A36C3-4EC8-C343-9682-84883711FEDC}" srcOrd="1" destOrd="0" parTransId="{48547085-4981-E744-B981-8AB663E70C8A}" sibTransId="{0679C358-71B5-4142-BBAF-E58A1E073FD5}"/>
    <dgm:cxn modelId="{A80BFC5E-6EFB-E04C-AD92-C3B2A5A923D6}" srcId="{17E41B75-A602-4B44-9D41-CC8E39C94B68}" destId="{787D493C-2EFC-DC4A-8F65-5162F278FDCD}" srcOrd="1" destOrd="0" parTransId="{C8122C8A-FD5E-8445-AB21-65C9F5F83923}" sibTransId="{894DCB08-C67B-DB46-8B12-4F569A2A4751}"/>
    <dgm:cxn modelId="{4F189574-0AAC-584D-B2EB-8F8A1914BAF9}" srcId="{B556A440-307B-6D4F-AEE3-5B2AB0D98DD6}" destId="{81A87E74-F01E-1845-85EF-185045A432EA}" srcOrd="0" destOrd="0" parTransId="{FD1E7D80-AD10-284A-933B-EE78B0AA36D8}" sibTransId="{07E8EDC6-82BC-CF45-8194-C949F42F7662}"/>
    <dgm:cxn modelId="{A1F01D8D-A934-9D49-B0B1-65D29C09DADA}" srcId="{5B90F63D-1B1C-A54B-95C8-5093F514AA36}" destId="{FB1E4F00-5864-684D-B053-5E8B7A3A7BE7}" srcOrd="1" destOrd="0" parTransId="{6E70D886-D2F0-4045-9CE6-E1F9320CD592}" sibTransId="{4B7A0A85-7A8C-DD49-8FED-916D06C8E000}"/>
    <dgm:cxn modelId="{7B419BE8-E3B6-4474-85F1-38626EF0D17A}" type="presOf" srcId="{FB1E4F00-5864-684D-B053-5E8B7A3A7BE7}" destId="{A7E2C428-26EE-1E48-AA91-5F6656599A96}" srcOrd="0" destOrd="1" presId="urn:microsoft.com/office/officeart/2005/8/layout/vList5"/>
    <dgm:cxn modelId="{A12CFAA8-A3D4-4643-9F8A-6FFDC3921829}" type="presOf" srcId="{17E41B75-A602-4B44-9D41-CC8E39C94B68}" destId="{FE955653-C11F-2E4D-9FD5-BA0BD941E5A0}" srcOrd="0" destOrd="0" presId="urn:microsoft.com/office/officeart/2005/8/layout/vList5"/>
    <dgm:cxn modelId="{FFE95385-7CAA-41C3-B8D2-138455734248}" type="presOf" srcId="{5B90F63D-1B1C-A54B-95C8-5093F514AA36}" destId="{46021D65-1F9C-8641-9A67-5A3A2A905E59}" srcOrd="0" destOrd="0" presId="urn:microsoft.com/office/officeart/2005/8/layout/vList5"/>
    <dgm:cxn modelId="{A45CEA38-01B4-2D40-9D3D-0D6049B4DEC4}" srcId="{5109B799-3EB0-1A44-8FAC-9DC0302EE0CC}" destId="{5B90F63D-1B1C-A54B-95C8-5093F514AA36}" srcOrd="0" destOrd="0" parTransId="{7495B609-DA2C-D549-A433-070BD15F15FC}" sibTransId="{E7CDB79C-F44F-FD43-B056-FF42C8C34824}"/>
    <dgm:cxn modelId="{F993C6E8-A6E8-4C98-BE45-7CB834021ED9}" type="presOf" srcId="{787D493C-2EFC-DC4A-8F65-5162F278FDCD}" destId="{0B3F357B-EC5C-814D-9FAC-5A7C232DA7A0}" srcOrd="0" destOrd="1" presId="urn:microsoft.com/office/officeart/2005/8/layout/vList5"/>
    <dgm:cxn modelId="{DAE6BD41-F196-4F42-80C5-0A675E7687E2}" srcId="{17E41B75-A602-4B44-9D41-CC8E39C94B68}" destId="{D040DDAB-F13B-EA4F-9D5D-D1CBC19DB903}" srcOrd="0" destOrd="0" parTransId="{164616FC-4CE7-1441-8459-468181ED2618}" sibTransId="{2761CB3A-85F7-6841-9BAE-63474F0234F0}"/>
    <dgm:cxn modelId="{3917ED84-4E00-4A59-8479-B2C8FEA5FB15}" type="presOf" srcId="{A3A54B68-7393-5B4C-A34D-3D099877287E}" destId="{0B3F357B-EC5C-814D-9FAC-5A7C232DA7A0}" srcOrd="0" destOrd="2" presId="urn:microsoft.com/office/officeart/2005/8/layout/vList5"/>
    <dgm:cxn modelId="{2A1F0246-42A1-463A-B47E-9DC1D260D88D}" type="presOf" srcId="{5109B799-3EB0-1A44-8FAC-9DC0302EE0CC}" destId="{AEF18134-A9C8-AA47-A5B7-62513B064F85}" srcOrd="0" destOrd="0" presId="urn:microsoft.com/office/officeart/2005/8/layout/vList5"/>
    <dgm:cxn modelId="{566DB72F-D84A-9C48-9F2D-CE3D1C0E1408}" srcId="{5B90F63D-1B1C-A54B-95C8-5093F514AA36}" destId="{814D69FA-C74E-5947-ABA7-3E9743ED5EAB}" srcOrd="0" destOrd="0" parTransId="{5C6679CE-3871-2442-827B-FE0EEE2589CB}" sibTransId="{3862192A-4A3A-2546-943A-01B72A3D127D}"/>
    <dgm:cxn modelId="{80C1EDCE-8691-4F00-BA63-E538CB72DA28}" type="presOf" srcId="{D040DDAB-F13B-EA4F-9D5D-D1CBC19DB903}" destId="{0B3F357B-EC5C-814D-9FAC-5A7C232DA7A0}" srcOrd="0" destOrd="0" presId="urn:microsoft.com/office/officeart/2005/8/layout/vList5"/>
    <dgm:cxn modelId="{AD3AD6F4-26D2-447D-B6E3-38BF3F6981BE}" type="presOf" srcId="{130A36C3-4EC8-C343-9682-84883711FEDC}" destId="{0AF80ACD-C64A-B049-8455-956F300009E1}" srcOrd="0" destOrd="1" presId="urn:microsoft.com/office/officeart/2005/8/layout/vList5"/>
    <dgm:cxn modelId="{FABC0B6B-85E5-D241-A057-0FCE8D645BEE}" srcId="{5109B799-3EB0-1A44-8FAC-9DC0302EE0CC}" destId="{17E41B75-A602-4B44-9D41-CC8E39C94B68}" srcOrd="2" destOrd="0" parTransId="{9D4FDF34-58A1-6B4F-B20C-EC01EF1CCE1B}" sibTransId="{69F6AAE2-6D9C-E148-821C-90C600CB3701}"/>
    <dgm:cxn modelId="{AA157A64-83CE-43D1-87AD-4B22088F3489}" type="presOf" srcId="{814D69FA-C74E-5947-ABA7-3E9743ED5EAB}" destId="{A7E2C428-26EE-1E48-AA91-5F6656599A96}" srcOrd="0" destOrd="0" presId="urn:microsoft.com/office/officeart/2005/8/layout/vList5"/>
    <dgm:cxn modelId="{39F1DA63-8AC7-4BDD-846A-5DBD16318BC4}" type="presOf" srcId="{B556A440-307B-6D4F-AEE3-5B2AB0D98DD6}" destId="{4549413F-593C-484F-823D-9E67AD5A326D}" srcOrd="0" destOrd="0" presId="urn:microsoft.com/office/officeart/2005/8/layout/vList5"/>
    <dgm:cxn modelId="{261BC6F7-551E-4AB6-9086-2A25500F8F3D}" type="presOf" srcId="{81A87E74-F01E-1845-85EF-185045A432EA}" destId="{0AF80ACD-C64A-B049-8455-956F300009E1}" srcOrd="0" destOrd="0" presId="urn:microsoft.com/office/officeart/2005/8/layout/vList5"/>
    <dgm:cxn modelId="{B966E933-F83A-40E7-9F2B-E1ECD97AC552}" type="presParOf" srcId="{AEF18134-A9C8-AA47-A5B7-62513B064F85}" destId="{F3E8088A-43F9-C54B-90F8-3C4BF4C426E0}" srcOrd="0" destOrd="0" presId="urn:microsoft.com/office/officeart/2005/8/layout/vList5"/>
    <dgm:cxn modelId="{2725FAE3-2B05-43D4-B615-A90A468C7B95}" type="presParOf" srcId="{F3E8088A-43F9-C54B-90F8-3C4BF4C426E0}" destId="{46021D65-1F9C-8641-9A67-5A3A2A905E59}" srcOrd="0" destOrd="0" presId="urn:microsoft.com/office/officeart/2005/8/layout/vList5"/>
    <dgm:cxn modelId="{86236554-6F10-4F14-9251-7AD0B727D132}" type="presParOf" srcId="{F3E8088A-43F9-C54B-90F8-3C4BF4C426E0}" destId="{A7E2C428-26EE-1E48-AA91-5F6656599A96}" srcOrd="1" destOrd="0" presId="urn:microsoft.com/office/officeart/2005/8/layout/vList5"/>
    <dgm:cxn modelId="{3FB3A927-3582-4A94-A8D5-4988863CA3B1}" type="presParOf" srcId="{AEF18134-A9C8-AA47-A5B7-62513B064F85}" destId="{CAD5D3AD-952D-2244-A77B-841547E6305D}" srcOrd="1" destOrd="0" presId="urn:microsoft.com/office/officeart/2005/8/layout/vList5"/>
    <dgm:cxn modelId="{32F299CE-AFF6-439B-8266-8FFCBCF19294}" type="presParOf" srcId="{AEF18134-A9C8-AA47-A5B7-62513B064F85}" destId="{E75472B8-0F55-AD4E-8006-657D7B0082D4}" srcOrd="2" destOrd="0" presId="urn:microsoft.com/office/officeart/2005/8/layout/vList5"/>
    <dgm:cxn modelId="{F70BDC8A-B7BC-4C24-95E4-5A49CA8C8B13}" type="presParOf" srcId="{E75472B8-0F55-AD4E-8006-657D7B0082D4}" destId="{4549413F-593C-484F-823D-9E67AD5A326D}" srcOrd="0" destOrd="0" presId="urn:microsoft.com/office/officeart/2005/8/layout/vList5"/>
    <dgm:cxn modelId="{282F0D95-9064-49AC-9F17-672529F4B747}" type="presParOf" srcId="{E75472B8-0F55-AD4E-8006-657D7B0082D4}" destId="{0AF80ACD-C64A-B049-8455-956F300009E1}" srcOrd="1" destOrd="0" presId="urn:microsoft.com/office/officeart/2005/8/layout/vList5"/>
    <dgm:cxn modelId="{2713E8AF-BB92-4093-A96E-69EDD8F282A3}" type="presParOf" srcId="{AEF18134-A9C8-AA47-A5B7-62513B064F85}" destId="{6B729943-D2E5-A74E-AB21-C75BF6060D67}" srcOrd="3" destOrd="0" presId="urn:microsoft.com/office/officeart/2005/8/layout/vList5"/>
    <dgm:cxn modelId="{B9086F93-88D2-47F9-B5FF-B5AA28FE50F4}" type="presParOf" srcId="{AEF18134-A9C8-AA47-A5B7-62513B064F85}" destId="{1E4C0576-13A5-1B4B-AFDE-2461E5C7D20B}" srcOrd="4" destOrd="0" presId="urn:microsoft.com/office/officeart/2005/8/layout/vList5"/>
    <dgm:cxn modelId="{98A5C181-B882-416A-B4EB-A592A622DB1F}" type="presParOf" srcId="{1E4C0576-13A5-1B4B-AFDE-2461E5C7D20B}" destId="{FE955653-C11F-2E4D-9FD5-BA0BD941E5A0}" srcOrd="0" destOrd="0" presId="urn:microsoft.com/office/officeart/2005/8/layout/vList5"/>
    <dgm:cxn modelId="{AF06E3DD-7550-494F-A69B-8BE93675393B}" type="presParOf" srcId="{1E4C0576-13A5-1B4B-AFDE-2461E5C7D20B}" destId="{0B3F357B-EC5C-814D-9FAC-5A7C232DA7A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109B799-3EB0-1A44-8FAC-9DC0302EE0CC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90F63D-1B1C-A54B-95C8-5093F514AA36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b="1" dirty="0" smtClean="0"/>
            <a:t>АДВАЛОРНАЯ</a:t>
          </a:r>
          <a:endParaRPr lang="en-US" sz="2000" b="1" dirty="0"/>
        </a:p>
      </dgm:t>
    </dgm:pt>
    <dgm:pt modelId="{7495B609-DA2C-D549-A433-070BD15F15FC}" type="parTrans" cxnId="{A45CEA38-01B4-2D40-9D3D-0D6049B4DEC4}">
      <dgm:prSet/>
      <dgm:spPr/>
      <dgm:t>
        <a:bodyPr/>
        <a:lstStyle/>
        <a:p>
          <a:endParaRPr lang="en-US"/>
        </a:p>
      </dgm:t>
    </dgm:pt>
    <dgm:pt modelId="{E7CDB79C-F44F-FD43-B056-FF42C8C34824}" type="sibTrans" cxnId="{A45CEA38-01B4-2D40-9D3D-0D6049B4DEC4}">
      <dgm:prSet/>
      <dgm:spPr/>
      <dgm:t>
        <a:bodyPr/>
        <a:lstStyle/>
        <a:p>
          <a:endParaRPr lang="en-US"/>
        </a:p>
      </dgm:t>
    </dgm:pt>
    <dgm:pt modelId="{B556A440-307B-6D4F-AEE3-5B2AB0D98DD6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2000" b="1" dirty="0" smtClean="0"/>
            <a:t>СПЕЦИФИЧЕСКАЯ</a:t>
          </a:r>
          <a:endParaRPr lang="en-US" sz="2000" b="1" dirty="0"/>
        </a:p>
      </dgm:t>
    </dgm:pt>
    <dgm:pt modelId="{9BF5CCA4-6B30-0F4A-844A-DF0ADDDE9E44}" type="parTrans" cxnId="{AA7FE618-713B-874A-B800-E49505F2623E}">
      <dgm:prSet/>
      <dgm:spPr/>
      <dgm:t>
        <a:bodyPr/>
        <a:lstStyle/>
        <a:p>
          <a:endParaRPr lang="en-US"/>
        </a:p>
      </dgm:t>
    </dgm:pt>
    <dgm:pt modelId="{BB2FAE71-DE57-BB40-A3D0-FCCCB4C7F559}" type="sibTrans" cxnId="{AA7FE618-713B-874A-B800-E49505F2623E}">
      <dgm:prSet/>
      <dgm:spPr/>
      <dgm:t>
        <a:bodyPr/>
        <a:lstStyle/>
        <a:p>
          <a:endParaRPr lang="en-US"/>
        </a:p>
      </dgm:t>
    </dgm:pt>
    <dgm:pt modelId="{81A87E74-F01E-1845-85EF-185045A432EA}">
      <dgm:prSet phldrT="[Text]" custT="1"/>
      <dgm:spPr/>
      <dgm:t>
        <a:bodyPr/>
        <a:lstStyle/>
        <a:p>
          <a:r>
            <a:rPr lang="ru-RU" sz="1800" dirty="0" smtClean="0"/>
            <a:t>Начисляется в установленном размере за единицу товара</a:t>
          </a:r>
          <a:endParaRPr lang="en-US" sz="1800" dirty="0"/>
        </a:p>
      </dgm:t>
    </dgm:pt>
    <dgm:pt modelId="{FD1E7D80-AD10-284A-933B-EE78B0AA36D8}" type="parTrans" cxnId="{4F189574-0AAC-584D-B2EB-8F8A1914BAF9}">
      <dgm:prSet/>
      <dgm:spPr/>
      <dgm:t>
        <a:bodyPr/>
        <a:lstStyle/>
        <a:p>
          <a:endParaRPr lang="en-US"/>
        </a:p>
      </dgm:t>
    </dgm:pt>
    <dgm:pt modelId="{07E8EDC6-82BC-CF45-8194-C949F42F7662}" type="sibTrans" cxnId="{4F189574-0AAC-584D-B2EB-8F8A1914BAF9}">
      <dgm:prSet/>
      <dgm:spPr/>
      <dgm:t>
        <a:bodyPr/>
        <a:lstStyle/>
        <a:p>
          <a:endParaRPr lang="en-US"/>
        </a:p>
      </dgm:t>
    </dgm:pt>
    <dgm:pt modelId="{D040DDAB-F13B-EA4F-9D5D-D1CBC19DB903}">
      <dgm:prSet phldrT="[Text]" custT="1"/>
      <dgm:spPr/>
      <dgm:t>
        <a:bodyPr/>
        <a:lstStyle/>
        <a:p>
          <a:r>
            <a:rPr lang="ru-RU" sz="1800" dirty="0" smtClean="0"/>
            <a:t>Сочетает адвалорную и специфическую ставки</a:t>
          </a:r>
          <a:endParaRPr lang="en-US" sz="1800" dirty="0"/>
        </a:p>
      </dgm:t>
    </dgm:pt>
    <dgm:pt modelId="{164616FC-4CE7-1441-8459-468181ED2618}" type="parTrans" cxnId="{DAE6BD41-F196-4F42-80C5-0A675E7687E2}">
      <dgm:prSet/>
      <dgm:spPr/>
      <dgm:t>
        <a:bodyPr/>
        <a:lstStyle/>
        <a:p>
          <a:endParaRPr lang="en-US"/>
        </a:p>
      </dgm:t>
    </dgm:pt>
    <dgm:pt modelId="{2761CB3A-85F7-6841-9BAE-63474F0234F0}" type="sibTrans" cxnId="{DAE6BD41-F196-4F42-80C5-0A675E7687E2}">
      <dgm:prSet/>
      <dgm:spPr/>
      <dgm:t>
        <a:bodyPr/>
        <a:lstStyle/>
        <a:p>
          <a:endParaRPr lang="en-US"/>
        </a:p>
      </dgm:t>
    </dgm:pt>
    <dgm:pt modelId="{814D69FA-C74E-5947-ABA7-3E9743ED5EAB}">
      <dgm:prSet phldrT="[Text]" custT="1"/>
      <dgm:spPr/>
      <dgm:t>
        <a:bodyPr/>
        <a:lstStyle/>
        <a:p>
          <a:r>
            <a:rPr lang="ru-RU" sz="1800" dirty="0" smtClean="0"/>
            <a:t>Начисляется в процентах от таможенной стоимости</a:t>
          </a:r>
          <a:endParaRPr lang="en-US" sz="1800" dirty="0"/>
        </a:p>
      </dgm:t>
    </dgm:pt>
    <dgm:pt modelId="{3862192A-4A3A-2546-943A-01B72A3D127D}" type="sibTrans" cxnId="{566DB72F-D84A-9C48-9F2D-CE3D1C0E1408}">
      <dgm:prSet/>
      <dgm:spPr/>
      <dgm:t>
        <a:bodyPr/>
        <a:lstStyle/>
        <a:p>
          <a:endParaRPr lang="en-US"/>
        </a:p>
      </dgm:t>
    </dgm:pt>
    <dgm:pt modelId="{5C6679CE-3871-2442-827B-FE0EEE2589CB}" type="parTrans" cxnId="{566DB72F-D84A-9C48-9F2D-CE3D1C0E1408}">
      <dgm:prSet/>
      <dgm:spPr/>
      <dgm:t>
        <a:bodyPr/>
        <a:lstStyle/>
        <a:p>
          <a:endParaRPr lang="en-US"/>
        </a:p>
      </dgm:t>
    </dgm:pt>
    <dgm:pt modelId="{17E41B75-A602-4B44-9D41-CC8E39C94B68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800" b="1" dirty="0" smtClean="0"/>
            <a:t>КОМБИНИРОВАННАЯ </a:t>
          </a:r>
          <a:endParaRPr lang="en-US" sz="1800" b="1" dirty="0"/>
        </a:p>
      </dgm:t>
    </dgm:pt>
    <dgm:pt modelId="{69F6AAE2-6D9C-E148-821C-90C600CB3701}" type="sibTrans" cxnId="{FABC0B6B-85E5-D241-A057-0FCE8D645BEE}">
      <dgm:prSet/>
      <dgm:spPr/>
      <dgm:t>
        <a:bodyPr/>
        <a:lstStyle/>
        <a:p>
          <a:endParaRPr lang="en-US"/>
        </a:p>
      </dgm:t>
    </dgm:pt>
    <dgm:pt modelId="{9D4FDF34-58A1-6B4F-B20C-EC01EF1CCE1B}" type="parTrans" cxnId="{FABC0B6B-85E5-D241-A057-0FCE8D645BEE}">
      <dgm:prSet/>
      <dgm:spPr/>
      <dgm:t>
        <a:bodyPr/>
        <a:lstStyle/>
        <a:p>
          <a:endParaRPr lang="en-US"/>
        </a:p>
      </dgm:t>
    </dgm:pt>
    <dgm:pt modelId="{AEF18134-A9C8-AA47-A5B7-62513B064F85}" type="pres">
      <dgm:prSet presAssocID="{5109B799-3EB0-1A44-8FAC-9DC0302EE0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E8088A-43F9-C54B-90F8-3C4BF4C426E0}" type="pres">
      <dgm:prSet presAssocID="{5B90F63D-1B1C-A54B-95C8-5093F514AA36}" presName="linNode" presStyleCnt="0"/>
      <dgm:spPr/>
    </dgm:pt>
    <dgm:pt modelId="{46021D65-1F9C-8641-9A67-5A3A2A905E59}" type="pres">
      <dgm:prSet presAssocID="{5B90F63D-1B1C-A54B-95C8-5093F514AA36}" presName="parentText" presStyleLbl="node1" presStyleIdx="0" presStyleCnt="3" custScaleX="105005" custScaleY="26164" custLinFactNeighborX="-22161" custLinFactNeighborY="3633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7E2C428-26EE-1E48-AA91-5F6656599A96}" type="pres">
      <dgm:prSet presAssocID="{5B90F63D-1B1C-A54B-95C8-5093F514AA36}" presName="descendantText" presStyleLbl="alignAccFollowNode1" presStyleIdx="0" presStyleCnt="3" custScaleX="46938" custScaleY="38716" custLinFactNeighborX="-39508" custLinFactNeighborY="5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D5D3AD-952D-2244-A77B-841547E6305D}" type="pres">
      <dgm:prSet presAssocID="{E7CDB79C-F44F-FD43-B056-FF42C8C34824}" presName="sp" presStyleCnt="0"/>
      <dgm:spPr/>
    </dgm:pt>
    <dgm:pt modelId="{E75472B8-0F55-AD4E-8006-657D7B0082D4}" type="pres">
      <dgm:prSet presAssocID="{B556A440-307B-6D4F-AEE3-5B2AB0D98DD6}" presName="linNode" presStyleCnt="0"/>
      <dgm:spPr/>
    </dgm:pt>
    <dgm:pt modelId="{4549413F-593C-484F-823D-9E67AD5A326D}" type="pres">
      <dgm:prSet presAssocID="{B556A440-307B-6D4F-AEE3-5B2AB0D98DD6}" presName="parentText" presStyleLbl="node1" presStyleIdx="1" presStyleCnt="3" custScaleX="113673" custScaleY="25349" custLinFactNeighborX="-23507" custLinFactNeighborY="1211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0AF80ACD-C64A-B049-8455-956F300009E1}" type="pres">
      <dgm:prSet presAssocID="{B556A440-307B-6D4F-AEE3-5B2AB0D98DD6}" presName="descendantText" presStyleLbl="alignAccFollowNode1" presStyleIdx="1" presStyleCnt="3" custScaleX="42604" custScaleY="40648" custLinFactNeighborX="-41340" custLinFactNeighborY="24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29943-D2E5-A74E-AB21-C75BF6060D67}" type="pres">
      <dgm:prSet presAssocID="{BB2FAE71-DE57-BB40-A3D0-FCCCB4C7F559}" presName="sp" presStyleCnt="0"/>
      <dgm:spPr/>
    </dgm:pt>
    <dgm:pt modelId="{1E4C0576-13A5-1B4B-AFDE-2461E5C7D20B}" type="pres">
      <dgm:prSet presAssocID="{17E41B75-A602-4B44-9D41-CC8E39C94B68}" presName="linNode" presStyleCnt="0"/>
      <dgm:spPr/>
    </dgm:pt>
    <dgm:pt modelId="{FE955653-C11F-2E4D-9FD5-BA0BD941E5A0}" type="pres">
      <dgm:prSet presAssocID="{17E41B75-A602-4B44-9D41-CC8E39C94B68}" presName="parentText" presStyleLbl="node1" presStyleIdx="2" presStyleCnt="3" custScaleX="109442" custScaleY="27815" custLinFactNeighborX="-24819" custLinFactNeighborY="-3156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0B3F357B-EC5C-814D-9FAC-5A7C232DA7A0}" type="pres">
      <dgm:prSet presAssocID="{17E41B75-A602-4B44-9D41-CC8E39C94B68}" presName="descendantText" presStyleLbl="alignAccFollowNode1" presStyleIdx="2" presStyleCnt="3" custScaleX="46622" custScaleY="37183" custLinFactNeighborX="-40856" custLinFactNeighborY="30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5CEA38-01B4-2D40-9D3D-0D6049B4DEC4}" srcId="{5109B799-3EB0-1A44-8FAC-9DC0302EE0CC}" destId="{5B90F63D-1B1C-A54B-95C8-5093F514AA36}" srcOrd="0" destOrd="0" parTransId="{7495B609-DA2C-D549-A433-070BD15F15FC}" sibTransId="{E7CDB79C-F44F-FD43-B056-FF42C8C34824}"/>
    <dgm:cxn modelId="{58B31A0F-EAE2-4D5A-9559-36D27C51724C}" type="presOf" srcId="{B556A440-307B-6D4F-AEE3-5B2AB0D98DD6}" destId="{4549413F-593C-484F-823D-9E67AD5A326D}" srcOrd="0" destOrd="0" presId="urn:microsoft.com/office/officeart/2005/8/layout/vList5"/>
    <dgm:cxn modelId="{BB9D351D-985A-471E-BF75-1BA74C64B2C7}" type="presOf" srcId="{D040DDAB-F13B-EA4F-9D5D-D1CBC19DB903}" destId="{0B3F357B-EC5C-814D-9FAC-5A7C232DA7A0}" srcOrd="0" destOrd="0" presId="urn:microsoft.com/office/officeart/2005/8/layout/vList5"/>
    <dgm:cxn modelId="{FABC0B6B-85E5-D241-A057-0FCE8D645BEE}" srcId="{5109B799-3EB0-1A44-8FAC-9DC0302EE0CC}" destId="{17E41B75-A602-4B44-9D41-CC8E39C94B68}" srcOrd="2" destOrd="0" parTransId="{9D4FDF34-58A1-6B4F-B20C-EC01EF1CCE1B}" sibTransId="{69F6AAE2-6D9C-E148-821C-90C600CB3701}"/>
    <dgm:cxn modelId="{1A9E14F9-D546-4B95-BCAA-B8A93F04ECEF}" type="presOf" srcId="{5109B799-3EB0-1A44-8FAC-9DC0302EE0CC}" destId="{AEF18134-A9C8-AA47-A5B7-62513B064F85}" srcOrd="0" destOrd="0" presId="urn:microsoft.com/office/officeart/2005/8/layout/vList5"/>
    <dgm:cxn modelId="{0B4849B4-7997-4142-BD89-B18D0DF67628}" type="presOf" srcId="{5B90F63D-1B1C-A54B-95C8-5093F514AA36}" destId="{46021D65-1F9C-8641-9A67-5A3A2A905E59}" srcOrd="0" destOrd="0" presId="urn:microsoft.com/office/officeart/2005/8/layout/vList5"/>
    <dgm:cxn modelId="{DAE6BD41-F196-4F42-80C5-0A675E7687E2}" srcId="{17E41B75-A602-4B44-9D41-CC8E39C94B68}" destId="{D040DDAB-F13B-EA4F-9D5D-D1CBC19DB903}" srcOrd="0" destOrd="0" parTransId="{164616FC-4CE7-1441-8459-468181ED2618}" sibTransId="{2761CB3A-85F7-6841-9BAE-63474F0234F0}"/>
    <dgm:cxn modelId="{047DD35D-024C-4B52-8ADC-BEA2F37690D7}" type="presOf" srcId="{814D69FA-C74E-5947-ABA7-3E9743ED5EAB}" destId="{A7E2C428-26EE-1E48-AA91-5F6656599A96}" srcOrd="0" destOrd="0" presId="urn:microsoft.com/office/officeart/2005/8/layout/vList5"/>
    <dgm:cxn modelId="{566DB72F-D84A-9C48-9F2D-CE3D1C0E1408}" srcId="{5B90F63D-1B1C-A54B-95C8-5093F514AA36}" destId="{814D69FA-C74E-5947-ABA7-3E9743ED5EAB}" srcOrd="0" destOrd="0" parTransId="{5C6679CE-3871-2442-827B-FE0EEE2589CB}" sibTransId="{3862192A-4A3A-2546-943A-01B72A3D127D}"/>
    <dgm:cxn modelId="{AA6E3E3A-3025-4F14-8497-7CC43A29D5A4}" type="presOf" srcId="{81A87E74-F01E-1845-85EF-185045A432EA}" destId="{0AF80ACD-C64A-B049-8455-956F300009E1}" srcOrd="0" destOrd="0" presId="urn:microsoft.com/office/officeart/2005/8/layout/vList5"/>
    <dgm:cxn modelId="{4F189574-0AAC-584D-B2EB-8F8A1914BAF9}" srcId="{B556A440-307B-6D4F-AEE3-5B2AB0D98DD6}" destId="{81A87E74-F01E-1845-85EF-185045A432EA}" srcOrd="0" destOrd="0" parTransId="{FD1E7D80-AD10-284A-933B-EE78B0AA36D8}" sibTransId="{07E8EDC6-82BC-CF45-8194-C949F42F7662}"/>
    <dgm:cxn modelId="{E1516E51-4701-47B0-91D8-8C1C1F1624BE}" type="presOf" srcId="{17E41B75-A602-4B44-9D41-CC8E39C94B68}" destId="{FE955653-C11F-2E4D-9FD5-BA0BD941E5A0}" srcOrd="0" destOrd="0" presId="urn:microsoft.com/office/officeart/2005/8/layout/vList5"/>
    <dgm:cxn modelId="{AA7FE618-713B-874A-B800-E49505F2623E}" srcId="{5109B799-3EB0-1A44-8FAC-9DC0302EE0CC}" destId="{B556A440-307B-6D4F-AEE3-5B2AB0D98DD6}" srcOrd="1" destOrd="0" parTransId="{9BF5CCA4-6B30-0F4A-844A-DF0ADDDE9E44}" sibTransId="{BB2FAE71-DE57-BB40-A3D0-FCCCB4C7F559}"/>
    <dgm:cxn modelId="{96F46727-BD8B-45E4-A135-55AA26B3D2CA}" type="presParOf" srcId="{AEF18134-A9C8-AA47-A5B7-62513B064F85}" destId="{F3E8088A-43F9-C54B-90F8-3C4BF4C426E0}" srcOrd="0" destOrd="0" presId="urn:microsoft.com/office/officeart/2005/8/layout/vList5"/>
    <dgm:cxn modelId="{2831D93B-B55B-4DC8-BB91-ADCA26EC11B1}" type="presParOf" srcId="{F3E8088A-43F9-C54B-90F8-3C4BF4C426E0}" destId="{46021D65-1F9C-8641-9A67-5A3A2A905E59}" srcOrd="0" destOrd="0" presId="urn:microsoft.com/office/officeart/2005/8/layout/vList5"/>
    <dgm:cxn modelId="{D614411C-CEAE-4A13-83DF-22C24736F41D}" type="presParOf" srcId="{F3E8088A-43F9-C54B-90F8-3C4BF4C426E0}" destId="{A7E2C428-26EE-1E48-AA91-5F6656599A96}" srcOrd="1" destOrd="0" presId="urn:microsoft.com/office/officeart/2005/8/layout/vList5"/>
    <dgm:cxn modelId="{5C9DE77F-6EC4-4CD3-9465-F086F2A16F3C}" type="presParOf" srcId="{AEF18134-A9C8-AA47-A5B7-62513B064F85}" destId="{CAD5D3AD-952D-2244-A77B-841547E6305D}" srcOrd="1" destOrd="0" presId="urn:microsoft.com/office/officeart/2005/8/layout/vList5"/>
    <dgm:cxn modelId="{6C362069-B657-4813-B70B-64BCB10177A1}" type="presParOf" srcId="{AEF18134-A9C8-AA47-A5B7-62513B064F85}" destId="{E75472B8-0F55-AD4E-8006-657D7B0082D4}" srcOrd="2" destOrd="0" presId="urn:microsoft.com/office/officeart/2005/8/layout/vList5"/>
    <dgm:cxn modelId="{6F7A0235-74DD-4F3C-B5D6-77B29857E3A1}" type="presParOf" srcId="{E75472B8-0F55-AD4E-8006-657D7B0082D4}" destId="{4549413F-593C-484F-823D-9E67AD5A326D}" srcOrd="0" destOrd="0" presId="urn:microsoft.com/office/officeart/2005/8/layout/vList5"/>
    <dgm:cxn modelId="{B646DA17-1C63-4C4E-98AE-88E9D2D24C45}" type="presParOf" srcId="{E75472B8-0F55-AD4E-8006-657D7B0082D4}" destId="{0AF80ACD-C64A-B049-8455-956F300009E1}" srcOrd="1" destOrd="0" presId="urn:microsoft.com/office/officeart/2005/8/layout/vList5"/>
    <dgm:cxn modelId="{4BA368DB-9DAA-4807-9915-B34497244D22}" type="presParOf" srcId="{AEF18134-A9C8-AA47-A5B7-62513B064F85}" destId="{6B729943-D2E5-A74E-AB21-C75BF6060D67}" srcOrd="3" destOrd="0" presId="urn:microsoft.com/office/officeart/2005/8/layout/vList5"/>
    <dgm:cxn modelId="{FA181BEC-4EAA-4608-A34B-A652996CA6EB}" type="presParOf" srcId="{AEF18134-A9C8-AA47-A5B7-62513B064F85}" destId="{1E4C0576-13A5-1B4B-AFDE-2461E5C7D20B}" srcOrd="4" destOrd="0" presId="urn:microsoft.com/office/officeart/2005/8/layout/vList5"/>
    <dgm:cxn modelId="{FE47E43B-0667-4E49-9398-C64B800D0F3F}" type="presParOf" srcId="{1E4C0576-13A5-1B4B-AFDE-2461E5C7D20B}" destId="{FE955653-C11F-2E4D-9FD5-BA0BD941E5A0}" srcOrd="0" destOrd="0" presId="urn:microsoft.com/office/officeart/2005/8/layout/vList5"/>
    <dgm:cxn modelId="{33994A6A-5805-49D8-A0F3-2A36AA006799}" type="presParOf" srcId="{1E4C0576-13A5-1B4B-AFDE-2461E5C7D20B}" destId="{0B3F357B-EC5C-814D-9FAC-5A7C232DA7A0}" srcOrd="1" destOrd="0" presId="urn:microsoft.com/office/officeart/2005/8/layout/vList5"/>
  </dgm:cxnLst>
  <dgm:bg>
    <a:solidFill>
      <a:srgbClr val="FFFF99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A65A7B1-FAC0-4AC0-B925-4EBFA2603366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914BA5-8A79-495F-A156-CFDE9FD65067}">
      <dgm:prSet phldrT="[Текст]" custT="1"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Иностранные товары помещаются под  таможенную процедуру таможенный транзит</a:t>
          </a:r>
          <a:endParaRPr lang="ru-RU" sz="1600" b="1" dirty="0">
            <a:solidFill>
              <a:schemeClr val="tx1"/>
            </a:solidFill>
          </a:endParaRPr>
        </a:p>
      </dgm:t>
    </dgm:pt>
    <dgm:pt modelId="{6F32A36D-6C59-4283-ABCB-6BBAD3A059F9}" type="parTrans" cxnId="{2F48E9E8-AE79-4AA3-888B-9B53B75847D4}">
      <dgm:prSet/>
      <dgm:spPr/>
      <dgm:t>
        <a:bodyPr/>
        <a:lstStyle/>
        <a:p>
          <a:endParaRPr lang="ru-RU"/>
        </a:p>
      </dgm:t>
    </dgm:pt>
    <dgm:pt modelId="{52CFEC8D-7422-4932-9A1D-C0BFA974FE3F}" type="sibTrans" cxnId="{2F48E9E8-AE79-4AA3-888B-9B53B75847D4}">
      <dgm:prSet/>
      <dgm:spPr/>
      <dgm:t>
        <a:bodyPr/>
        <a:lstStyle/>
        <a:p>
          <a:endParaRPr lang="ru-RU"/>
        </a:p>
      </dgm:t>
    </dgm:pt>
    <dgm:pt modelId="{2F2FCB3E-8569-466E-B807-28F9A4FCCA08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600" dirty="0" smtClean="0"/>
            <a:t>С применением запретов и ограничений (кроме нетарифного  и технического регулирования)</a:t>
          </a:r>
          <a:endParaRPr lang="ru-RU" sz="1600" dirty="0"/>
        </a:p>
      </dgm:t>
    </dgm:pt>
    <dgm:pt modelId="{136D7508-838F-434F-857A-DFC1F2F3204B}" type="parTrans" cxnId="{04DF8D2E-FD77-420A-9552-DEBC0F5A0F40}">
      <dgm:prSet/>
      <dgm:spPr/>
      <dgm:t>
        <a:bodyPr/>
        <a:lstStyle/>
        <a:p>
          <a:endParaRPr lang="ru-RU"/>
        </a:p>
      </dgm:t>
    </dgm:pt>
    <dgm:pt modelId="{3CD42547-D32E-4018-803A-B5D71E269D47}" type="sibTrans" cxnId="{04DF8D2E-FD77-420A-9552-DEBC0F5A0F40}">
      <dgm:prSet/>
      <dgm:spPr/>
      <dgm:t>
        <a:bodyPr/>
        <a:lstStyle/>
        <a:p>
          <a:endParaRPr lang="ru-RU"/>
        </a:p>
      </dgm:t>
    </dgm:pt>
    <dgm:pt modelId="{F4AD92A8-3D78-40F8-9FD8-5EA28DCF9FBD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600" dirty="0" smtClean="0"/>
            <a:t>В отношении товаров осуществлен контроль, если товары подлежат  ему в месте прибытия</a:t>
          </a:r>
          <a:endParaRPr lang="ru-RU" sz="1600" dirty="0"/>
        </a:p>
      </dgm:t>
    </dgm:pt>
    <dgm:pt modelId="{775C11BC-3CB5-4F94-B13B-92A0B3AFED7A}" type="parTrans" cxnId="{12B05F64-D3E6-492D-AD49-8B8E2FC1385D}">
      <dgm:prSet/>
      <dgm:spPr/>
      <dgm:t>
        <a:bodyPr/>
        <a:lstStyle/>
        <a:p>
          <a:endParaRPr lang="ru-RU"/>
        </a:p>
      </dgm:t>
    </dgm:pt>
    <dgm:pt modelId="{A16FBDB4-0471-4A10-AB55-FF4232EEFCAB}" type="sibTrans" cxnId="{12B05F64-D3E6-492D-AD49-8B8E2FC1385D}">
      <dgm:prSet/>
      <dgm:spPr/>
      <dgm:t>
        <a:bodyPr/>
        <a:lstStyle/>
        <a:p>
          <a:endParaRPr lang="ru-RU"/>
        </a:p>
      </dgm:t>
    </dgm:pt>
    <dgm:pt modelId="{04F518F2-A944-4AEE-84D9-19D9C329C424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600" dirty="0" smtClean="0"/>
            <a:t>Установление места доставки товара</a:t>
          </a:r>
          <a:endParaRPr lang="ru-RU" sz="1600" dirty="0"/>
        </a:p>
      </dgm:t>
    </dgm:pt>
    <dgm:pt modelId="{CDA52802-8C47-48B3-833C-9C227433893F}" type="parTrans" cxnId="{5DB6771D-2A3B-4807-B753-F0F9FEC1EF24}">
      <dgm:prSet/>
      <dgm:spPr/>
      <dgm:t>
        <a:bodyPr/>
        <a:lstStyle/>
        <a:p>
          <a:endParaRPr lang="ru-RU"/>
        </a:p>
      </dgm:t>
    </dgm:pt>
    <dgm:pt modelId="{F2CC1788-3008-4D28-A544-21C44260D8D3}" type="sibTrans" cxnId="{5DB6771D-2A3B-4807-B753-F0F9FEC1EF24}">
      <dgm:prSet/>
      <dgm:spPr/>
      <dgm:t>
        <a:bodyPr/>
        <a:lstStyle/>
        <a:p>
          <a:endParaRPr lang="ru-RU"/>
        </a:p>
      </dgm:t>
    </dgm:pt>
    <dgm:pt modelId="{F50DFC4F-79D2-43C8-8EE5-1A9F6FC4DDB6}">
      <dgm:prSet custT="1"/>
      <dgm:spPr>
        <a:solidFill>
          <a:schemeClr val="accent1"/>
        </a:solidFill>
        <a:ln>
          <a:solidFill>
            <a:srgbClr val="002060"/>
          </a:solidFill>
        </a:ln>
      </dgm:spPr>
      <dgm:t>
        <a:bodyPr/>
        <a:lstStyle/>
        <a:p>
          <a:pPr algn="ctr"/>
          <a:endParaRPr lang="ru-RU" sz="1600" dirty="0" smtClean="0"/>
        </a:p>
        <a:p>
          <a:pPr algn="ctr"/>
          <a:r>
            <a:rPr lang="ru-RU" sz="1600" dirty="0" smtClean="0"/>
            <a:t>Обеспечение доставки товаров под таможенным контролем:  </a:t>
          </a:r>
        </a:p>
        <a:p>
          <a:pPr algn="ctr"/>
          <a:r>
            <a:rPr lang="ru-RU" sz="1600" dirty="0" smtClean="0"/>
            <a:t>1) обеспечение уплаты таможенных пошлин, налогов</a:t>
          </a:r>
        </a:p>
        <a:p>
          <a:pPr algn="ctr"/>
          <a:r>
            <a:rPr lang="ru-RU" sz="1600" dirty="0" smtClean="0"/>
            <a:t>2) таможенное сопровождение</a:t>
          </a:r>
        </a:p>
        <a:p>
          <a:pPr algn="ctr"/>
          <a:r>
            <a:rPr lang="ru-RU" sz="1600" dirty="0" smtClean="0"/>
            <a:t>3) установление маршрута</a:t>
          </a:r>
        </a:p>
        <a:p>
          <a:pPr algn="ctr"/>
          <a:endParaRPr lang="ru-RU" sz="1600" dirty="0"/>
        </a:p>
      </dgm:t>
    </dgm:pt>
    <dgm:pt modelId="{75465643-2366-438D-80FA-8ED13C3DB2A6}" type="parTrans" cxnId="{9542334A-B99F-4CC7-9891-99DE453C85F5}">
      <dgm:prSet/>
      <dgm:spPr/>
      <dgm:t>
        <a:bodyPr/>
        <a:lstStyle/>
        <a:p>
          <a:endParaRPr lang="ru-RU"/>
        </a:p>
      </dgm:t>
    </dgm:pt>
    <dgm:pt modelId="{CD47E35C-B8E3-4CA7-8CC7-7C6CB2833202}" type="sibTrans" cxnId="{9542334A-B99F-4CC7-9891-99DE453C85F5}">
      <dgm:prSet/>
      <dgm:spPr/>
      <dgm:t>
        <a:bodyPr/>
        <a:lstStyle/>
        <a:p>
          <a:endParaRPr lang="ru-RU"/>
        </a:p>
      </dgm:t>
    </dgm:pt>
    <dgm:pt modelId="{48E6A57A-DF04-4D5A-A43F-3B31501DFC40}">
      <dgm:prSet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600" dirty="0" smtClean="0"/>
            <a:t>Предельный  срок  доставки  товара не более 2 000 км        за один месяц</a:t>
          </a:r>
          <a:endParaRPr lang="ru-RU" sz="1600" dirty="0"/>
        </a:p>
      </dgm:t>
    </dgm:pt>
    <dgm:pt modelId="{60985D0B-AC82-468F-BCB6-67E2919A0CD1}" type="parTrans" cxnId="{990ABC63-0609-428A-8107-04B2572D1E1D}">
      <dgm:prSet/>
      <dgm:spPr/>
      <dgm:t>
        <a:bodyPr/>
        <a:lstStyle/>
        <a:p>
          <a:endParaRPr lang="ru-RU"/>
        </a:p>
      </dgm:t>
    </dgm:pt>
    <dgm:pt modelId="{49C042E7-01F2-403F-9860-A68742B10B3B}" type="sibTrans" cxnId="{990ABC63-0609-428A-8107-04B2572D1E1D}">
      <dgm:prSet/>
      <dgm:spPr/>
      <dgm:t>
        <a:bodyPr/>
        <a:lstStyle/>
        <a:p>
          <a:endParaRPr lang="ru-RU"/>
        </a:p>
      </dgm:t>
    </dgm:pt>
    <dgm:pt modelId="{3D0EB6F3-4F2F-4F66-B326-DDDAC37A1108}">
      <dgm:prSet/>
      <dgm:spPr/>
      <dgm:t>
        <a:bodyPr/>
        <a:lstStyle/>
        <a:p>
          <a:endParaRPr lang="ru-RU"/>
        </a:p>
      </dgm:t>
    </dgm:pt>
    <dgm:pt modelId="{6F751423-ACC7-433F-B0A1-B754B2D67B84}" type="parTrans" cxnId="{4372A4A2-E5F1-4815-86CB-1EA7B6260104}">
      <dgm:prSet/>
      <dgm:spPr/>
      <dgm:t>
        <a:bodyPr/>
        <a:lstStyle/>
        <a:p>
          <a:endParaRPr lang="ru-RU"/>
        </a:p>
      </dgm:t>
    </dgm:pt>
    <dgm:pt modelId="{49CE8D4A-45A9-4344-AE00-72BE7CBD0F37}" type="sibTrans" cxnId="{4372A4A2-E5F1-4815-86CB-1EA7B6260104}">
      <dgm:prSet/>
      <dgm:spPr/>
      <dgm:t>
        <a:bodyPr/>
        <a:lstStyle/>
        <a:p>
          <a:endParaRPr lang="ru-RU"/>
        </a:p>
      </dgm:t>
    </dgm:pt>
    <dgm:pt modelId="{E1B850B0-1B67-4B1B-92F3-611173405D21}">
      <dgm:prSet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600" dirty="0" smtClean="0"/>
            <a:t>Представление транзитной декларации</a:t>
          </a:r>
          <a:endParaRPr lang="ru-RU" sz="1600" dirty="0"/>
        </a:p>
      </dgm:t>
    </dgm:pt>
    <dgm:pt modelId="{9D9FA580-A5A8-483F-B87A-CB159D2C6546}" type="parTrans" cxnId="{1D3BAC1A-28A7-48DB-A70C-14A6D22F3542}">
      <dgm:prSet/>
      <dgm:spPr/>
      <dgm:t>
        <a:bodyPr/>
        <a:lstStyle/>
        <a:p>
          <a:endParaRPr lang="ru-RU"/>
        </a:p>
      </dgm:t>
    </dgm:pt>
    <dgm:pt modelId="{0D3A9B98-65EC-4F39-A7D1-0B449A76A306}" type="sibTrans" cxnId="{1D3BAC1A-28A7-48DB-A70C-14A6D22F3542}">
      <dgm:prSet/>
      <dgm:spPr/>
      <dgm:t>
        <a:bodyPr/>
        <a:lstStyle/>
        <a:p>
          <a:endParaRPr lang="ru-RU"/>
        </a:p>
      </dgm:t>
    </dgm:pt>
    <dgm:pt modelId="{CC3B4CFC-DBAD-4259-BCF9-73F48DEB0AC0}">
      <dgm:prSet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600" dirty="0" smtClean="0"/>
            <a:t>Без уплаты таможенных пошлин, налогов</a:t>
          </a:r>
          <a:endParaRPr lang="ru-RU" sz="1600" dirty="0"/>
        </a:p>
      </dgm:t>
    </dgm:pt>
    <dgm:pt modelId="{8616DB7B-E07B-4CFE-932D-431A3D68C314}" type="sibTrans" cxnId="{B641BFF3-C447-4DD8-97B9-96F3CF544587}">
      <dgm:prSet/>
      <dgm:spPr/>
      <dgm:t>
        <a:bodyPr/>
        <a:lstStyle/>
        <a:p>
          <a:endParaRPr lang="ru-RU"/>
        </a:p>
      </dgm:t>
    </dgm:pt>
    <dgm:pt modelId="{063A72F3-1359-42F2-BBBE-ACEC4DD4E1FD}" type="parTrans" cxnId="{B641BFF3-C447-4DD8-97B9-96F3CF544587}">
      <dgm:prSet/>
      <dgm:spPr/>
      <dgm:t>
        <a:bodyPr/>
        <a:lstStyle/>
        <a:p>
          <a:endParaRPr lang="ru-RU"/>
        </a:p>
      </dgm:t>
    </dgm:pt>
    <dgm:pt modelId="{C6BB8A09-8C7D-41CB-B56C-408A9F75FDBD}">
      <dgm:prSet/>
      <dgm:spPr/>
      <dgm:t>
        <a:bodyPr/>
        <a:lstStyle/>
        <a:p>
          <a:endParaRPr lang="ru-RU"/>
        </a:p>
      </dgm:t>
    </dgm:pt>
    <dgm:pt modelId="{3624CD0C-15CC-4D29-A713-EF8964744D83}" type="parTrans" cxnId="{C13A40AB-99AD-43AE-A89D-6FB73E509DEF}">
      <dgm:prSet/>
      <dgm:spPr/>
      <dgm:t>
        <a:bodyPr/>
        <a:lstStyle/>
        <a:p>
          <a:endParaRPr lang="ru-RU"/>
        </a:p>
      </dgm:t>
    </dgm:pt>
    <dgm:pt modelId="{9B809FCA-C7E0-4F06-A5D3-A9262369C09D}" type="sibTrans" cxnId="{C13A40AB-99AD-43AE-A89D-6FB73E509DEF}">
      <dgm:prSet/>
      <dgm:spPr/>
      <dgm:t>
        <a:bodyPr/>
        <a:lstStyle/>
        <a:p>
          <a:endParaRPr lang="ru-RU"/>
        </a:p>
      </dgm:t>
    </dgm:pt>
    <dgm:pt modelId="{031A2EF0-7915-456C-AD2E-B72E6CA5D86F}">
      <dgm:prSet custScaleX="229369" custScaleY="75362" custRadScaleRad="150872" custRadScaleInc="182782"/>
      <dgm:spPr/>
      <dgm:t>
        <a:bodyPr/>
        <a:lstStyle/>
        <a:p>
          <a:endParaRPr lang="ru-RU"/>
        </a:p>
      </dgm:t>
    </dgm:pt>
    <dgm:pt modelId="{DDA34F08-082A-4768-8B19-1568F25A16A7}" type="parTrans" cxnId="{5D8D3B7C-6DF2-423C-A749-262C57D011CE}">
      <dgm:prSet/>
      <dgm:spPr/>
      <dgm:t>
        <a:bodyPr/>
        <a:lstStyle/>
        <a:p>
          <a:endParaRPr lang="ru-RU"/>
        </a:p>
      </dgm:t>
    </dgm:pt>
    <dgm:pt modelId="{2E7D6EF5-4760-43FC-8636-7806748F9482}" type="sibTrans" cxnId="{5D8D3B7C-6DF2-423C-A749-262C57D011CE}">
      <dgm:prSet/>
      <dgm:spPr/>
      <dgm:t>
        <a:bodyPr/>
        <a:lstStyle/>
        <a:p>
          <a:endParaRPr lang="ru-RU"/>
        </a:p>
      </dgm:t>
    </dgm:pt>
    <dgm:pt modelId="{4CF750C5-BFD6-4707-8905-CAF15FA60D7E}">
      <dgm:prSet custScaleX="229369" custScaleY="75362" custRadScaleRad="150872" custRadScaleInc="182782"/>
      <dgm:spPr/>
      <dgm:t>
        <a:bodyPr/>
        <a:lstStyle/>
        <a:p>
          <a:endParaRPr lang="ru-RU"/>
        </a:p>
      </dgm:t>
    </dgm:pt>
    <dgm:pt modelId="{330003BA-3553-4BF7-AB81-09BB998C80A0}" type="parTrans" cxnId="{7BF00037-104D-4B14-8EA5-007974E144E9}">
      <dgm:prSet/>
      <dgm:spPr/>
      <dgm:t>
        <a:bodyPr/>
        <a:lstStyle/>
        <a:p>
          <a:endParaRPr lang="ru-RU"/>
        </a:p>
      </dgm:t>
    </dgm:pt>
    <dgm:pt modelId="{F1BF18C6-D852-43E2-98EF-005216ADBEE2}" type="sibTrans" cxnId="{7BF00037-104D-4B14-8EA5-007974E144E9}">
      <dgm:prSet/>
      <dgm:spPr/>
      <dgm:t>
        <a:bodyPr/>
        <a:lstStyle/>
        <a:p>
          <a:endParaRPr lang="ru-RU"/>
        </a:p>
      </dgm:t>
    </dgm:pt>
    <dgm:pt modelId="{4525A2F9-EE0D-444B-BEA2-E2DA2AABCC74}">
      <dgm:prSet custScaleX="193234" custScaleY="122222" custRadScaleRad="84814" custRadScaleInc="11600"/>
      <dgm:spPr/>
      <dgm:t>
        <a:bodyPr/>
        <a:lstStyle/>
        <a:p>
          <a:endParaRPr lang="ru-RU"/>
        </a:p>
      </dgm:t>
    </dgm:pt>
    <dgm:pt modelId="{FD66D241-9FF5-431D-81EA-422A9F1E3245}" type="parTrans" cxnId="{4C05D23C-62E3-4670-A655-390C0EDA29F9}">
      <dgm:prSet/>
      <dgm:spPr/>
      <dgm:t>
        <a:bodyPr/>
        <a:lstStyle/>
        <a:p>
          <a:endParaRPr lang="ru-RU"/>
        </a:p>
      </dgm:t>
    </dgm:pt>
    <dgm:pt modelId="{1F2AA37A-5BD1-4779-AAFF-DAFAE8F11A03}" type="sibTrans" cxnId="{4C05D23C-62E3-4670-A655-390C0EDA29F9}">
      <dgm:prSet/>
      <dgm:spPr/>
      <dgm:t>
        <a:bodyPr/>
        <a:lstStyle/>
        <a:p>
          <a:endParaRPr lang="ru-RU"/>
        </a:p>
      </dgm:t>
    </dgm:pt>
    <dgm:pt modelId="{F273FE4F-9C31-4A66-B023-CDC366734319}">
      <dgm:prSet custScaleX="193234" custScaleY="122222" custRadScaleRad="84814" custRadScaleInc="11600"/>
      <dgm:spPr/>
      <dgm:t>
        <a:bodyPr/>
        <a:lstStyle/>
        <a:p>
          <a:endParaRPr lang="ru-RU"/>
        </a:p>
      </dgm:t>
    </dgm:pt>
    <dgm:pt modelId="{A6575F69-0364-4B31-8E05-40DB1FD27397}" type="parTrans" cxnId="{8F41CB97-0CD5-4478-BDFE-4B4D9448F36E}">
      <dgm:prSet/>
      <dgm:spPr/>
      <dgm:t>
        <a:bodyPr/>
        <a:lstStyle/>
        <a:p>
          <a:endParaRPr lang="ru-RU"/>
        </a:p>
      </dgm:t>
    </dgm:pt>
    <dgm:pt modelId="{0F53A515-E143-4CC5-97AF-44C0FFBD44AB}" type="sibTrans" cxnId="{8F41CB97-0CD5-4478-BDFE-4B4D9448F36E}">
      <dgm:prSet/>
      <dgm:spPr/>
      <dgm:t>
        <a:bodyPr/>
        <a:lstStyle/>
        <a:p>
          <a:endParaRPr lang="ru-RU"/>
        </a:p>
      </dgm:t>
    </dgm:pt>
    <dgm:pt modelId="{17DA54DE-A1FB-4D7C-A02A-4571545B9929}">
      <dgm:prSet custScaleX="193234" custScaleY="122222" custRadScaleRad="84814" custRadScaleInc="11600"/>
      <dgm:spPr/>
      <dgm:t>
        <a:bodyPr/>
        <a:lstStyle/>
        <a:p>
          <a:endParaRPr lang="ru-RU"/>
        </a:p>
      </dgm:t>
    </dgm:pt>
    <dgm:pt modelId="{42BD153B-A23B-4FA0-81A7-F57C3E9327E9}" type="parTrans" cxnId="{122CA67B-5B0B-4443-BD3F-8997F6782DD5}">
      <dgm:prSet/>
      <dgm:spPr/>
      <dgm:t>
        <a:bodyPr/>
        <a:lstStyle/>
        <a:p>
          <a:endParaRPr lang="ru-RU"/>
        </a:p>
      </dgm:t>
    </dgm:pt>
    <dgm:pt modelId="{8EC52A82-8C8D-4E61-9843-23470BAC6EF5}" type="sibTrans" cxnId="{122CA67B-5B0B-4443-BD3F-8997F6782DD5}">
      <dgm:prSet/>
      <dgm:spPr/>
      <dgm:t>
        <a:bodyPr/>
        <a:lstStyle/>
        <a:p>
          <a:endParaRPr lang="ru-RU"/>
        </a:p>
      </dgm:t>
    </dgm:pt>
    <dgm:pt modelId="{F79D23CB-4ADE-4FCF-A37A-D600DBE95439}">
      <dgm:prSet custScaleX="193234" custScaleY="122222" custRadScaleRad="84814" custRadScaleInc="11600"/>
      <dgm:spPr/>
      <dgm:t>
        <a:bodyPr/>
        <a:lstStyle/>
        <a:p>
          <a:endParaRPr lang="ru-RU"/>
        </a:p>
      </dgm:t>
    </dgm:pt>
    <dgm:pt modelId="{8BCD219E-AA44-44C2-B7C0-2C219029CDDC}" type="parTrans" cxnId="{2A2D040D-28BE-4344-BA32-A5F111306D1C}">
      <dgm:prSet/>
      <dgm:spPr/>
      <dgm:t>
        <a:bodyPr/>
        <a:lstStyle/>
        <a:p>
          <a:endParaRPr lang="ru-RU"/>
        </a:p>
      </dgm:t>
    </dgm:pt>
    <dgm:pt modelId="{6634679C-8813-4A3C-A30F-35F2DD1D5392}" type="sibTrans" cxnId="{2A2D040D-28BE-4344-BA32-A5F111306D1C}">
      <dgm:prSet/>
      <dgm:spPr/>
      <dgm:t>
        <a:bodyPr/>
        <a:lstStyle/>
        <a:p>
          <a:endParaRPr lang="ru-RU"/>
        </a:p>
      </dgm:t>
    </dgm:pt>
    <dgm:pt modelId="{7BCF5103-665E-422E-9A23-AA879D5DF909}">
      <dgm:prSet custScaleX="160534" custScaleY="82609" custRadScaleRad="139330" custRadScaleInc="183812"/>
      <dgm:spPr/>
      <dgm:t>
        <a:bodyPr/>
        <a:lstStyle/>
        <a:p>
          <a:endParaRPr lang="ru-RU"/>
        </a:p>
      </dgm:t>
    </dgm:pt>
    <dgm:pt modelId="{E591C7DE-5CCA-4093-A826-429F6BE51AB4}" type="parTrans" cxnId="{9B0EAF85-835D-4F5F-89CD-ADF6CC9C4A0A}">
      <dgm:prSet/>
      <dgm:spPr/>
      <dgm:t>
        <a:bodyPr/>
        <a:lstStyle/>
        <a:p>
          <a:endParaRPr lang="ru-RU"/>
        </a:p>
      </dgm:t>
    </dgm:pt>
    <dgm:pt modelId="{F84EE418-4C86-466E-925E-4BB8305B94C1}" type="sibTrans" cxnId="{9B0EAF85-835D-4F5F-89CD-ADF6CC9C4A0A}">
      <dgm:prSet/>
      <dgm:spPr/>
      <dgm:t>
        <a:bodyPr/>
        <a:lstStyle/>
        <a:p>
          <a:endParaRPr lang="ru-RU"/>
        </a:p>
      </dgm:t>
    </dgm:pt>
    <dgm:pt modelId="{B9DCD4F5-7116-4584-A2F7-2D6F74433DB6}">
      <dgm:prSet custScaleX="160534" custScaleY="82609" custRadScaleRad="139330" custRadScaleInc="183812"/>
      <dgm:spPr/>
      <dgm:t>
        <a:bodyPr/>
        <a:lstStyle/>
        <a:p>
          <a:endParaRPr lang="ru-RU"/>
        </a:p>
      </dgm:t>
    </dgm:pt>
    <dgm:pt modelId="{884F5DD0-4E7D-4E27-B60F-F6D096B45E6C}" type="parTrans" cxnId="{E227125B-20B8-4677-8799-F64F5531C586}">
      <dgm:prSet/>
      <dgm:spPr/>
      <dgm:t>
        <a:bodyPr/>
        <a:lstStyle/>
        <a:p>
          <a:endParaRPr lang="ru-RU"/>
        </a:p>
      </dgm:t>
    </dgm:pt>
    <dgm:pt modelId="{0EC6E277-206F-4633-9839-3A3BA0AC538A}" type="sibTrans" cxnId="{E227125B-20B8-4677-8799-F64F5531C586}">
      <dgm:prSet/>
      <dgm:spPr/>
      <dgm:t>
        <a:bodyPr/>
        <a:lstStyle/>
        <a:p>
          <a:endParaRPr lang="ru-RU"/>
        </a:p>
      </dgm:t>
    </dgm:pt>
    <dgm:pt modelId="{503F4EFF-1F0E-40A8-86B4-1BE27ADE5624}">
      <dgm:prSet custScaleX="160534" custScaleY="82609" custRadScaleRad="139330" custRadScaleInc="183812"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EDC9B5CA-8873-4900-98BF-1A9B8B5F880A}" type="parTrans" cxnId="{50BFDE53-6219-444B-9E80-70D78A966394}">
      <dgm:prSet/>
      <dgm:spPr/>
      <dgm:t>
        <a:bodyPr/>
        <a:lstStyle/>
        <a:p>
          <a:endParaRPr lang="ru-RU"/>
        </a:p>
      </dgm:t>
    </dgm:pt>
    <dgm:pt modelId="{073914BE-8F8B-41B8-9BE3-65AD104E662A}" type="sibTrans" cxnId="{50BFDE53-6219-444B-9E80-70D78A966394}">
      <dgm:prSet/>
      <dgm:spPr/>
      <dgm:t>
        <a:bodyPr/>
        <a:lstStyle/>
        <a:p>
          <a:endParaRPr lang="ru-RU"/>
        </a:p>
      </dgm:t>
    </dgm:pt>
    <dgm:pt modelId="{D833AA3B-396A-4EB3-B77C-3BE485B3BCF0}">
      <dgm:prSet custScaleX="160534" custScaleY="82609" custRadScaleRad="139330" custRadScaleInc="183812"/>
      <dgm:spPr/>
      <dgm:t>
        <a:bodyPr/>
        <a:lstStyle/>
        <a:p>
          <a:endParaRPr lang="ru-RU"/>
        </a:p>
      </dgm:t>
    </dgm:pt>
    <dgm:pt modelId="{99598AB1-1049-4AE1-800C-2209F62F40E3}" type="parTrans" cxnId="{42F4603B-67F6-4B00-8F71-0D056199A7A0}">
      <dgm:prSet/>
      <dgm:spPr/>
      <dgm:t>
        <a:bodyPr/>
        <a:lstStyle/>
        <a:p>
          <a:endParaRPr lang="ru-RU"/>
        </a:p>
      </dgm:t>
    </dgm:pt>
    <dgm:pt modelId="{36FA3CA3-34E7-43D3-9020-1117D489F64C}" type="sibTrans" cxnId="{42F4603B-67F6-4B00-8F71-0D056199A7A0}">
      <dgm:prSet/>
      <dgm:spPr/>
      <dgm:t>
        <a:bodyPr/>
        <a:lstStyle/>
        <a:p>
          <a:endParaRPr lang="ru-RU"/>
        </a:p>
      </dgm:t>
    </dgm:pt>
    <dgm:pt modelId="{A4CAD8B6-CCDB-48D4-994A-84E0C1E1CE36}">
      <dgm:prSet custScaleX="160534" custScaleY="82609" custRadScaleRad="139330" custRadScaleInc="183812"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D2FEB76B-DC52-49B5-BB31-D3EC029A867F}" type="parTrans" cxnId="{1532F4EB-E60E-4B47-86BB-A735C352B7B6}">
      <dgm:prSet/>
      <dgm:spPr/>
      <dgm:t>
        <a:bodyPr/>
        <a:lstStyle/>
        <a:p>
          <a:endParaRPr lang="ru-RU"/>
        </a:p>
      </dgm:t>
    </dgm:pt>
    <dgm:pt modelId="{A2729369-E73A-4F4E-A4B2-0BA562E4AA0E}" type="sibTrans" cxnId="{1532F4EB-E60E-4B47-86BB-A735C352B7B6}">
      <dgm:prSet/>
      <dgm:spPr/>
      <dgm:t>
        <a:bodyPr/>
        <a:lstStyle/>
        <a:p>
          <a:endParaRPr lang="ru-RU"/>
        </a:p>
      </dgm:t>
    </dgm:pt>
    <dgm:pt modelId="{482C8532-A314-4133-8F89-9B0676208CB0}">
      <dgm:prSet phldrT="[Текст]" custScaleX="148156" custScaleY="77306" custLinFactNeighborX="2761" custLinFactNeighborY="-8154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20CD157A-A5FC-4E80-933F-7372922BB705}" type="parTrans" cxnId="{EED40537-2182-4A74-B722-1B22F0B7131E}">
      <dgm:prSet/>
      <dgm:spPr/>
      <dgm:t>
        <a:bodyPr/>
        <a:lstStyle/>
        <a:p>
          <a:endParaRPr lang="ru-RU"/>
        </a:p>
      </dgm:t>
    </dgm:pt>
    <dgm:pt modelId="{776F6A8E-5876-4D24-95A2-921BD7FADB3A}" type="sibTrans" cxnId="{EED40537-2182-4A74-B722-1B22F0B7131E}">
      <dgm:prSet/>
      <dgm:spPr/>
      <dgm:t>
        <a:bodyPr/>
        <a:lstStyle/>
        <a:p>
          <a:endParaRPr lang="ru-RU"/>
        </a:p>
      </dgm:t>
    </dgm:pt>
    <dgm:pt modelId="{B62F8665-BF8E-4D1F-8303-15681C5E5496}">
      <dgm:prSet custScaleX="160534" custScaleY="82609" custRadScaleRad="139330" custRadScaleInc="183812"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F093DA18-D376-4D78-882B-6B3A6B4C0657}" type="parTrans" cxnId="{92C9B8BC-38E3-4BD2-9041-E672245CFED1}">
      <dgm:prSet/>
      <dgm:spPr/>
      <dgm:t>
        <a:bodyPr/>
        <a:lstStyle/>
        <a:p>
          <a:endParaRPr lang="ru-RU"/>
        </a:p>
      </dgm:t>
    </dgm:pt>
    <dgm:pt modelId="{ECDCCAE8-42CE-4162-9BD6-8469E05E2F04}" type="sibTrans" cxnId="{92C9B8BC-38E3-4BD2-9041-E672245CFED1}">
      <dgm:prSet/>
      <dgm:spPr/>
      <dgm:t>
        <a:bodyPr/>
        <a:lstStyle/>
        <a:p>
          <a:endParaRPr lang="ru-RU"/>
        </a:p>
      </dgm:t>
    </dgm:pt>
    <dgm:pt modelId="{464AAD07-FD25-4415-B14C-82F471F9C101}">
      <dgm:prSet/>
      <dgm:spPr/>
      <dgm:t>
        <a:bodyPr/>
        <a:lstStyle/>
        <a:p>
          <a:endParaRPr lang="ru-RU"/>
        </a:p>
      </dgm:t>
    </dgm:pt>
    <dgm:pt modelId="{7C1C8E26-DFD6-418C-9A68-89B10FF134F9}" type="parTrans" cxnId="{0D2FEE29-CA5D-44E9-8808-BEE69FC4FCBF}">
      <dgm:prSet/>
      <dgm:spPr/>
      <dgm:t>
        <a:bodyPr/>
        <a:lstStyle/>
        <a:p>
          <a:endParaRPr lang="ru-RU"/>
        </a:p>
      </dgm:t>
    </dgm:pt>
    <dgm:pt modelId="{A4974C5A-9E39-4334-BECA-6998B4DB1F04}" type="sibTrans" cxnId="{0D2FEE29-CA5D-44E9-8808-BEE69FC4FCBF}">
      <dgm:prSet/>
      <dgm:spPr/>
      <dgm:t>
        <a:bodyPr/>
        <a:lstStyle/>
        <a:p>
          <a:endParaRPr lang="ru-RU"/>
        </a:p>
      </dgm:t>
    </dgm:pt>
    <dgm:pt modelId="{1A5ACEDD-328F-493A-A25D-B222517249C5}">
      <dgm:prSet/>
      <dgm:spPr/>
      <dgm:t>
        <a:bodyPr/>
        <a:lstStyle/>
        <a:p>
          <a:endParaRPr lang="ru-RU"/>
        </a:p>
      </dgm:t>
    </dgm:pt>
    <dgm:pt modelId="{0F87237B-39DE-4940-A560-1478E5FE77E4}" type="parTrans" cxnId="{35D18121-5606-4C48-A2F7-2AAEB99F6E2C}">
      <dgm:prSet/>
      <dgm:spPr/>
      <dgm:t>
        <a:bodyPr/>
        <a:lstStyle/>
        <a:p>
          <a:endParaRPr lang="ru-RU"/>
        </a:p>
      </dgm:t>
    </dgm:pt>
    <dgm:pt modelId="{C1DD7D1C-6E05-4CCD-BDE3-35640779FAAC}" type="sibTrans" cxnId="{35D18121-5606-4C48-A2F7-2AAEB99F6E2C}">
      <dgm:prSet/>
      <dgm:spPr/>
      <dgm:t>
        <a:bodyPr/>
        <a:lstStyle/>
        <a:p>
          <a:endParaRPr lang="ru-RU"/>
        </a:p>
      </dgm:t>
    </dgm:pt>
    <dgm:pt modelId="{F81FA766-CA9B-496A-B0C1-A96B70399A1A}">
      <dgm:prSet custT="1"/>
      <dgm:spPr>
        <a:ln>
          <a:solidFill>
            <a:srgbClr val="002060"/>
          </a:solidFill>
        </a:ln>
      </dgm:spPr>
      <dgm:t>
        <a:bodyPr/>
        <a:lstStyle/>
        <a:p>
          <a:endParaRPr lang="ru-RU" sz="1600" dirty="0"/>
        </a:p>
      </dgm:t>
    </dgm:pt>
    <dgm:pt modelId="{281E626A-6DB5-4936-A668-E43EE2B758C2}" type="parTrans" cxnId="{96829EF0-EBD6-4834-ACB3-BB56A64BE9B1}">
      <dgm:prSet/>
      <dgm:spPr/>
      <dgm:t>
        <a:bodyPr/>
        <a:lstStyle/>
        <a:p>
          <a:endParaRPr lang="ru-RU"/>
        </a:p>
      </dgm:t>
    </dgm:pt>
    <dgm:pt modelId="{3DFF5225-8AA9-4379-94A7-ADEA712B6B1C}" type="sibTrans" cxnId="{96829EF0-EBD6-4834-ACB3-BB56A64BE9B1}">
      <dgm:prSet/>
      <dgm:spPr/>
      <dgm:t>
        <a:bodyPr/>
        <a:lstStyle/>
        <a:p>
          <a:endParaRPr lang="ru-RU"/>
        </a:p>
      </dgm:t>
    </dgm:pt>
    <dgm:pt modelId="{DA202024-0609-4FAB-BABB-D1A654F49794}">
      <dgm:prSet custScaleX="160534" custScaleY="82609" custRadScaleRad="127814" custRadScaleInc="242388"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D0D23AA9-840F-4AE4-A265-0AD9E476DB3D}" type="parTrans" cxnId="{0B866D49-C86D-4DBF-878A-D9281614110A}">
      <dgm:prSet/>
      <dgm:spPr/>
      <dgm:t>
        <a:bodyPr/>
        <a:lstStyle/>
        <a:p>
          <a:endParaRPr lang="ru-RU"/>
        </a:p>
      </dgm:t>
    </dgm:pt>
    <dgm:pt modelId="{85DEB5A8-FACD-461A-A298-0F3287A576EC}" type="sibTrans" cxnId="{0B866D49-C86D-4DBF-878A-D9281614110A}">
      <dgm:prSet/>
      <dgm:spPr/>
      <dgm:t>
        <a:bodyPr/>
        <a:lstStyle/>
        <a:p>
          <a:endParaRPr lang="ru-RU"/>
        </a:p>
      </dgm:t>
    </dgm:pt>
    <dgm:pt modelId="{2E6F233E-1A22-4268-B799-FA5258F252CE}">
      <dgm:prSet custScaleX="160534" custScaleY="82609" custRadScaleRad="127814" custRadScaleInc="242388"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693F4861-4E14-4623-823E-B72D1514550D}" type="parTrans" cxnId="{F6EF7A61-AFDC-4AFE-8C8F-A85B478A7D82}">
      <dgm:prSet/>
      <dgm:spPr/>
      <dgm:t>
        <a:bodyPr/>
        <a:lstStyle/>
        <a:p>
          <a:endParaRPr lang="ru-RU"/>
        </a:p>
      </dgm:t>
    </dgm:pt>
    <dgm:pt modelId="{6A13E49C-DEF7-45F0-946A-7D46EC5A3976}" type="sibTrans" cxnId="{F6EF7A61-AFDC-4AFE-8C8F-A85B478A7D82}">
      <dgm:prSet/>
      <dgm:spPr/>
      <dgm:t>
        <a:bodyPr/>
        <a:lstStyle/>
        <a:p>
          <a:endParaRPr lang="ru-RU"/>
        </a:p>
      </dgm:t>
    </dgm:pt>
    <dgm:pt modelId="{8DE8725E-EA74-4737-8F01-1420354B133C}">
      <dgm:prSet/>
      <dgm:spPr/>
      <dgm:t>
        <a:bodyPr/>
        <a:lstStyle/>
        <a:p>
          <a:endParaRPr lang="ru-RU"/>
        </a:p>
      </dgm:t>
    </dgm:pt>
    <dgm:pt modelId="{6DAB4770-2DAE-4EEF-8EB7-05F3DD93AB4E}" type="parTrans" cxnId="{A43448A7-5B9E-4231-B393-D653BC82CCAB}">
      <dgm:prSet/>
      <dgm:spPr/>
      <dgm:t>
        <a:bodyPr/>
        <a:lstStyle/>
        <a:p>
          <a:endParaRPr lang="ru-RU"/>
        </a:p>
      </dgm:t>
    </dgm:pt>
    <dgm:pt modelId="{7D83E067-A14C-4BF7-9E7A-E0284AA6D6E2}" type="sibTrans" cxnId="{A43448A7-5B9E-4231-B393-D653BC82CCAB}">
      <dgm:prSet/>
      <dgm:spPr/>
      <dgm:t>
        <a:bodyPr/>
        <a:lstStyle/>
        <a:p>
          <a:endParaRPr lang="ru-RU"/>
        </a:p>
      </dgm:t>
    </dgm:pt>
    <dgm:pt modelId="{D4E64E0E-5721-4562-A89C-AFD7A532390C}">
      <dgm:prSet/>
      <dgm:spPr/>
      <dgm:t>
        <a:bodyPr/>
        <a:lstStyle/>
        <a:p>
          <a:endParaRPr lang="ru-RU"/>
        </a:p>
      </dgm:t>
    </dgm:pt>
    <dgm:pt modelId="{40B84156-35BF-4BC2-8FC2-8F9D0D77171B}" type="parTrans" cxnId="{070B0BE0-A615-4C5F-8906-F4E99F519F1B}">
      <dgm:prSet/>
      <dgm:spPr/>
      <dgm:t>
        <a:bodyPr/>
        <a:lstStyle/>
        <a:p>
          <a:endParaRPr lang="ru-RU"/>
        </a:p>
      </dgm:t>
    </dgm:pt>
    <dgm:pt modelId="{D934EB85-CDA8-4000-821A-0D9B935A05F0}" type="sibTrans" cxnId="{070B0BE0-A615-4C5F-8906-F4E99F519F1B}">
      <dgm:prSet/>
      <dgm:spPr/>
      <dgm:t>
        <a:bodyPr/>
        <a:lstStyle/>
        <a:p>
          <a:endParaRPr lang="ru-RU"/>
        </a:p>
      </dgm:t>
    </dgm:pt>
    <dgm:pt modelId="{6CA2A026-181D-433A-990A-EE9431CC458F}">
      <dgm:prSet phldrT="[Текст]" custScaleX="191215" custScaleY="76510" custRadScaleRad="119613" custRadScaleInc="-80164"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21DC2751-E344-4BFB-A5B7-942D135CFD43}" type="parTrans" cxnId="{F6F10935-0AE7-4D60-A303-D7E82BDE91E1}">
      <dgm:prSet/>
      <dgm:spPr/>
      <dgm:t>
        <a:bodyPr/>
        <a:lstStyle/>
        <a:p>
          <a:endParaRPr lang="ru-RU"/>
        </a:p>
      </dgm:t>
    </dgm:pt>
    <dgm:pt modelId="{A1C8E769-18A8-4815-A34E-C4C1153E921A}" type="sibTrans" cxnId="{F6F10935-0AE7-4D60-A303-D7E82BDE91E1}">
      <dgm:prSet/>
      <dgm:spPr/>
      <dgm:t>
        <a:bodyPr/>
        <a:lstStyle/>
        <a:p>
          <a:endParaRPr lang="ru-RU"/>
        </a:p>
      </dgm:t>
    </dgm:pt>
    <dgm:pt modelId="{ABA05A39-40B6-41DD-BA99-1187DF15BF9D}">
      <dgm:prSet phldrT="[Текст]" custScaleX="191215" custScaleY="76510" custRadScaleRad="119613" custRadScaleInc="-80164"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75A2485D-69A0-4950-B0E4-99E9875AA6CB}" type="parTrans" cxnId="{62F94CDC-FC22-4B5E-A96C-3FB0256E4E51}">
      <dgm:prSet/>
      <dgm:spPr/>
      <dgm:t>
        <a:bodyPr/>
        <a:lstStyle/>
        <a:p>
          <a:endParaRPr lang="ru-RU"/>
        </a:p>
      </dgm:t>
    </dgm:pt>
    <dgm:pt modelId="{02F3E616-6E1E-42F9-BB77-B4D187377E59}" type="sibTrans" cxnId="{62F94CDC-FC22-4B5E-A96C-3FB0256E4E51}">
      <dgm:prSet/>
      <dgm:spPr/>
      <dgm:t>
        <a:bodyPr/>
        <a:lstStyle/>
        <a:p>
          <a:endParaRPr lang="ru-RU"/>
        </a:p>
      </dgm:t>
    </dgm:pt>
    <dgm:pt modelId="{524419B6-FDF0-4794-AC38-9485F37BBD25}">
      <dgm:prSet/>
      <dgm:spPr/>
      <dgm:t>
        <a:bodyPr/>
        <a:lstStyle/>
        <a:p>
          <a:endParaRPr lang="ru-RU"/>
        </a:p>
      </dgm:t>
    </dgm:pt>
    <dgm:pt modelId="{ACBA7BD7-7F78-4A0E-9BBC-CE012497EDD4}" type="parTrans" cxnId="{F3110D3C-E742-45D3-8315-9A5F199B8B65}">
      <dgm:prSet/>
      <dgm:spPr/>
      <dgm:t>
        <a:bodyPr/>
        <a:lstStyle/>
        <a:p>
          <a:endParaRPr lang="ru-RU"/>
        </a:p>
      </dgm:t>
    </dgm:pt>
    <dgm:pt modelId="{C1AC6387-8A37-4455-A90C-21F618B1F9A9}" type="sibTrans" cxnId="{F3110D3C-E742-45D3-8315-9A5F199B8B65}">
      <dgm:prSet/>
      <dgm:spPr/>
      <dgm:t>
        <a:bodyPr/>
        <a:lstStyle/>
        <a:p>
          <a:endParaRPr lang="ru-RU"/>
        </a:p>
      </dgm:t>
    </dgm:pt>
    <dgm:pt modelId="{16BD6CDB-3F91-4F6F-8314-326423A6A504}">
      <dgm:prSet/>
      <dgm:spPr/>
      <dgm:t>
        <a:bodyPr/>
        <a:lstStyle/>
        <a:p>
          <a:endParaRPr lang="ru-RU"/>
        </a:p>
      </dgm:t>
    </dgm:pt>
    <dgm:pt modelId="{75BF2827-72E9-47F3-B6D5-F8F45E6A3337}" type="parTrans" cxnId="{388AF32C-90C7-4C42-8F56-575BB143744D}">
      <dgm:prSet/>
      <dgm:spPr/>
      <dgm:t>
        <a:bodyPr/>
        <a:lstStyle/>
        <a:p>
          <a:endParaRPr lang="ru-RU"/>
        </a:p>
      </dgm:t>
    </dgm:pt>
    <dgm:pt modelId="{43AFC703-0423-4043-84FF-8F6ADD382BEB}" type="sibTrans" cxnId="{388AF32C-90C7-4C42-8F56-575BB143744D}">
      <dgm:prSet/>
      <dgm:spPr/>
      <dgm:t>
        <a:bodyPr/>
        <a:lstStyle/>
        <a:p>
          <a:endParaRPr lang="ru-RU"/>
        </a:p>
      </dgm:t>
    </dgm:pt>
    <dgm:pt modelId="{550678D3-9F46-4860-8FE3-0549A2093159}" type="pres">
      <dgm:prSet presAssocID="{8A65A7B1-FAC0-4AC0-B925-4EBFA260336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962A968-98D9-4926-8B29-90064F5CB55E}" type="pres">
      <dgm:prSet presAssocID="{E2914BA5-8A79-495F-A156-CFDE9FD65067}" presName="singleCycle" presStyleCnt="0"/>
      <dgm:spPr/>
    </dgm:pt>
    <dgm:pt modelId="{18C09638-4D01-4B5D-9E69-70F0BF6742A4}" type="pres">
      <dgm:prSet presAssocID="{E2914BA5-8A79-495F-A156-CFDE9FD65067}" presName="singleCenter" presStyleLbl="node1" presStyleIdx="0" presStyleCnt="8" custScaleX="148156" custScaleY="77306" custLinFactNeighborX="4497" custLinFactNeighborY="-7708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CBCE32F1-190F-4493-B9BF-B7E81B1D59D6}" type="pres">
      <dgm:prSet presAssocID="{136D7508-838F-434F-857A-DFC1F2F3204B}" presName="Name56" presStyleLbl="parChTrans1D2" presStyleIdx="0" presStyleCnt="7"/>
      <dgm:spPr/>
      <dgm:t>
        <a:bodyPr/>
        <a:lstStyle/>
        <a:p>
          <a:endParaRPr lang="ru-RU"/>
        </a:p>
      </dgm:t>
    </dgm:pt>
    <dgm:pt modelId="{ADE210C6-905B-41D6-A585-82939816B2F1}" type="pres">
      <dgm:prSet presAssocID="{2F2FCB3E-8569-466E-B807-28F9A4FCCA08}" presName="text0" presStyleLbl="node1" presStyleIdx="1" presStyleCnt="8" custScaleX="193234" custScaleY="137961" custRadScaleRad="84814" custRadScaleInc="11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09370-268F-451E-AC2D-A1722B79F174}" type="pres">
      <dgm:prSet presAssocID="{775C11BC-3CB5-4F94-B13B-92A0B3AFED7A}" presName="Name56" presStyleLbl="parChTrans1D2" presStyleIdx="1" presStyleCnt="7"/>
      <dgm:spPr/>
      <dgm:t>
        <a:bodyPr/>
        <a:lstStyle/>
        <a:p>
          <a:endParaRPr lang="ru-RU"/>
        </a:p>
      </dgm:t>
    </dgm:pt>
    <dgm:pt modelId="{5A220AA4-AFCC-4F62-BC63-1E7352A3BAD2}" type="pres">
      <dgm:prSet presAssocID="{F4AD92A8-3D78-40F8-9FD8-5EA28DCF9FBD}" presName="text0" presStyleLbl="node1" presStyleIdx="2" presStyleCnt="8" custScaleX="228516" custScaleY="113437" custRadScaleRad="141374" custRadScaleInc="8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3DC399-FA75-4DCA-AB7C-8B5A1259FC11}" type="pres">
      <dgm:prSet presAssocID="{CDA52802-8C47-48B3-833C-9C227433893F}" presName="Name56" presStyleLbl="parChTrans1D2" presStyleIdx="2" presStyleCnt="7"/>
      <dgm:spPr/>
      <dgm:t>
        <a:bodyPr/>
        <a:lstStyle/>
        <a:p>
          <a:endParaRPr lang="ru-RU"/>
        </a:p>
      </dgm:t>
    </dgm:pt>
    <dgm:pt modelId="{AE7A933F-61A0-4E9F-BA13-BB3CCD08E66D}" type="pres">
      <dgm:prSet presAssocID="{04F518F2-A944-4AEE-84D9-19D9C329C424}" presName="text0" presStyleLbl="node1" presStyleIdx="3" presStyleCnt="8" custScaleX="191215" custScaleY="76510" custRadScaleRad="119613" custRadScaleInc="-80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0942BA-216F-41F1-9953-DED0246506D0}" type="pres">
      <dgm:prSet presAssocID="{75465643-2366-438D-80FA-8ED13C3DB2A6}" presName="Name56" presStyleLbl="parChTrans1D2" presStyleIdx="3" presStyleCnt="7"/>
      <dgm:spPr/>
      <dgm:t>
        <a:bodyPr/>
        <a:lstStyle/>
        <a:p>
          <a:endParaRPr lang="ru-RU"/>
        </a:p>
      </dgm:t>
    </dgm:pt>
    <dgm:pt modelId="{70C2E009-D178-4E51-AA92-DE1732ADE7BC}" type="pres">
      <dgm:prSet presAssocID="{F50DFC4F-79D2-43C8-8EE5-1A9F6FC4DDB6}" presName="text0" presStyleLbl="node1" presStyleIdx="4" presStyleCnt="8" custScaleX="293897" custScaleY="179043" custRadScaleRad="98150" custRadScaleInc="-87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BD1D2-D19F-4DC5-BC2E-D6118B335400}" type="pres">
      <dgm:prSet presAssocID="{60985D0B-AC82-468F-BCB6-67E2919A0CD1}" presName="Name56" presStyleLbl="parChTrans1D2" presStyleIdx="4" presStyleCnt="7"/>
      <dgm:spPr/>
      <dgm:t>
        <a:bodyPr/>
        <a:lstStyle/>
        <a:p>
          <a:endParaRPr lang="ru-RU"/>
        </a:p>
      </dgm:t>
    </dgm:pt>
    <dgm:pt modelId="{2C0AB15F-0D79-41BE-A89C-B82610904542}" type="pres">
      <dgm:prSet presAssocID="{48E6A57A-DF04-4D5A-A43F-3B31501DFC40}" presName="text0" presStyleLbl="node1" presStyleIdx="5" presStyleCnt="8" custScaleX="242516" custScaleY="114811" custRadScaleRad="122985" custRadScaleInc="172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B9DBCB-81BB-46EC-8541-AE38F7DFBF6D}" type="pres">
      <dgm:prSet presAssocID="{9D9FA580-A5A8-483F-B87A-CB159D2C6546}" presName="Name56" presStyleLbl="parChTrans1D2" presStyleIdx="5" presStyleCnt="7"/>
      <dgm:spPr/>
      <dgm:t>
        <a:bodyPr/>
        <a:lstStyle/>
        <a:p>
          <a:endParaRPr lang="ru-RU"/>
        </a:p>
      </dgm:t>
    </dgm:pt>
    <dgm:pt modelId="{27CE4E16-0935-4AE5-A2E5-71F83DE91294}" type="pres">
      <dgm:prSet presAssocID="{E1B850B0-1B67-4B1B-92F3-611173405D21}" presName="text0" presStyleLbl="node1" presStyleIdx="6" presStyleCnt="8" custScaleX="232670" custScaleY="82128" custRadScaleRad="116850" custRadScaleInc="91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5F0BB-2D59-47DA-BE08-B58CE691F1EA}" type="pres">
      <dgm:prSet presAssocID="{063A72F3-1359-42F2-BBBE-ACEC4DD4E1FD}" presName="Name56" presStyleLbl="parChTrans1D2" presStyleIdx="6" presStyleCnt="7"/>
      <dgm:spPr/>
      <dgm:t>
        <a:bodyPr/>
        <a:lstStyle/>
        <a:p>
          <a:endParaRPr lang="ru-RU"/>
        </a:p>
      </dgm:t>
    </dgm:pt>
    <dgm:pt modelId="{DFCC6422-BA12-4409-85A9-5CF344E18735}" type="pres">
      <dgm:prSet presAssocID="{CC3B4CFC-DBAD-4259-BCF9-73F48DEB0AC0}" presName="text0" presStyleLbl="node1" presStyleIdx="7" presStyleCnt="8" custScaleX="251844" custScaleY="93261" custRadScaleRad="149213" custRadScaleInc="-42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0B0BE0-A615-4C5F-8906-F4E99F519F1B}" srcId="{8A65A7B1-FAC0-4AC0-B925-4EBFA2603366}" destId="{D4E64E0E-5721-4562-A89C-AFD7A532390C}" srcOrd="21" destOrd="0" parTransId="{40B84156-35BF-4BC2-8FC2-8F9D0D77171B}" sibTransId="{D934EB85-CDA8-4000-821A-0D9B935A05F0}"/>
    <dgm:cxn modelId="{AC425E80-02E1-4702-B359-49F2C28300E9}" type="presOf" srcId="{CDA52802-8C47-48B3-833C-9C227433893F}" destId="{3E3DC399-FA75-4DCA-AB7C-8B5A1259FC11}" srcOrd="0" destOrd="0" presId="urn:microsoft.com/office/officeart/2008/layout/RadialCluster"/>
    <dgm:cxn modelId="{50BFDE53-6219-444B-9E80-70D78A966394}" srcId="{8A65A7B1-FAC0-4AC0-B925-4EBFA2603366}" destId="{503F4EFF-1F0E-40A8-86B4-1BE27ADE5624}" srcOrd="11" destOrd="0" parTransId="{EDC9B5CA-8873-4900-98BF-1A9B8B5F880A}" sibTransId="{073914BE-8F8B-41B8-9BE3-65AD104E662A}"/>
    <dgm:cxn modelId="{9B0EAF85-835D-4F5F-89CD-ADF6CC9C4A0A}" srcId="{8A65A7B1-FAC0-4AC0-B925-4EBFA2603366}" destId="{7BCF5103-665E-422E-9A23-AA879D5DF909}" srcOrd="9" destOrd="0" parTransId="{E591C7DE-5CCA-4093-A826-429F6BE51AB4}" sibTransId="{F84EE418-4C86-466E-925E-4BB8305B94C1}"/>
    <dgm:cxn modelId="{7DC21CC8-8BD1-49CA-A8C2-64FB3F0EF66D}" type="presOf" srcId="{75465643-2366-438D-80FA-8ED13C3DB2A6}" destId="{280942BA-216F-41F1-9953-DED0246506D0}" srcOrd="0" destOrd="0" presId="urn:microsoft.com/office/officeart/2008/layout/RadialCluster"/>
    <dgm:cxn modelId="{12B05F64-D3E6-492D-AD49-8B8E2FC1385D}" srcId="{E2914BA5-8A79-495F-A156-CFDE9FD65067}" destId="{F4AD92A8-3D78-40F8-9FD8-5EA28DCF9FBD}" srcOrd="1" destOrd="0" parTransId="{775C11BC-3CB5-4F94-B13B-92A0B3AFED7A}" sibTransId="{A16FBDB4-0471-4A10-AB55-FF4232EEFCAB}"/>
    <dgm:cxn modelId="{90DA9DE0-FAEA-420C-8EE9-BFC0A5F5F518}" type="presOf" srcId="{775C11BC-3CB5-4F94-B13B-92A0B3AFED7A}" destId="{FAB09370-268F-451E-AC2D-A1722B79F174}" srcOrd="0" destOrd="0" presId="urn:microsoft.com/office/officeart/2008/layout/RadialCluster"/>
    <dgm:cxn modelId="{96829EF0-EBD6-4834-ACB3-BB56A64BE9B1}" srcId="{E2914BA5-8A79-495F-A156-CFDE9FD65067}" destId="{F81FA766-CA9B-496A-B0C1-A96B70399A1A}" srcOrd="7" destOrd="0" parTransId="{281E626A-6DB5-4936-A668-E43EE2B758C2}" sibTransId="{3DFF5225-8AA9-4379-94A7-ADEA712B6B1C}"/>
    <dgm:cxn modelId="{A43448A7-5B9E-4231-B393-D653BC82CCAB}" srcId="{8A65A7B1-FAC0-4AC0-B925-4EBFA2603366}" destId="{8DE8725E-EA74-4737-8F01-1420354B133C}" srcOrd="20" destOrd="0" parTransId="{6DAB4770-2DAE-4EEF-8EB7-05F3DD93AB4E}" sibTransId="{7D83E067-A14C-4BF7-9E7A-E0284AA6D6E2}"/>
    <dgm:cxn modelId="{5DB6771D-2A3B-4807-B753-F0F9FEC1EF24}" srcId="{E2914BA5-8A79-495F-A156-CFDE9FD65067}" destId="{04F518F2-A944-4AEE-84D9-19D9C329C424}" srcOrd="2" destOrd="0" parTransId="{CDA52802-8C47-48B3-833C-9C227433893F}" sibTransId="{F2CC1788-3008-4D28-A544-21C44260D8D3}"/>
    <dgm:cxn modelId="{4372A4A2-E5F1-4815-86CB-1EA7B6260104}" srcId="{8A65A7B1-FAC0-4AC0-B925-4EBFA2603366}" destId="{3D0EB6F3-4F2F-4F66-B326-DDDAC37A1108}" srcOrd="1" destOrd="0" parTransId="{6F751423-ACC7-433F-B0A1-B754B2D67B84}" sibTransId="{49CE8D4A-45A9-4344-AE00-72BE7CBD0F37}"/>
    <dgm:cxn modelId="{EED40537-2182-4A74-B722-1B22F0B7131E}" srcId="{8A65A7B1-FAC0-4AC0-B925-4EBFA2603366}" destId="{482C8532-A314-4133-8F89-9B0676208CB0}" srcOrd="14" destOrd="0" parTransId="{20CD157A-A5FC-4E80-933F-7372922BB705}" sibTransId="{776F6A8E-5876-4D24-95A2-921BD7FADB3A}"/>
    <dgm:cxn modelId="{42F4603B-67F6-4B00-8F71-0D056199A7A0}" srcId="{8A65A7B1-FAC0-4AC0-B925-4EBFA2603366}" destId="{D833AA3B-396A-4EB3-B77C-3BE485B3BCF0}" srcOrd="12" destOrd="0" parTransId="{99598AB1-1049-4AE1-800C-2209F62F40E3}" sibTransId="{36FA3CA3-34E7-43D3-9020-1117D489F64C}"/>
    <dgm:cxn modelId="{89DD3BE7-3962-4274-BAB9-1542014022F1}" type="presOf" srcId="{136D7508-838F-434F-857A-DFC1F2F3204B}" destId="{CBCE32F1-190F-4493-B9BF-B7E81B1D59D6}" srcOrd="0" destOrd="0" presId="urn:microsoft.com/office/officeart/2008/layout/RadialCluster"/>
    <dgm:cxn modelId="{C13A40AB-99AD-43AE-A89D-6FB73E509DEF}" srcId="{8A65A7B1-FAC0-4AC0-B925-4EBFA2603366}" destId="{C6BB8A09-8C7D-41CB-B56C-408A9F75FDBD}" srcOrd="2" destOrd="0" parTransId="{3624CD0C-15CC-4D29-A713-EF8964744D83}" sibTransId="{9B809FCA-C7E0-4F06-A5D3-A9262369C09D}"/>
    <dgm:cxn modelId="{C15302CE-BC32-44C1-87CA-B8349A09D61A}" type="presOf" srcId="{063A72F3-1359-42F2-BBBE-ACEC4DD4E1FD}" destId="{F075F0BB-2D59-47DA-BE08-B58CE691F1EA}" srcOrd="0" destOrd="0" presId="urn:microsoft.com/office/officeart/2008/layout/RadialCluster"/>
    <dgm:cxn modelId="{F6EF7A61-AFDC-4AFE-8C8F-A85B478A7D82}" srcId="{8A65A7B1-FAC0-4AC0-B925-4EBFA2603366}" destId="{2E6F233E-1A22-4268-B799-FA5258F252CE}" srcOrd="19" destOrd="0" parTransId="{693F4861-4E14-4623-823E-B72D1514550D}" sibTransId="{6A13E49C-DEF7-45F0-946A-7D46EC5A3976}"/>
    <dgm:cxn modelId="{0D2FEE29-CA5D-44E9-8808-BEE69FC4FCBF}" srcId="{8A65A7B1-FAC0-4AC0-B925-4EBFA2603366}" destId="{464AAD07-FD25-4415-B14C-82F471F9C101}" srcOrd="16" destOrd="0" parTransId="{7C1C8E26-DFD6-418C-9A68-89B10FF134F9}" sibTransId="{A4974C5A-9E39-4334-BECA-6998B4DB1F04}"/>
    <dgm:cxn modelId="{4C05D23C-62E3-4670-A655-390C0EDA29F9}" srcId="{8A65A7B1-FAC0-4AC0-B925-4EBFA2603366}" destId="{4525A2F9-EE0D-444B-BEA2-E2DA2AABCC74}" srcOrd="5" destOrd="0" parTransId="{FD66D241-9FF5-431D-81EA-422A9F1E3245}" sibTransId="{1F2AA37A-5BD1-4779-AAFF-DAFAE8F11A03}"/>
    <dgm:cxn modelId="{F6F10935-0AE7-4D60-A303-D7E82BDE91E1}" srcId="{8A65A7B1-FAC0-4AC0-B925-4EBFA2603366}" destId="{6CA2A026-181D-433A-990A-EE9431CC458F}" srcOrd="22" destOrd="0" parTransId="{21DC2751-E344-4BFB-A5B7-942D135CFD43}" sibTransId="{A1C8E769-18A8-4815-A34E-C4C1153E921A}"/>
    <dgm:cxn modelId="{8791879A-06AD-428A-B571-33C1D349114F}" type="presOf" srcId="{E2914BA5-8A79-495F-A156-CFDE9FD65067}" destId="{18C09638-4D01-4B5D-9E69-70F0BF6742A4}" srcOrd="0" destOrd="0" presId="urn:microsoft.com/office/officeart/2008/layout/RadialCluster"/>
    <dgm:cxn modelId="{1532F4EB-E60E-4B47-86BB-A735C352B7B6}" srcId="{8A65A7B1-FAC0-4AC0-B925-4EBFA2603366}" destId="{A4CAD8B6-CCDB-48D4-994A-84E0C1E1CE36}" srcOrd="13" destOrd="0" parTransId="{D2FEB76B-DC52-49B5-BB31-D3EC029A867F}" sibTransId="{A2729369-E73A-4F4E-A4B2-0BA562E4AA0E}"/>
    <dgm:cxn modelId="{11C6FE13-C8F9-4D08-8270-A1051DDEB15F}" type="presOf" srcId="{F50DFC4F-79D2-43C8-8EE5-1A9F6FC4DDB6}" destId="{70C2E009-D178-4E51-AA92-DE1732ADE7BC}" srcOrd="0" destOrd="0" presId="urn:microsoft.com/office/officeart/2008/layout/RadialCluster"/>
    <dgm:cxn modelId="{388AF32C-90C7-4C42-8F56-575BB143744D}" srcId="{8A65A7B1-FAC0-4AC0-B925-4EBFA2603366}" destId="{16BD6CDB-3F91-4F6F-8314-326423A6A504}" srcOrd="25" destOrd="0" parTransId="{75BF2827-72E9-47F3-B6D5-F8F45E6A3337}" sibTransId="{43AFC703-0423-4043-84FF-8F6ADD382BEB}"/>
    <dgm:cxn modelId="{7BF00037-104D-4B14-8EA5-007974E144E9}" srcId="{8A65A7B1-FAC0-4AC0-B925-4EBFA2603366}" destId="{4CF750C5-BFD6-4707-8905-CAF15FA60D7E}" srcOrd="4" destOrd="0" parTransId="{330003BA-3553-4BF7-AB81-09BB998C80A0}" sibTransId="{F1BF18C6-D852-43E2-98EF-005216ADBEE2}"/>
    <dgm:cxn modelId="{CB1BE725-7BAA-42FA-848A-92C9187DA5EB}" type="presOf" srcId="{60985D0B-AC82-468F-BCB6-67E2919A0CD1}" destId="{C8FBD1D2-D19F-4DC5-BC2E-D6118B335400}" srcOrd="0" destOrd="0" presId="urn:microsoft.com/office/officeart/2008/layout/RadialCluster"/>
    <dgm:cxn modelId="{A174D11C-E2CE-41D0-996E-56E47D6891CA}" type="presOf" srcId="{8A65A7B1-FAC0-4AC0-B925-4EBFA2603366}" destId="{550678D3-9F46-4860-8FE3-0549A2093159}" srcOrd="0" destOrd="0" presId="urn:microsoft.com/office/officeart/2008/layout/RadialCluster"/>
    <dgm:cxn modelId="{5D8D3B7C-6DF2-423C-A749-262C57D011CE}" srcId="{8A65A7B1-FAC0-4AC0-B925-4EBFA2603366}" destId="{031A2EF0-7915-456C-AD2E-B72E6CA5D86F}" srcOrd="3" destOrd="0" parTransId="{DDA34F08-082A-4768-8B19-1568F25A16A7}" sibTransId="{2E7D6EF5-4760-43FC-8636-7806748F9482}"/>
    <dgm:cxn modelId="{9542334A-B99F-4CC7-9891-99DE453C85F5}" srcId="{E2914BA5-8A79-495F-A156-CFDE9FD65067}" destId="{F50DFC4F-79D2-43C8-8EE5-1A9F6FC4DDB6}" srcOrd="3" destOrd="0" parTransId="{75465643-2366-438D-80FA-8ED13C3DB2A6}" sibTransId="{CD47E35C-B8E3-4CA7-8CC7-7C6CB2833202}"/>
    <dgm:cxn modelId="{E227125B-20B8-4677-8799-F64F5531C586}" srcId="{8A65A7B1-FAC0-4AC0-B925-4EBFA2603366}" destId="{B9DCD4F5-7116-4584-A2F7-2D6F74433DB6}" srcOrd="10" destOrd="0" parTransId="{884F5DD0-4E7D-4E27-B60F-F6D096B45E6C}" sibTransId="{0EC6E277-206F-4633-9839-3A3BA0AC538A}"/>
    <dgm:cxn modelId="{B641BFF3-C447-4DD8-97B9-96F3CF544587}" srcId="{E2914BA5-8A79-495F-A156-CFDE9FD65067}" destId="{CC3B4CFC-DBAD-4259-BCF9-73F48DEB0AC0}" srcOrd="6" destOrd="0" parTransId="{063A72F3-1359-42F2-BBBE-ACEC4DD4E1FD}" sibTransId="{8616DB7B-E07B-4CFE-932D-431A3D68C314}"/>
    <dgm:cxn modelId="{4F502865-CF32-4E7B-9045-140C1C7195E9}" type="presOf" srcId="{CC3B4CFC-DBAD-4259-BCF9-73F48DEB0AC0}" destId="{DFCC6422-BA12-4409-85A9-5CF344E18735}" srcOrd="0" destOrd="0" presId="urn:microsoft.com/office/officeart/2008/layout/RadialCluster"/>
    <dgm:cxn modelId="{A5386C04-CB8B-439A-83BB-1B4A7E75B73B}" type="presOf" srcId="{9D9FA580-A5A8-483F-B87A-CB159D2C6546}" destId="{68B9DBCB-81BB-46EC-8541-AE38F7DFBF6D}" srcOrd="0" destOrd="0" presId="urn:microsoft.com/office/officeart/2008/layout/RadialCluster"/>
    <dgm:cxn modelId="{8F41CB97-0CD5-4478-BDFE-4B4D9448F36E}" srcId="{8A65A7B1-FAC0-4AC0-B925-4EBFA2603366}" destId="{F273FE4F-9C31-4A66-B023-CDC366734319}" srcOrd="6" destOrd="0" parTransId="{A6575F69-0364-4B31-8E05-40DB1FD27397}" sibTransId="{0F53A515-E143-4CC5-97AF-44C0FFBD44AB}"/>
    <dgm:cxn modelId="{990ABC63-0609-428A-8107-04B2572D1E1D}" srcId="{E2914BA5-8A79-495F-A156-CFDE9FD65067}" destId="{48E6A57A-DF04-4D5A-A43F-3B31501DFC40}" srcOrd="4" destOrd="0" parTransId="{60985D0B-AC82-468F-BCB6-67E2919A0CD1}" sibTransId="{49C042E7-01F2-403F-9860-A68742B10B3B}"/>
    <dgm:cxn modelId="{0B866D49-C86D-4DBF-878A-D9281614110A}" srcId="{8A65A7B1-FAC0-4AC0-B925-4EBFA2603366}" destId="{DA202024-0609-4FAB-BABB-D1A654F49794}" srcOrd="18" destOrd="0" parTransId="{D0D23AA9-840F-4AE4-A265-0AD9E476DB3D}" sibTransId="{85DEB5A8-FACD-461A-A298-0F3287A576EC}"/>
    <dgm:cxn modelId="{C7849795-62D6-4E04-B35D-5A28BC82619B}" type="presOf" srcId="{F4AD92A8-3D78-40F8-9FD8-5EA28DCF9FBD}" destId="{5A220AA4-AFCC-4F62-BC63-1E7352A3BAD2}" srcOrd="0" destOrd="0" presId="urn:microsoft.com/office/officeart/2008/layout/RadialCluster"/>
    <dgm:cxn modelId="{62F94CDC-FC22-4B5E-A96C-3FB0256E4E51}" srcId="{8A65A7B1-FAC0-4AC0-B925-4EBFA2603366}" destId="{ABA05A39-40B6-41DD-BA99-1187DF15BF9D}" srcOrd="23" destOrd="0" parTransId="{75A2485D-69A0-4950-B0E4-99E9875AA6CB}" sibTransId="{02F3E616-6E1E-42F9-BB77-B4D187377E59}"/>
    <dgm:cxn modelId="{35D18121-5606-4C48-A2F7-2AAEB99F6E2C}" srcId="{8A65A7B1-FAC0-4AC0-B925-4EBFA2603366}" destId="{1A5ACEDD-328F-493A-A25D-B222517249C5}" srcOrd="17" destOrd="0" parTransId="{0F87237B-39DE-4940-A560-1478E5FE77E4}" sibTransId="{C1DD7D1C-6E05-4CCD-BDE3-35640779FAAC}"/>
    <dgm:cxn modelId="{1D3BAC1A-28A7-48DB-A70C-14A6D22F3542}" srcId="{E2914BA5-8A79-495F-A156-CFDE9FD65067}" destId="{E1B850B0-1B67-4B1B-92F3-611173405D21}" srcOrd="5" destOrd="0" parTransId="{9D9FA580-A5A8-483F-B87A-CB159D2C6546}" sibTransId="{0D3A9B98-65EC-4F39-A7D1-0B449A76A306}"/>
    <dgm:cxn modelId="{04DF8D2E-FD77-420A-9552-DEBC0F5A0F40}" srcId="{E2914BA5-8A79-495F-A156-CFDE9FD65067}" destId="{2F2FCB3E-8569-466E-B807-28F9A4FCCA08}" srcOrd="0" destOrd="0" parTransId="{136D7508-838F-434F-857A-DFC1F2F3204B}" sibTransId="{3CD42547-D32E-4018-803A-B5D71E269D47}"/>
    <dgm:cxn modelId="{2A2D040D-28BE-4344-BA32-A5F111306D1C}" srcId="{8A65A7B1-FAC0-4AC0-B925-4EBFA2603366}" destId="{F79D23CB-4ADE-4FCF-A37A-D600DBE95439}" srcOrd="8" destOrd="0" parTransId="{8BCD219E-AA44-44C2-B7C0-2C219029CDDC}" sibTransId="{6634679C-8813-4A3C-A30F-35F2DD1D5392}"/>
    <dgm:cxn modelId="{2F48E9E8-AE79-4AA3-888B-9B53B75847D4}" srcId="{8A65A7B1-FAC0-4AC0-B925-4EBFA2603366}" destId="{E2914BA5-8A79-495F-A156-CFDE9FD65067}" srcOrd="0" destOrd="0" parTransId="{6F32A36D-6C59-4283-ABCB-6BBAD3A059F9}" sibTransId="{52CFEC8D-7422-4932-9A1D-C0BFA974FE3F}"/>
    <dgm:cxn modelId="{122CA67B-5B0B-4443-BD3F-8997F6782DD5}" srcId="{8A65A7B1-FAC0-4AC0-B925-4EBFA2603366}" destId="{17DA54DE-A1FB-4D7C-A02A-4571545B9929}" srcOrd="7" destOrd="0" parTransId="{42BD153B-A23B-4FA0-81A7-F57C3E9327E9}" sibTransId="{8EC52A82-8C8D-4E61-9843-23470BAC6EF5}"/>
    <dgm:cxn modelId="{3FE54EAE-0369-4729-B619-8FC1636AC300}" type="presOf" srcId="{E1B850B0-1B67-4B1B-92F3-611173405D21}" destId="{27CE4E16-0935-4AE5-A2E5-71F83DE91294}" srcOrd="0" destOrd="0" presId="urn:microsoft.com/office/officeart/2008/layout/RadialCluster"/>
    <dgm:cxn modelId="{92C9B8BC-38E3-4BD2-9041-E672245CFED1}" srcId="{8A65A7B1-FAC0-4AC0-B925-4EBFA2603366}" destId="{B62F8665-BF8E-4D1F-8303-15681C5E5496}" srcOrd="15" destOrd="0" parTransId="{F093DA18-D376-4D78-882B-6B3A6B4C0657}" sibTransId="{ECDCCAE8-42CE-4162-9BD6-8469E05E2F04}"/>
    <dgm:cxn modelId="{A6A81ED5-1036-4DED-93C7-3548027B300E}" type="presOf" srcId="{04F518F2-A944-4AEE-84D9-19D9C329C424}" destId="{AE7A933F-61A0-4E9F-BA13-BB3CCD08E66D}" srcOrd="0" destOrd="0" presId="urn:microsoft.com/office/officeart/2008/layout/RadialCluster"/>
    <dgm:cxn modelId="{6EC2ACC0-665B-4BBA-9106-D982F0C68D22}" type="presOf" srcId="{2F2FCB3E-8569-466E-B807-28F9A4FCCA08}" destId="{ADE210C6-905B-41D6-A585-82939816B2F1}" srcOrd="0" destOrd="0" presId="urn:microsoft.com/office/officeart/2008/layout/RadialCluster"/>
    <dgm:cxn modelId="{F3110D3C-E742-45D3-8315-9A5F199B8B65}" srcId="{8A65A7B1-FAC0-4AC0-B925-4EBFA2603366}" destId="{524419B6-FDF0-4794-AC38-9485F37BBD25}" srcOrd="24" destOrd="0" parTransId="{ACBA7BD7-7F78-4A0E-9BBC-CE012497EDD4}" sibTransId="{C1AC6387-8A37-4455-A90C-21F618B1F9A9}"/>
    <dgm:cxn modelId="{F99F90BA-74D1-46D4-9BB0-24B63014CF7D}" type="presOf" srcId="{48E6A57A-DF04-4D5A-A43F-3B31501DFC40}" destId="{2C0AB15F-0D79-41BE-A89C-B82610904542}" srcOrd="0" destOrd="0" presId="urn:microsoft.com/office/officeart/2008/layout/RadialCluster"/>
    <dgm:cxn modelId="{B0E0D20B-4003-4D62-8138-CADDA759149A}" type="presParOf" srcId="{550678D3-9F46-4860-8FE3-0549A2093159}" destId="{2962A968-98D9-4926-8B29-90064F5CB55E}" srcOrd="0" destOrd="0" presId="urn:microsoft.com/office/officeart/2008/layout/RadialCluster"/>
    <dgm:cxn modelId="{35FFBE45-9A7D-45D6-8A11-AB570390975D}" type="presParOf" srcId="{2962A968-98D9-4926-8B29-90064F5CB55E}" destId="{18C09638-4D01-4B5D-9E69-70F0BF6742A4}" srcOrd="0" destOrd="0" presId="urn:microsoft.com/office/officeart/2008/layout/RadialCluster"/>
    <dgm:cxn modelId="{7DF02EA8-3174-4896-A264-8084D1E7B7DA}" type="presParOf" srcId="{2962A968-98D9-4926-8B29-90064F5CB55E}" destId="{CBCE32F1-190F-4493-B9BF-B7E81B1D59D6}" srcOrd="1" destOrd="0" presId="urn:microsoft.com/office/officeart/2008/layout/RadialCluster"/>
    <dgm:cxn modelId="{04E512B3-D789-46AB-9FDB-BB7A570B8CA1}" type="presParOf" srcId="{2962A968-98D9-4926-8B29-90064F5CB55E}" destId="{ADE210C6-905B-41D6-A585-82939816B2F1}" srcOrd="2" destOrd="0" presId="urn:microsoft.com/office/officeart/2008/layout/RadialCluster"/>
    <dgm:cxn modelId="{234BFA6D-B123-4994-8D4C-224CCE3D0995}" type="presParOf" srcId="{2962A968-98D9-4926-8B29-90064F5CB55E}" destId="{FAB09370-268F-451E-AC2D-A1722B79F174}" srcOrd="3" destOrd="0" presId="urn:microsoft.com/office/officeart/2008/layout/RadialCluster"/>
    <dgm:cxn modelId="{1FD2A358-2FAD-46CA-A2CE-AC9547FF9BB9}" type="presParOf" srcId="{2962A968-98D9-4926-8B29-90064F5CB55E}" destId="{5A220AA4-AFCC-4F62-BC63-1E7352A3BAD2}" srcOrd="4" destOrd="0" presId="urn:microsoft.com/office/officeart/2008/layout/RadialCluster"/>
    <dgm:cxn modelId="{7ECC2A65-5D4E-43F8-A9E6-9103F6F6FEA2}" type="presParOf" srcId="{2962A968-98D9-4926-8B29-90064F5CB55E}" destId="{3E3DC399-FA75-4DCA-AB7C-8B5A1259FC11}" srcOrd="5" destOrd="0" presId="urn:microsoft.com/office/officeart/2008/layout/RadialCluster"/>
    <dgm:cxn modelId="{B9AE1D1B-9085-44AC-B9DB-FA0F2E247D9F}" type="presParOf" srcId="{2962A968-98D9-4926-8B29-90064F5CB55E}" destId="{AE7A933F-61A0-4E9F-BA13-BB3CCD08E66D}" srcOrd="6" destOrd="0" presId="urn:microsoft.com/office/officeart/2008/layout/RadialCluster"/>
    <dgm:cxn modelId="{D05884F4-EC23-43A7-AFC2-B97E64ADF750}" type="presParOf" srcId="{2962A968-98D9-4926-8B29-90064F5CB55E}" destId="{280942BA-216F-41F1-9953-DED0246506D0}" srcOrd="7" destOrd="0" presId="urn:microsoft.com/office/officeart/2008/layout/RadialCluster"/>
    <dgm:cxn modelId="{0DA573BA-7F77-486B-A034-5163FB555EC9}" type="presParOf" srcId="{2962A968-98D9-4926-8B29-90064F5CB55E}" destId="{70C2E009-D178-4E51-AA92-DE1732ADE7BC}" srcOrd="8" destOrd="0" presId="urn:microsoft.com/office/officeart/2008/layout/RadialCluster"/>
    <dgm:cxn modelId="{2F30C616-E46E-4479-B080-FEDA0CFE354B}" type="presParOf" srcId="{2962A968-98D9-4926-8B29-90064F5CB55E}" destId="{C8FBD1D2-D19F-4DC5-BC2E-D6118B335400}" srcOrd="9" destOrd="0" presId="urn:microsoft.com/office/officeart/2008/layout/RadialCluster"/>
    <dgm:cxn modelId="{4528ECC1-78BE-4358-91AA-66C342DE3E99}" type="presParOf" srcId="{2962A968-98D9-4926-8B29-90064F5CB55E}" destId="{2C0AB15F-0D79-41BE-A89C-B82610904542}" srcOrd="10" destOrd="0" presId="urn:microsoft.com/office/officeart/2008/layout/RadialCluster"/>
    <dgm:cxn modelId="{79396A02-0F84-4BEB-80AD-EAC9B58033ED}" type="presParOf" srcId="{2962A968-98D9-4926-8B29-90064F5CB55E}" destId="{68B9DBCB-81BB-46EC-8541-AE38F7DFBF6D}" srcOrd="11" destOrd="0" presId="urn:microsoft.com/office/officeart/2008/layout/RadialCluster"/>
    <dgm:cxn modelId="{804BF832-314E-428B-8B0C-826AE328DED3}" type="presParOf" srcId="{2962A968-98D9-4926-8B29-90064F5CB55E}" destId="{27CE4E16-0935-4AE5-A2E5-71F83DE91294}" srcOrd="12" destOrd="0" presId="urn:microsoft.com/office/officeart/2008/layout/RadialCluster"/>
    <dgm:cxn modelId="{FF029922-A9B9-48C8-8C2C-702B125FCEDB}" type="presParOf" srcId="{2962A968-98D9-4926-8B29-90064F5CB55E}" destId="{F075F0BB-2D59-47DA-BE08-B58CE691F1EA}" srcOrd="13" destOrd="0" presId="urn:microsoft.com/office/officeart/2008/layout/RadialCluster"/>
    <dgm:cxn modelId="{096900E2-EEF6-4C19-B22E-0060E570DBBA}" type="presParOf" srcId="{2962A968-98D9-4926-8B29-90064F5CB55E}" destId="{DFCC6422-BA12-4409-85A9-5CF344E18735}" srcOrd="14" destOrd="0" presId="urn:microsoft.com/office/officeart/2008/layout/RadialCluster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855E93A-948F-4A01-A3FD-382FA6392C5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CA6993-5A6C-41E0-AB4F-C3F50DF8457A}">
      <dgm:prSet phldrT="[Текст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Метод по стоимости сделки с ввозимыми товарами  (Метод1)</a:t>
          </a:r>
          <a:endParaRPr lang="ru-RU" sz="1600" dirty="0"/>
        </a:p>
      </dgm:t>
    </dgm:pt>
    <dgm:pt modelId="{4921AE45-2BD2-4894-A77D-A4B75DA29CCC}" type="parTrans" cxnId="{96CC3D65-80CD-4D26-A678-3A0609949C0E}">
      <dgm:prSet/>
      <dgm:spPr/>
      <dgm:t>
        <a:bodyPr/>
        <a:lstStyle/>
        <a:p>
          <a:endParaRPr lang="ru-RU"/>
        </a:p>
      </dgm:t>
    </dgm:pt>
    <dgm:pt modelId="{48228AAB-1757-493F-800C-0D1CDB7F8C01}" type="sibTrans" cxnId="{96CC3D65-80CD-4D26-A678-3A0609949C0E}">
      <dgm:prSet/>
      <dgm:spPr/>
      <dgm:t>
        <a:bodyPr/>
        <a:lstStyle/>
        <a:p>
          <a:endParaRPr lang="ru-RU"/>
        </a:p>
      </dgm:t>
    </dgm:pt>
    <dgm:pt modelId="{F32CEC57-4082-4145-ACAF-EF8DB1686E1D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600" b="1" dirty="0" smtClean="0"/>
            <a:t>ЭКСПОРТНЫЕ ТОВАРЫ</a:t>
          </a:r>
          <a:endParaRPr lang="ru-RU" sz="1600" b="1" dirty="0"/>
        </a:p>
      </dgm:t>
    </dgm:pt>
    <dgm:pt modelId="{30E7883A-B6A1-4D31-BE44-7A7BEE6BA348}" type="parTrans" cxnId="{224E2B35-8949-4023-9FD8-FF9DA1A057B8}">
      <dgm:prSet/>
      <dgm:spPr/>
      <dgm:t>
        <a:bodyPr/>
        <a:lstStyle/>
        <a:p>
          <a:endParaRPr lang="ru-RU"/>
        </a:p>
      </dgm:t>
    </dgm:pt>
    <dgm:pt modelId="{D2A7713A-BEDD-4863-83EF-9E2A8B3AAD87}" type="sibTrans" cxnId="{224E2B35-8949-4023-9FD8-FF9DA1A057B8}">
      <dgm:prSet/>
      <dgm:spPr/>
      <dgm:t>
        <a:bodyPr/>
        <a:lstStyle/>
        <a:p>
          <a:endParaRPr lang="ru-RU"/>
        </a:p>
      </dgm:t>
    </dgm:pt>
    <dgm:pt modelId="{8701CBF3-2B03-427D-B486-5D3B95C325AC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Метод по стоимости сделки с вывозимыми товарами (Метод 1)</a:t>
          </a:r>
          <a:endParaRPr lang="ru-RU" sz="1600" dirty="0"/>
        </a:p>
      </dgm:t>
    </dgm:pt>
    <dgm:pt modelId="{77441598-F8EA-466A-96D1-FA660D03F98B}" type="parTrans" cxnId="{17F12708-6F2D-4EEE-9344-D5B044D7AC06}">
      <dgm:prSet/>
      <dgm:spPr/>
      <dgm:t>
        <a:bodyPr/>
        <a:lstStyle/>
        <a:p>
          <a:endParaRPr lang="ru-RU"/>
        </a:p>
      </dgm:t>
    </dgm:pt>
    <dgm:pt modelId="{2E42C86B-AB7C-4E6A-A36D-EA4F9D55923A}" type="sibTrans" cxnId="{17F12708-6F2D-4EEE-9344-D5B044D7AC06}">
      <dgm:prSet/>
      <dgm:spPr/>
      <dgm:t>
        <a:bodyPr/>
        <a:lstStyle/>
        <a:p>
          <a:endParaRPr lang="ru-RU"/>
        </a:p>
      </dgm:t>
    </dgm:pt>
    <dgm:pt modelId="{016EB97D-2815-4651-A359-864F430B869C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600" b="1" dirty="0" smtClean="0"/>
            <a:t>ИМПОРТНЫЕ  ТОВАРЫ</a:t>
          </a:r>
          <a:endParaRPr lang="ru-RU" sz="1600" b="1" dirty="0"/>
        </a:p>
      </dgm:t>
    </dgm:pt>
    <dgm:pt modelId="{50899946-1881-4C5B-9C25-8A1D9A9A5732}" type="parTrans" cxnId="{4A6C679A-54B1-4BD7-90AE-1126E1871E6C}">
      <dgm:prSet/>
      <dgm:spPr/>
      <dgm:t>
        <a:bodyPr/>
        <a:lstStyle/>
        <a:p>
          <a:endParaRPr lang="ru-RU"/>
        </a:p>
      </dgm:t>
    </dgm:pt>
    <dgm:pt modelId="{0F8E538F-2246-456D-B228-84310FA3AF68}" type="sibTrans" cxnId="{4A6C679A-54B1-4BD7-90AE-1126E1871E6C}">
      <dgm:prSet/>
      <dgm:spPr/>
      <dgm:t>
        <a:bodyPr/>
        <a:lstStyle/>
        <a:p>
          <a:endParaRPr lang="ru-RU"/>
        </a:p>
      </dgm:t>
    </dgm:pt>
    <dgm:pt modelId="{9F2BE76E-BD2B-43E8-9EC5-1E59DA59A517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Метод по стоимости сделки с однородными товарами (Метод 3)</a:t>
          </a:r>
          <a:endParaRPr lang="ru-RU" sz="1600" dirty="0"/>
        </a:p>
      </dgm:t>
    </dgm:pt>
    <dgm:pt modelId="{2E8548E4-BF2E-4EF2-ACCA-C21E7BB890F8}" type="parTrans" cxnId="{69519ED7-A20C-4623-843C-00496003730A}">
      <dgm:prSet/>
      <dgm:spPr/>
      <dgm:t>
        <a:bodyPr/>
        <a:lstStyle/>
        <a:p>
          <a:endParaRPr lang="ru-RU"/>
        </a:p>
      </dgm:t>
    </dgm:pt>
    <dgm:pt modelId="{C709DA64-5112-467F-BA95-F21AACBAA471}" type="sibTrans" cxnId="{69519ED7-A20C-4623-843C-00496003730A}">
      <dgm:prSet/>
      <dgm:spPr/>
      <dgm:t>
        <a:bodyPr/>
        <a:lstStyle/>
        <a:p>
          <a:endParaRPr lang="ru-RU"/>
        </a:p>
      </dgm:t>
    </dgm:pt>
    <dgm:pt modelId="{23D325B2-2D24-484D-882E-1E6EBE5DCAAA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Метод вычитания (Метод 4)</a:t>
          </a:r>
          <a:endParaRPr lang="ru-RU" sz="1600" dirty="0"/>
        </a:p>
      </dgm:t>
    </dgm:pt>
    <dgm:pt modelId="{AD7A123E-0DDA-474C-9E8B-50F52E9E4ACA}" type="parTrans" cxnId="{6110DAEB-A976-4921-9CD0-3C2904D7A1D4}">
      <dgm:prSet/>
      <dgm:spPr/>
      <dgm:t>
        <a:bodyPr/>
        <a:lstStyle/>
        <a:p>
          <a:endParaRPr lang="ru-RU"/>
        </a:p>
      </dgm:t>
    </dgm:pt>
    <dgm:pt modelId="{62F53606-0ED2-4645-85C7-E377D2AD77A1}" type="sibTrans" cxnId="{6110DAEB-A976-4921-9CD0-3C2904D7A1D4}">
      <dgm:prSet/>
      <dgm:spPr/>
      <dgm:t>
        <a:bodyPr/>
        <a:lstStyle/>
        <a:p>
          <a:endParaRPr lang="ru-RU"/>
        </a:p>
      </dgm:t>
    </dgm:pt>
    <dgm:pt modelId="{4ADD1D6C-CFB3-4012-B601-BA5AD1E2ACC1}">
      <dgm:prSet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Резервный метод (Метод 6)</a:t>
          </a:r>
          <a:endParaRPr lang="ru-RU" sz="1600" dirty="0"/>
        </a:p>
      </dgm:t>
    </dgm:pt>
    <dgm:pt modelId="{6F880FC4-1B4C-4D65-9CAE-2681B905308C}" type="parTrans" cxnId="{3D06A1D8-F8CB-4398-A81A-EC5077E3F6B7}">
      <dgm:prSet/>
      <dgm:spPr/>
      <dgm:t>
        <a:bodyPr/>
        <a:lstStyle/>
        <a:p>
          <a:endParaRPr lang="ru-RU"/>
        </a:p>
      </dgm:t>
    </dgm:pt>
    <dgm:pt modelId="{B394B73F-2413-47D8-B024-EE729CFE313A}" type="sibTrans" cxnId="{3D06A1D8-F8CB-4398-A81A-EC5077E3F6B7}">
      <dgm:prSet/>
      <dgm:spPr/>
      <dgm:t>
        <a:bodyPr/>
        <a:lstStyle/>
        <a:p>
          <a:endParaRPr lang="ru-RU"/>
        </a:p>
      </dgm:t>
    </dgm:pt>
    <dgm:pt modelId="{BABF80D1-9887-473D-A8A7-2B5C43859C5B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Резервный метод (Метод 6)</a:t>
          </a:r>
          <a:endParaRPr lang="ru-RU" sz="1600" dirty="0"/>
        </a:p>
      </dgm:t>
    </dgm:pt>
    <dgm:pt modelId="{2495CDEF-6AD0-4CC5-B9A0-3A4BEEB0A698}" type="parTrans" cxnId="{43D4836B-8D47-4B50-A4B2-DA89E267D3A0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A0FD63B-5D92-44AC-8AFB-EBB1379D18D8}" type="sibTrans" cxnId="{43D4836B-8D47-4B50-A4B2-DA89E267D3A0}">
      <dgm:prSet/>
      <dgm:spPr/>
      <dgm:t>
        <a:bodyPr/>
        <a:lstStyle/>
        <a:p>
          <a:endParaRPr lang="ru-RU"/>
        </a:p>
      </dgm:t>
    </dgm:pt>
    <dgm:pt modelId="{76564F29-2ABE-4E47-BB17-4288369941D2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Метод по стоимости сделки с идентичными товарами (Метод 2</a:t>
          </a:r>
          <a:r>
            <a:rPr lang="ru-RU" sz="1800" dirty="0" smtClean="0"/>
            <a:t>)</a:t>
          </a:r>
          <a:endParaRPr lang="ru-RU" sz="1800" dirty="0"/>
        </a:p>
      </dgm:t>
    </dgm:pt>
    <dgm:pt modelId="{A0E9D491-3793-4705-9D6F-1C02A5A18CA2}" type="parTrans" cxnId="{59483544-D404-4C0C-AF5D-5329FD5442B9}">
      <dgm:prSet/>
      <dgm:spPr/>
      <dgm:t>
        <a:bodyPr/>
        <a:lstStyle/>
        <a:p>
          <a:endParaRPr lang="ru-RU"/>
        </a:p>
      </dgm:t>
    </dgm:pt>
    <dgm:pt modelId="{535F65CB-6AA6-418A-9F10-CD64F06CC43C}" type="sibTrans" cxnId="{59483544-D404-4C0C-AF5D-5329FD5442B9}">
      <dgm:prSet/>
      <dgm:spPr/>
      <dgm:t>
        <a:bodyPr/>
        <a:lstStyle/>
        <a:p>
          <a:endParaRPr lang="ru-RU"/>
        </a:p>
      </dgm:t>
    </dgm:pt>
    <dgm:pt modelId="{10C9F4EB-A9EF-4546-AB8E-F02CA662DAB8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Метод сложения (Метод 5)</a:t>
          </a:r>
          <a:endParaRPr lang="ru-RU" sz="1600" dirty="0"/>
        </a:p>
      </dgm:t>
    </dgm:pt>
    <dgm:pt modelId="{BC21C108-9D70-4D24-A04B-4E26E3784C30}" type="parTrans" cxnId="{D6A794CD-7646-4280-A049-C316F23AE09F}">
      <dgm:prSet/>
      <dgm:spPr/>
      <dgm:t>
        <a:bodyPr/>
        <a:lstStyle/>
        <a:p>
          <a:endParaRPr lang="ru-RU"/>
        </a:p>
      </dgm:t>
    </dgm:pt>
    <dgm:pt modelId="{234517FF-BC91-4A27-AA88-D9BF4863B8FB}" type="sibTrans" cxnId="{D6A794CD-7646-4280-A049-C316F23AE09F}">
      <dgm:prSet/>
      <dgm:spPr/>
      <dgm:t>
        <a:bodyPr/>
        <a:lstStyle/>
        <a:p>
          <a:endParaRPr lang="ru-RU"/>
        </a:p>
      </dgm:t>
    </dgm:pt>
    <dgm:pt modelId="{33560ED0-9DC7-46E6-8A4A-23E9754F8012}">
      <dgm:prSet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Метод по стоимости сделки с идентичными товарами (Метод 2)</a:t>
          </a:r>
          <a:endParaRPr lang="ru-RU" dirty="0"/>
        </a:p>
      </dgm:t>
    </dgm:pt>
    <dgm:pt modelId="{938A414A-E672-4B42-8604-7F99BCBAACF5}" type="parTrans" cxnId="{96350CF7-9214-4F2B-BE77-73F616EAB924}">
      <dgm:prSet/>
      <dgm:spPr/>
      <dgm:t>
        <a:bodyPr/>
        <a:lstStyle/>
        <a:p>
          <a:endParaRPr lang="ru-RU"/>
        </a:p>
      </dgm:t>
    </dgm:pt>
    <dgm:pt modelId="{C32566CD-6CA4-4412-909B-9941496BA574}" type="sibTrans" cxnId="{96350CF7-9214-4F2B-BE77-73F616EAB924}">
      <dgm:prSet/>
      <dgm:spPr/>
      <dgm:t>
        <a:bodyPr/>
        <a:lstStyle/>
        <a:p>
          <a:endParaRPr lang="ru-RU"/>
        </a:p>
      </dgm:t>
    </dgm:pt>
    <dgm:pt modelId="{1C64AFE0-3F50-4FB6-96BF-C4867212688B}">
      <dgm:prSet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Метод по стоимости сделки с однородными товарами (Метод 3)</a:t>
          </a:r>
          <a:endParaRPr lang="ru-RU" dirty="0"/>
        </a:p>
      </dgm:t>
    </dgm:pt>
    <dgm:pt modelId="{0DFD33D3-AEAC-4527-BB69-F85BF9B8C784}" type="parTrans" cxnId="{072BEDA7-E594-486E-889D-9966D8C43E4D}">
      <dgm:prSet/>
      <dgm:spPr/>
      <dgm:t>
        <a:bodyPr/>
        <a:lstStyle/>
        <a:p>
          <a:endParaRPr lang="ru-RU"/>
        </a:p>
      </dgm:t>
    </dgm:pt>
    <dgm:pt modelId="{5978B781-EB9D-4FB9-B755-04A06EF83FA6}" type="sibTrans" cxnId="{072BEDA7-E594-486E-889D-9966D8C43E4D}">
      <dgm:prSet/>
      <dgm:spPr/>
      <dgm:t>
        <a:bodyPr/>
        <a:lstStyle/>
        <a:p>
          <a:endParaRPr lang="ru-RU"/>
        </a:p>
      </dgm:t>
    </dgm:pt>
    <dgm:pt modelId="{3181C546-8EA4-413E-8242-8BEF081359AE}">
      <dgm:prSet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Метод сложения (Метод 5)</a:t>
          </a:r>
          <a:endParaRPr lang="ru-RU" dirty="0"/>
        </a:p>
      </dgm:t>
    </dgm:pt>
    <dgm:pt modelId="{83A8C134-167D-473D-8762-4517A3EFB52D}" type="parTrans" cxnId="{15CE4D37-35BE-41F5-B3BD-F6E10E049EF5}">
      <dgm:prSet/>
      <dgm:spPr/>
      <dgm:t>
        <a:bodyPr/>
        <a:lstStyle/>
        <a:p>
          <a:endParaRPr lang="ru-RU"/>
        </a:p>
      </dgm:t>
    </dgm:pt>
    <dgm:pt modelId="{60F99876-AF7D-4835-860E-6D82F47CC9F8}" type="sibTrans" cxnId="{15CE4D37-35BE-41F5-B3BD-F6E10E049EF5}">
      <dgm:prSet/>
      <dgm:spPr/>
      <dgm:t>
        <a:bodyPr/>
        <a:lstStyle/>
        <a:p>
          <a:endParaRPr lang="ru-RU"/>
        </a:p>
      </dgm:t>
    </dgm:pt>
    <dgm:pt modelId="{A6F1A33F-E770-4394-9402-BB223B89D175}" type="pres">
      <dgm:prSet presAssocID="{A855E93A-948F-4A01-A3FD-382FA6392C5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6BCCABE-9354-40F9-85A7-64BBD0C662EC}" type="pres">
      <dgm:prSet presAssocID="{016EB97D-2815-4651-A359-864F430B869C}" presName="root" presStyleCnt="0"/>
      <dgm:spPr/>
    </dgm:pt>
    <dgm:pt modelId="{5B4855C6-D69D-42F7-84A6-CCEE1460B227}" type="pres">
      <dgm:prSet presAssocID="{016EB97D-2815-4651-A359-864F430B869C}" presName="rootComposite" presStyleCnt="0"/>
      <dgm:spPr/>
    </dgm:pt>
    <dgm:pt modelId="{29319767-695C-40EC-B6D7-A4A803646863}" type="pres">
      <dgm:prSet presAssocID="{016EB97D-2815-4651-A359-864F430B869C}" presName="rootText" presStyleLbl="node1" presStyleIdx="0" presStyleCnt="2" custScaleX="255910" custScaleY="55566" custLinFactNeighborX="-60067" custLinFactNeighborY="2279"/>
      <dgm:spPr/>
      <dgm:t>
        <a:bodyPr/>
        <a:lstStyle/>
        <a:p>
          <a:endParaRPr lang="ru-RU"/>
        </a:p>
      </dgm:t>
    </dgm:pt>
    <dgm:pt modelId="{09607A07-837C-4C91-916D-2F5666CC8ACA}" type="pres">
      <dgm:prSet presAssocID="{016EB97D-2815-4651-A359-864F430B869C}" presName="rootConnector" presStyleLbl="node1" presStyleIdx="0" presStyleCnt="2"/>
      <dgm:spPr/>
      <dgm:t>
        <a:bodyPr/>
        <a:lstStyle/>
        <a:p>
          <a:endParaRPr lang="ru-RU"/>
        </a:p>
      </dgm:t>
    </dgm:pt>
    <dgm:pt modelId="{968EB20C-FD04-4FF5-A6C2-BAC3FD67FBC0}" type="pres">
      <dgm:prSet presAssocID="{016EB97D-2815-4651-A359-864F430B869C}" presName="childShape" presStyleCnt="0"/>
      <dgm:spPr/>
    </dgm:pt>
    <dgm:pt modelId="{90DC1EF2-A74E-4056-9022-7C1A4CFE9B46}" type="pres">
      <dgm:prSet presAssocID="{4921AE45-2BD2-4894-A77D-A4B75DA29CCC}" presName="Name13" presStyleLbl="parChTrans1D2" presStyleIdx="0" presStyleCnt="11"/>
      <dgm:spPr/>
      <dgm:t>
        <a:bodyPr/>
        <a:lstStyle/>
        <a:p>
          <a:endParaRPr lang="ru-RU"/>
        </a:p>
      </dgm:t>
    </dgm:pt>
    <dgm:pt modelId="{907CDB14-A62E-4179-98C5-E32551500CEA}" type="pres">
      <dgm:prSet presAssocID="{12CA6993-5A6C-41E0-AB4F-C3F50DF8457A}" presName="childText" presStyleLbl="bgAcc1" presStyleIdx="0" presStyleCnt="11" custScaleX="301734" custLinFactNeighborX="-36787" custLinFactNeighborY="10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0BA311-B1BF-4ADB-B34F-5B44FB7C99EC}" type="pres">
      <dgm:prSet presAssocID="{A0E9D491-3793-4705-9D6F-1C02A5A18CA2}" presName="Name13" presStyleLbl="parChTrans1D2" presStyleIdx="1" presStyleCnt="11"/>
      <dgm:spPr/>
      <dgm:t>
        <a:bodyPr/>
        <a:lstStyle/>
        <a:p>
          <a:endParaRPr lang="ru-RU"/>
        </a:p>
      </dgm:t>
    </dgm:pt>
    <dgm:pt modelId="{BF8CA07D-4407-40C4-8F99-466499C9A54A}" type="pres">
      <dgm:prSet presAssocID="{76564F29-2ABE-4E47-BB17-4288369941D2}" presName="childText" presStyleLbl="bgAcc1" presStyleIdx="1" presStyleCnt="11" custScaleX="293517" custLinFactNeighborX="-31211" custLinFactNeighborY="8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E2AD6-567B-43B9-8871-94FFF574181E}" type="pres">
      <dgm:prSet presAssocID="{2E8548E4-BF2E-4EF2-ACCA-C21E7BB890F8}" presName="Name13" presStyleLbl="parChTrans1D2" presStyleIdx="2" presStyleCnt="11"/>
      <dgm:spPr/>
      <dgm:t>
        <a:bodyPr/>
        <a:lstStyle/>
        <a:p>
          <a:endParaRPr lang="ru-RU"/>
        </a:p>
      </dgm:t>
    </dgm:pt>
    <dgm:pt modelId="{D0FDBC6F-14ED-4738-B9E3-178AC035BD1C}" type="pres">
      <dgm:prSet presAssocID="{9F2BE76E-BD2B-43E8-9EC5-1E59DA59A517}" presName="childText" presStyleLbl="bgAcc1" presStyleIdx="2" presStyleCnt="11" custScaleX="297757" custLinFactNeighborX="-31211" custLinFactNeighborY="-4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2F355-D5D7-4533-83E8-6DF1AF03612F}" type="pres">
      <dgm:prSet presAssocID="{AD7A123E-0DDA-474C-9E8B-50F52E9E4ACA}" presName="Name13" presStyleLbl="parChTrans1D2" presStyleIdx="3" presStyleCnt="11"/>
      <dgm:spPr/>
      <dgm:t>
        <a:bodyPr/>
        <a:lstStyle/>
        <a:p>
          <a:endParaRPr lang="ru-RU"/>
        </a:p>
      </dgm:t>
    </dgm:pt>
    <dgm:pt modelId="{8A0351E2-CDB3-487E-BF2B-2D395A13DAC7}" type="pres">
      <dgm:prSet presAssocID="{23D325B2-2D24-484D-882E-1E6EBE5DCAAA}" presName="childText" presStyleLbl="bgAcc1" presStyleIdx="3" presStyleCnt="11" custScaleX="295483" custLinFactNeighborX="-31211" custLinFactNeighborY="-6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F661B-A801-4DC3-A545-BC8B9D506A05}" type="pres">
      <dgm:prSet presAssocID="{BC21C108-9D70-4D24-A04B-4E26E3784C30}" presName="Name13" presStyleLbl="parChTrans1D2" presStyleIdx="4" presStyleCnt="11"/>
      <dgm:spPr/>
      <dgm:t>
        <a:bodyPr/>
        <a:lstStyle/>
        <a:p>
          <a:endParaRPr lang="ru-RU"/>
        </a:p>
      </dgm:t>
    </dgm:pt>
    <dgm:pt modelId="{9DDEEBFF-5672-410E-A2B4-6BD95B739C57}" type="pres">
      <dgm:prSet presAssocID="{10C9F4EB-A9EF-4546-AB8E-F02CA662DAB8}" presName="childText" presStyleLbl="bgAcc1" presStyleIdx="4" presStyleCnt="11" custScaleX="290932" custLinFactNeighborX="-32310" custLinFactNeighborY="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3AA3D4-70D6-4708-B5BF-B15B7FE39471}" type="pres">
      <dgm:prSet presAssocID="{2495CDEF-6AD0-4CC5-B9A0-3A4BEEB0A698}" presName="Name13" presStyleLbl="parChTrans1D2" presStyleIdx="5" presStyleCnt="11"/>
      <dgm:spPr/>
      <dgm:t>
        <a:bodyPr/>
        <a:lstStyle/>
        <a:p>
          <a:endParaRPr lang="ru-RU"/>
        </a:p>
      </dgm:t>
    </dgm:pt>
    <dgm:pt modelId="{1B165402-08C8-4FE6-9066-56CA5B2F6650}" type="pres">
      <dgm:prSet presAssocID="{BABF80D1-9887-473D-A8A7-2B5C43859C5B}" presName="childText" presStyleLbl="bgAcc1" presStyleIdx="5" presStyleCnt="11" custScaleX="295501" custLinFactNeighborX="-31211" custLinFactNeighborY="-4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253018-479E-48E6-92BA-4B5BE4127983}" type="pres">
      <dgm:prSet presAssocID="{F32CEC57-4082-4145-ACAF-EF8DB1686E1D}" presName="root" presStyleCnt="0"/>
      <dgm:spPr/>
    </dgm:pt>
    <dgm:pt modelId="{2B91E413-EE55-4121-98ED-F73EBB89EC6F}" type="pres">
      <dgm:prSet presAssocID="{F32CEC57-4082-4145-ACAF-EF8DB1686E1D}" presName="rootComposite" presStyleCnt="0"/>
      <dgm:spPr/>
    </dgm:pt>
    <dgm:pt modelId="{D4899A71-F836-4D12-884E-DF7B6103C941}" type="pres">
      <dgm:prSet presAssocID="{F32CEC57-4082-4145-ACAF-EF8DB1686E1D}" presName="rootText" presStyleLbl="node1" presStyleIdx="1" presStyleCnt="2" custScaleX="274933" custScaleY="56709" custLinFactNeighborX="-4745" custLinFactNeighborY="-539"/>
      <dgm:spPr/>
      <dgm:t>
        <a:bodyPr/>
        <a:lstStyle/>
        <a:p>
          <a:endParaRPr lang="ru-RU"/>
        </a:p>
      </dgm:t>
    </dgm:pt>
    <dgm:pt modelId="{95B3E102-0BDB-46CE-883A-D4A332EFD93E}" type="pres">
      <dgm:prSet presAssocID="{F32CEC57-4082-4145-ACAF-EF8DB1686E1D}" presName="rootConnector" presStyleLbl="node1" presStyleIdx="1" presStyleCnt="2"/>
      <dgm:spPr/>
      <dgm:t>
        <a:bodyPr/>
        <a:lstStyle/>
        <a:p>
          <a:endParaRPr lang="ru-RU"/>
        </a:p>
      </dgm:t>
    </dgm:pt>
    <dgm:pt modelId="{0D86E912-A568-4B67-ACEA-EB0559D71196}" type="pres">
      <dgm:prSet presAssocID="{F32CEC57-4082-4145-ACAF-EF8DB1686E1D}" presName="childShape" presStyleCnt="0"/>
      <dgm:spPr/>
    </dgm:pt>
    <dgm:pt modelId="{0B080BA7-ADA4-4C4D-90A2-EBBC1316026D}" type="pres">
      <dgm:prSet presAssocID="{77441598-F8EA-466A-96D1-FA660D03F98B}" presName="Name13" presStyleLbl="parChTrans1D2" presStyleIdx="6" presStyleCnt="11"/>
      <dgm:spPr/>
      <dgm:t>
        <a:bodyPr/>
        <a:lstStyle/>
        <a:p>
          <a:endParaRPr lang="ru-RU"/>
        </a:p>
      </dgm:t>
    </dgm:pt>
    <dgm:pt modelId="{176E12A7-0264-4F62-9002-9D42866C966E}" type="pres">
      <dgm:prSet presAssocID="{8701CBF3-2B03-427D-B486-5D3B95C325AC}" presName="childText" presStyleLbl="bgAcc1" presStyleIdx="6" presStyleCnt="11" custScaleX="274840" custLinFactY="11755" custLinFactNeighborX="-85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A47A78-224B-4655-A5F0-3CA763A6FA9C}" type="pres">
      <dgm:prSet presAssocID="{938A414A-E672-4B42-8604-7F99BCBAACF5}" presName="Name13" presStyleLbl="parChTrans1D2" presStyleIdx="7" presStyleCnt="11"/>
      <dgm:spPr/>
      <dgm:t>
        <a:bodyPr/>
        <a:lstStyle/>
        <a:p>
          <a:endParaRPr lang="ru-RU"/>
        </a:p>
      </dgm:t>
    </dgm:pt>
    <dgm:pt modelId="{2771EF09-6F92-4871-BE78-256F463AB2D4}" type="pres">
      <dgm:prSet presAssocID="{33560ED0-9DC7-46E6-8A4A-23E9754F8012}" presName="childText" presStyleLbl="bgAcc1" presStyleIdx="7" presStyleCnt="11" custScaleX="275483" custLinFactY="9283" custLinFactNeighborX="-85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6A8490-87D0-4845-8629-2F96EDD827EC}" type="pres">
      <dgm:prSet presAssocID="{0DFD33D3-AEAC-4527-BB69-F85BF9B8C784}" presName="Name13" presStyleLbl="parChTrans1D2" presStyleIdx="8" presStyleCnt="11"/>
      <dgm:spPr/>
      <dgm:t>
        <a:bodyPr/>
        <a:lstStyle/>
        <a:p>
          <a:endParaRPr lang="ru-RU"/>
        </a:p>
      </dgm:t>
    </dgm:pt>
    <dgm:pt modelId="{1CB21CDF-B603-48D8-858F-EEA8D1EC18AD}" type="pres">
      <dgm:prSet presAssocID="{1C64AFE0-3F50-4FB6-96BF-C4867212688B}" presName="childText" presStyleLbl="bgAcc1" presStyleIdx="8" presStyleCnt="11" custScaleX="280795" custLinFactY="17022" custLinFactNeighborX="-85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AD0E9-04D7-4F01-9188-9E191096C001}" type="pres">
      <dgm:prSet presAssocID="{83A8C134-167D-473D-8762-4517A3EFB52D}" presName="Name13" presStyleLbl="parChTrans1D2" presStyleIdx="9" presStyleCnt="11"/>
      <dgm:spPr/>
      <dgm:t>
        <a:bodyPr/>
        <a:lstStyle/>
        <a:p>
          <a:endParaRPr lang="ru-RU"/>
        </a:p>
      </dgm:t>
    </dgm:pt>
    <dgm:pt modelId="{3C17D39B-822F-46A0-906A-C2765162DD5F}" type="pres">
      <dgm:prSet presAssocID="{3181C546-8EA4-413E-8242-8BEF081359AE}" presName="childText" presStyleLbl="bgAcc1" presStyleIdx="9" presStyleCnt="11" custScaleX="278689" custLinFactY="14550" custLinFactNeighborX="-85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5C91D-B628-49A4-90E8-6F699D63FB34}" type="pres">
      <dgm:prSet presAssocID="{6F880FC4-1B4C-4D65-9CAE-2681B905308C}" presName="Name13" presStyleLbl="parChTrans1D2" presStyleIdx="10" presStyleCnt="11"/>
      <dgm:spPr/>
      <dgm:t>
        <a:bodyPr/>
        <a:lstStyle/>
        <a:p>
          <a:endParaRPr lang="ru-RU"/>
        </a:p>
      </dgm:t>
    </dgm:pt>
    <dgm:pt modelId="{DCC94D10-9019-40D7-9CEB-6F9891CEEFA0}" type="pres">
      <dgm:prSet presAssocID="{4ADD1D6C-CFB3-4012-B601-BA5AD1E2ACC1}" presName="childText" presStyleLbl="bgAcc1" presStyleIdx="10" presStyleCnt="11" custScaleX="280795" custLinFactY="12079" custLinFactNeighborX="-85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D4836B-8D47-4B50-A4B2-DA89E267D3A0}" srcId="{016EB97D-2815-4651-A359-864F430B869C}" destId="{BABF80D1-9887-473D-A8A7-2B5C43859C5B}" srcOrd="5" destOrd="0" parTransId="{2495CDEF-6AD0-4CC5-B9A0-3A4BEEB0A698}" sibTransId="{FA0FD63B-5D92-44AC-8AFB-EBB1379D18D8}"/>
    <dgm:cxn modelId="{350E0459-631F-4300-ADB5-AC520123C11A}" type="presOf" srcId="{6F880FC4-1B4C-4D65-9CAE-2681B905308C}" destId="{1985C91D-B628-49A4-90E8-6F699D63FB34}" srcOrd="0" destOrd="0" presId="urn:microsoft.com/office/officeart/2005/8/layout/hierarchy3"/>
    <dgm:cxn modelId="{1D40BE97-ACE3-4D9B-9C3E-863BA1FB2470}" type="presOf" srcId="{2E8548E4-BF2E-4EF2-ACCA-C21E7BB890F8}" destId="{A3CE2AD6-567B-43B9-8871-94FFF574181E}" srcOrd="0" destOrd="0" presId="urn:microsoft.com/office/officeart/2005/8/layout/hierarchy3"/>
    <dgm:cxn modelId="{59483544-D404-4C0C-AF5D-5329FD5442B9}" srcId="{016EB97D-2815-4651-A359-864F430B869C}" destId="{76564F29-2ABE-4E47-BB17-4288369941D2}" srcOrd="1" destOrd="0" parTransId="{A0E9D491-3793-4705-9D6F-1C02A5A18CA2}" sibTransId="{535F65CB-6AA6-418A-9F10-CD64F06CC43C}"/>
    <dgm:cxn modelId="{1446E70F-3ED7-4CD5-B3DD-5B574BA02271}" type="presOf" srcId="{10C9F4EB-A9EF-4546-AB8E-F02CA662DAB8}" destId="{9DDEEBFF-5672-410E-A2B4-6BD95B739C57}" srcOrd="0" destOrd="0" presId="urn:microsoft.com/office/officeart/2005/8/layout/hierarchy3"/>
    <dgm:cxn modelId="{97E0DD2A-7F48-45A7-B0B5-7ADFD10C86ED}" type="presOf" srcId="{016EB97D-2815-4651-A359-864F430B869C}" destId="{29319767-695C-40EC-B6D7-A4A803646863}" srcOrd="0" destOrd="0" presId="urn:microsoft.com/office/officeart/2005/8/layout/hierarchy3"/>
    <dgm:cxn modelId="{736C1573-BDAF-42E1-A48B-072A313F794D}" type="presOf" srcId="{A0E9D491-3793-4705-9D6F-1C02A5A18CA2}" destId="{690BA311-B1BF-4ADB-B34F-5B44FB7C99EC}" srcOrd="0" destOrd="0" presId="urn:microsoft.com/office/officeart/2005/8/layout/hierarchy3"/>
    <dgm:cxn modelId="{D6A794CD-7646-4280-A049-C316F23AE09F}" srcId="{016EB97D-2815-4651-A359-864F430B869C}" destId="{10C9F4EB-A9EF-4546-AB8E-F02CA662DAB8}" srcOrd="4" destOrd="0" parTransId="{BC21C108-9D70-4D24-A04B-4E26E3784C30}" sibTransId="{234517FF-BC91-4A27-AA88-D9BF4863B8FB}"/>
    <dgm:cxn modelId="{5D8F8080-5ACC-49FE-8534-BAFE3F64F2A3}" type="presOf" srcId="{3181C546-8EA4-413E-8242-8BEF081359AE}" destId="{3C17D39B-822F-46A0-906A-C2765162DD5F}" srcOrd="0" destOrd="0" presId="urn:microsoft.com/office/officeart/2005/8/layout/hierarchy3"/>
    <dgm:cxn modelId="{3D06A1D8-F8CB-4398-A81A-EC5077E3F6B7}" srcId="{F32CEC57-4082-4145-ACAF-EF8DB1686E1D}" destId="{4ADD1D6C-CFB3-4012-B601-BA5AD1E2ACC1}" srcOrd="4" destOrd="0" parTransId="{6F880FC4-1B4C-4D65-9CAE-2681B905308C}" sibTransId="{B394B73F-2413-47D8-B024-EE729CFE313A}"/>
    <dgm:cxn modelId="{224E2B35-8949-4023-9FD8-FF9DA1A057B8}" srcId="{A855E93A-948F-4A01-A3FD-382FA6392C57}" destId="{F32CEC57-4082-4145-ACAF-EF8DB1686E1D}" srcOrd="1" destOrd="0" parTransId="{30E7883A-B6A1-4D31-BE44-7A7BEE6BA348}" sibTransId="{D2A7713A-BEDD-4863-83EF-9E2A8B3AAD87}"/>
    <dgm:cxn modelId="{E128C1AD-E4F1-4735-8C24-00F9C8E64AE2}" type="presOf" srcId="{A855E93A-948F-4A01-A3FD-382FA6392C57}" destId="{A6F1A33F-E770-4394-9402-BB223B89D175}" srcOrd="0" destOrd="0" presId="urn:microsoft.com/office/officeart/2005/8/layout/hierarchy3"/>
    <dgm:cxn modelId="{072BEDA7-E594-486E-889D-9966D8C43E4D}" srcId="{F32CEC57-4082-4145-ACAF-EF8DB1686E1D}" destId="{1C64AFE0-3F50-4FB6-96BF-C4867212688B}" srcOrd="2" destOrd="0" parTransId="{0DFD33D3-AEAC-4527-BB69-F85BF9B8C784}" sibTransId="{5978B781-EB9D-4FB9-B755-04A06EF83FA6}"/>
    <dgm:cxn modelId="{6110DAEB-A976-4921-9CD0-3C2904D7A1D4}" srcId="{016EB97D-2815-4651-A359-864F430B869C}" destId="{23D325B2-2D24-484D-882E-1E6EBE5DCAAA}" srcOrd="3" destOrd="0" parTransId="{AD7A123E-0DDA-474C-9E8B-50F52E9E4ACA}" sibTransId="{62F53606-0ED2-4645-85C7-E377D2AD77A1}"/>
    <dgm:cxn modelId="{0726E9AF-C7A6-4DC1-BAAB-3FAB829EB399}" type="presOf" srcId="{76564F29-2ABE-4E47-BB17-4288369941D2}" destId="{BF8CA07D-4407-40C4-8F99-466499C9A54A}" srcOrd="0" destOrd="0" presId="urn:microsoft.com/office/officeart/2005/8/layout/hierarchy3"/>
    <dgm:cxn modelId="{A67B49BC-E0A8-4C98-933A-C52E683C6666}" type="presOf" srcId="{83A8C134-167D-473D-8762-4517A3EFB52D}" destId="{9BEAD0E9-04D7-4F01-9188-9E191096C001}" srcOrd="0" destOrd="0" presId="urn:microsoft.com/office/officeart/2005/8/layout/hierarchy3"/>
    <dgm:cxn modelId="{96350CF7-9214-4F2B-BE77-73F616EAB924}" srcId="{F32CEC57-4082-4145-ACAF-EF8DB1686E1D}" destId="{33560ED0-9DC7-46E6-8A4A-23E9754F8012}" srcOrd="1" destOrd="0" parTransId="{938A414A-E672-4B42-8604-7F99BCBAACF5}" sibTransId="{C32566CD-6CA4-4412-909B-9941496BA574}"/>
    <dgm:cxn modelId="{81844514-E56F-4688-8019-A1DEC9A1129D}" type="presOf" srcId="{33560ED0-9DC7-46E6-8A4A-23E9754F8012}" destId="{2771EF09-6F92-4871-BE78-256F463AB2D4}" srcOrd="0" destOrd="0" presId="urn:microsoft.com/office/officeart/2005/8/layout/hierarchy3"/>
    <dgm:cxn modelId="{F5BE96A2-B4D2-4E7A-9B9C-2E0A1F714D32}" type="presOf" srcId="{F32CEC57-4082-4145-ACAF-EF8DB1686E1D}" destId="{D4899A71-F836-4D12-884E-DF7B6103C941}" srcOrd="0" destOrd="0" presId="urn:microsoft.com/office/officeart/2005/8/layout/hierarchy3"/>
    <dgm:cxn modelId="{02D6453D-A6F2-4A2B-8FDA-B2F3C562DA0A}" type="presOf" srcId="{12CA6993-5A6C-41E0-AB4F-C3F50DF8457A}" destId="{907CDB14-A62E-4179-98C5-E32551500CEA}" srcOrd="0" destOrd="0" presId="urn:microsoft.com/office/officeart/2005/8/layout/hierarchy3"/>
    <dgm:cxn modelId="{050BCF59-C499-4AC4-B1EC-43DFD1A529B1}" type="presOf" srcId="{8701CBF3-2B03-427D-B486-5D3B95C325AC}" destId="{176E12A7-0264-4F62-9002-9D42866C966E}" srcOrd="0" destOrd="0" presId="urn:microsoft.com/office/officeart/2005/8/layout/hierarchy3"/>
    <dgm:cxn modelId="{15CE4D37-35BE-41F5-B3BD-F6E10E049EF5}" srcId="{F32CEC57-4082-4145-ACAF-EF8DB1686E1D}" destId="{3181C546-8EA4-413E-8242-8BEF081359AE}" srcOrd="3" destOrd="0" parTransId="{83A8C134-167D-473D-8762-4517A3EFB52D}" sibTransId="{60F99876-AF7D-4835-860E-6D82F47CC9F8}"/>
    <dgm:cxn modelId="{E8249F81-D1C7-4CEC-9D20-8BB03AACA23A}" type="presOf" srcId="{2495CDEF-6AD0-4CC5-B9A0-3A4BEEB0A698}" destId="{523AA3D4-70D6-4708-B5BF-B15B7FE39471}" srcOrd="0" destOrd="0" presId="urn:microsoft.com/office/officeart/2005/8/layout/hierarchy3"/>
    <dgm:cxn modelId="{74550611-5860-4883-9453-436BE2BBAC71}" type="presOf" srcId="{BC21C108-9D70-4D24-A04B-4E26E3784C30}" destId="{5D8F661B-A801-4DC3-A545-BC8B9D506A05}" srcOrd="0" destOrd="0" presId="urn:microsoft.com/office/officeart/2005/8/layout/hierarchy3"/>
    <dgm:cxn modelId="{FBD8226F-C6FE-439C-908D-5ECCDE2C8488}" type="presOf" srcId="{0DFD33D3-AEAC-4527-BB69-F85BF9B8C784}" destId="{B26A8490-87D0-4845-8629-2F96EDD827EC}" srcOrd="0" destOrd="0" presId="urn:microsoft.com/office/officeart/2005/8/layout/hierarchy3"/>
    <dgm:cxn modelId="{69519ED7-A20C-4623-843C-00496003730A}" srcId="{016EB97D-2815-4651-A359-864F430B869C}" destId="{9F2BE76E-BD2B-43E8-9EC5-1E59DA59A517}" srcOrd="2" destOrd="0" parTransId="{2E8548E4-BF2E-4EF2-ACCA-C21E7BB890F8}" sibTransId="{C709DA64-5112-467F-BA95-F21AACBAA471}"/>
    <dgm:cxn modelId="{DA78D281-0D4E-4D6C-B623-B09DB5D825BC}" type="presOf" srcId="{4921AE45-2BD2-4894-A77D-A4B75DA29CCC}" destId="{90DC1EF2-A74E-4056-9022-7C1A4CFE9B46}" srcOrd="0" destOrd="0" presId="urn:microsoft.com/office/officeart/2005/8/layout/hierarchy3"/>
    <dgm:cxn modelId="{253F48A3-B512-476A-A665-A294277FC859}" type="presOf" srcId="{1C64AFE0-3F50-4FB6-96BF-C4867212688B}" destId="{1CB21CDF-B603-48D8-858F-EEA8D1EC18AD}" srcOrd="0" destOrd="0" presId="urn:microsoft.com/office/officeart/2005/8/layout/hierarchy3"/>
    <dgm:cxn modelId="{96CC3D65-80CD-4D26-A678-3A0609949C0E}" srcId="{016EB97D-2815-4651-A359-864F430B869C}" destId="{12CA6993-5A6C-41E0-AB4F-C3F50DF8457A}" srcOrd="0" destOrd="0" parTransId="{4921AE45-2BD2-4894-A77D-A4B75DA29CCC}" sibTransId="{48228AAB-1757-493F-800C-0D1CDB7F8C01}"/>
    <dgm:cxn modelId="{CB167470-4DF2-4636-8B87-5320176E2B8E}" type="presOf" srcId="{AD7A123E-0DDA-474C-9E8B-50F52E9E4ACA}" destId="{16F2F355-D5D7-4533-83E8-6DF1AF03612F}" srcOrd="0" destOrd="0" presId="urn:microsoft.com/office/officeart/2005/8/layout/hierarchy3"/>
    <dgm:cxn modelId="{EB347926-F92E-4FF7-A9A4-0DCA53552672}" type="presOf" srcId="{9F2BE76E-BD2B-43E8-9EC5-1E59DA59A517}" destId="{D0FDBC6F-14ED-4738-B9E3-178AC035BD1C}" srcOrd="0" destOrd="0" presId="urn:microsoft.com/office/officeart/2005/8/layout/hierarchy3"/>
    <dgm:cxn modelId="{4A6C679A-54B1-4BD7-90AE-1126E1871E6C}" srcId="{A855E93A-948F-4A01-A3FD-382FA6392C57}" destId="{016EB97D-2815-4651-A359-864F430B869C}" srcOrd="0" destOrd="0" parTransId="{50899946-1881-4C5B-9C25-8A1D9A9A5732}" sibTransId="{0F8E538F-2246-456D-B228-84310FA3AF68}"/>
    <dgm:cxn modelId="{234ECEAF-CA91-4AB5-940E-E6D3B75FAB81}" type="presOf" srcId="{23D325B2-2D24-484D-882E-1E6EBE5DCAAA}" destId="{8A0351E2-CDB3-487E-BF2B-2D395A13DAC7}" srcOrd="0" destOrd="0" presId="urn:microsoft.com/office/officeart/2005/8/layout/hierarchy3"/>
    <dgm:cxn modelId="{513106FC-9189-4D7D-BE1C-A5514E8D2BCF}" type="presOf" srcId="{BABF80D1-9887-473D-A8A7-2B5C43859C5B}" destId="{1B165402-08C8-4FE6-9066-56CA5B2F6650}" srcOrd="0" destOrd="0" presId="urn:microsoft.com/office/officeart/2005/8/layout/hierarchy3"/>
    <dgm:cxn modelId="{2925988F-34D0-4379-A7D1-4AC29BAA726D}" type="presOf" srcId="{016EB97D-2815-4651-A359-864F430B869C}" destId="{09607A07-837C-4C91-916D-2F5666CC8ACA}" srcOrd="1" destOrd="0" presId="urn:microsoft.com/office/officeart/2005/8/layout/hierarchy3"/>
    <dgm:cxn modelId="{32429411-C9C2-4D9B-B8BD-204FC3324FB4}" type="presOf" srcId="{F32CEC57-4082-4145-ACAF-EF8DB1686E1D}" destId="{95B3E102-0BDB-46CE-883A-D4A332EFD93E}" srcOrd="1" destOrd="0" presId="urn:microsoft.com/office/officeart/2005/8/layout/hierarchy3"/>
    <dgm:cxn modelId="{0AF1733C-1FAA-4525-91FB-040AF61BF01E}" type="presOf" srcId="{4ADD1D6C-CFB3-4012-B601-BA5AD1E2ACC1}" destId="{DCC94D10-9019-40D7-9CEB-6F9891CEEFA0}" srcOrd="0" destOrd="0" presId="urn:microsoft.com/office/officeart/2005/8/layout/hierarchy3"/>
    <dgm:cxn modelId="{17F12708-6F2D-4EEE-9344-D5B044D7AC06}" srcId="{F32CEC57-4082-4145-ACAF-EF8DB1686E1D}" destId="{8701CBF3-2B03-427D-B486-5D3B95C325AC}" srcOrd="0" destOrd="0" parTransId="{77441598-F8EA-466A-96D1-FA660D03F98B}" sibTransId="{2E42C86B-AB7C-4E6A-A36D-EA4F9D55923A}"/>
    <dgm:cxn modelId="{3E895750-97AF-4ECF-A929-9BCECACE9160}" type="presOf" srcId="{77441598-F8EA-466A-96D1-FA660D03F98B}" destId="{0B080BA7-ADA4-4C4D-90A2-EBBC1316026D}" srcOrd="0" destOrd="0" presId="urn:microsoft.com/office/officeart/2005/8/layout/hierarchy3"/>
    <dgm:cxn modelId="{CE8D11DE-17C1-4F52-BC93-BDA9083EF1FF}" type="presOf" srcId="{938A414A-E672-4B42-8604-7F99BCBAACF5}" destId="{05A47A78-224B-4655-A5F0-3CA763A6FA9C}" srcOrd="0" destOrd="0" presId="urn:microsoft.com/office/officeart/2005/8/layout/hierarchy3"/>
    <dgm:cxn modelId="{7D5DFC8E-BE45-4F43-8B90-2DAB2CBFC566}" type="presParOf" srcId="{A6F1A33F-E770-4394-9402-BB223B89D175}" destId="{A6BCCABE-9354-40F9-85A7-64BBD0C662EC}" srcOrd="0" destOrd="0" presId="urn:microsoft.com/office/officeart/2005/8/layout/hierarchy3"/>
    <dgm:cxn modelId="{4006646F-18CA-42A4-A0F0-87433FCDD9D8}" type="presParOf" srcId="{A6BCCABE-9354-40F9-85A7-64BBD0C662EC}" destId="{5B4855C6-D69D-42F7-84A6-CCEE1460B227}" srcOrd="0" destOrd="0" presId="urn:microsoft.com/office/officeart/2005/8/layout/hierarchy3"/>
    <dgm:cxn modelId="{F64011F1-5D8C-4271-B8C7-ECEA620C3E43}" type="presParOf" srcId="{5B4855C6-D69D-42F7-84A6-CCEE1460B227}" destId="{29319767-695C-40EC-B6D7-A4A803646863}" srcOrd="0" destOrd="0" presId="urn:microsoft.com/office/officeart/2005/8/layout/hierarchy3"/>
    <dgm:cxn modelId="{00719C21-9167-4F5C-9C33-5DF73D0288DC}" type="presParOf" srcId="{5B4855C6-D69D-42F7-84A6-CCEE1460B227}" destId="{09607A07-837C-4C91-916D-2F5666CC8ACA}" srcOrd="1" destOrd="0" presId="urn:microsoft.com/office/officeart/2005/8/layout/hierarchy3"/>
    <dgm:cxn modelId="{A4794D0F-3673-4106-80F5-071EEDD39FA3}" type="presParOf" srcId="{A6BCCABE-9354-40F9-85A7-64BBD0C662EC}" destId="{968EB20C-FD04-4FF5-A6C2-BAC3FD67FBC0}" srcOrd="1" destOrd="0" presId="urn:microsoft.com/office/officeart/2005/8/layout/hierarchy3"/>
    <dgm:cxn modelId="{CEE0FE77-65A5-428A-B7F8-40D0782B6DA1}" type="presParOf" srcId="{968EB20C-FD04-4FF5-A6C2-BAC3FD67FBC0}" destId="{90DC1EF2-A74E-4056-9022-7C1A4CFE9B46}" srcOrd="0" destOrd="0" presId="urn:microsoft.com/office/officeart/2005/8/layout/hierarchy3"/>
    <dgm:cxn modelId="{B07F5BAE-E1A8-492E-AE39-9A604A042252}" type="presParOf" srcId="{968EB20C-FD04-4FF5-A6C2-BAC3FD67FBC0}" destId="{907CDB14-A62E-4179-98C5-E32551500CEA}" srcOrd="1" destOrd="0" presId="urn:microsoft.com/office/officeart/2005/8/layout/hierarchy3"/>
    <dgm:cxn modelId="{A096911D-6986-4753-BD22-EC860CF0FEA0}" type="presParOf" srcId="{968EB20C-FD04-4FF5-A6C2-BAC3FD67FBC0}" destId="{690BA311-B1BF-4ADB-B34F-5B44FB7C99EC}" srcOrd="2" destOrd="0" presId="urn:microsoft.com/office/officeart/2005/8/layout/hierarchy3"/>
    <dgm:cxn modelId="{0D4CC94D-B394-442C-9B95-966BBE153C0E}" type="presParOf" srcId="{968EB20C-FD04-4FF5-A6C2-BAC3FD67FBC0}" destId="{BF8CA07D-4407-40C4-8F99-466499C9A54A}" srcOrd="3" destOrd="0" presId="urn:microsoft.com/office/officeart/2005/8/layout/hierarchy3"/>
    <dgm:cxn modelId="{31358815-8314-4C79-A24F-C558EFEE4267}" type="presParOf" srcId="{968EB20C-FD04-4FF5-A6C2-BAC3FD67FBC0}" destId="{A3CE2AD6-567B-43B9-8871-94FFF574181E}" srcOrd="4" destOrd="0" presId="urn:microsoft.com/office/officeart/2005/8/layout/hierarchy3"/>
    <dgm:cxn modelId="{5C249F19-E922-42BE-B94C-D68FAE012E70}" type="presParOf" srcId="{968EB20C-FD04-4FF5-A6C2-BAC3FD67FBC0}" destId="{D0FDBC6F-14ED-4738-B9E3-178AC035BD1C}" srcOrd="5" destOrd="0" presId="urn:microsoft.com/office/officeart/2005/8/layout/hierarchy3"/>
    <dgm:cxn modelId="{DBF4ED3B-0A7B-47BE-A936-AD3882C3F6B0}" type="presParOf" srcId="{968EB20C-FD04-4FF5-A6C2-BAC3FD67FBC0}" destId="{16F2F355-D5D7-4533-83E8-6DF1AF03612F}" srcOrd="6" destOrd="0" presId="urn:microsoft.com/office/officeart/2005/8/layout/hierarchy3"/>
    <dgm:cxn modelId="{A944881E-9F30-4CA5-8872-8B689752EAC4}" type="presParOf" srcId="{968EB20C-FD04-4FF5-A6C2-BAC3FD67FBC0}" destId="{8A0351E2-CDB3-487E-BF2B-2D395A13DAC7}" srcOrd="7" destOrd="0" presId="urn:microsoft.com/office/officeart/2005/8/layout/hierarchy3"/>
    <dgm:cxn modelId="{241FD31F-3A6D-4FBA-A86B-EF0A4A3C2FDA}" type="presParOf" srcId="{968EB20C-FD04-4FF5-A6C2-BAC3FD67FBC0}" destId="{5D8F661B-A801-4DC3-A545-BC8B9D506A05}" srcOrd="8" destOrd="0" presId="urn:microsoft.com/office/officeart/2005/8/layout/hierarchy3"/>
    <dgm:cxn modelId="{47486C4A-D0EA-4901-8ECB-E0A6326BEF60}" type="presParOf" srcId="{968EB20C-FD04-4FF5-A6C2-BAC3FD67FBC0}" destId="{9DDEEBFF-5672-410E-A2B4-6BD95B739C57}" srcOrd="9" destOrd="0" presId="urn:microsoft.com/office/officeart/2005/8/layout/hierarchy3"/>
    <dgm:cxn modelId="{2A8A6C38-E1F3-4DEC-8FE3-9DB77CE02384}" type="presParOf" srcId="{968EB20C-FD04-4FF5-A6C2-BAC3FD67FBC0}" destId="{523AA3D4-70D6-4708-B5BF-B15B7FE39471}" srcOrd="10" destOrd="0" presId="urn:microsoft.com/office/officeart/2005/8/layout/hierarchy3"/>
    <dgm:cxn modelId="{73D6898A-B3B6-4E33-871B-B97F0A36FFD6}" type="presParOf" srcId="{968EB20C-FD04-4FF5-A6C2-BAC3FD67FBC0}" destId="{1B165402-08C8-4FE6-9066-56CA5B2F6650}" srcOrd="11" destOrd="0" presId="urn:microsoft.com/office/officeart/2005/8/layout/hierarchy3"/>
    <dgm:cxn modelId="{9D6133C0-3CA4-46E7-AC0D-52FD1CE00586}" type="presParOf" srcId="{A6F1A33F-E770-4394-9402-BB223B89D175}" destId="{F4253018-479E-48E6-92BA-4B5BE4127983}" srcOrd="1" destOrd="0" presId="urn:microsoft.com/office/officeart/2005/8/layout/hierarchy3"/>
    <dgm:cxn modelId="{120DC136-F586-4A90-B1DF-0A6377BD4BF4}" type="presParOf" srcId="{F4253018-479E-48E6-92BA-4B5BE4127983}" destId="{2B91E413-EE55-4121-98ED-F73EBB89EC6F}" srcOrd="0" destOrd="0" presId="urn:microsoft.com/office/officeart/2005/8/layout/hierarchy3"/>
    <dgm:cxn modelId="{294C4ACA-B4E2-4691-BC04-0CCD4001C87C}" type="presParOf" srcId="{2B91E413-EE55-4121-98ED-F73EBB89EC6F}" destId="{D4899A71-F836-4D12-884E-DF7B6103C941}" srcOrd="0" destOrd="0" presId="urn:microsoft.com/office/officeart/2005/8/layout/hierarchy3"/>
    <dgm:cxn modelId="{F8C544F7-8D48-4681-A35E-34E75738ED1E}" type="presParOf" srcId="{2B91E413-EE55-4121-98ED-F73EBB89EC6F}" destId="{95B3E102-0BDB-46CE-883A-D4A332EFD93E}" srcOrd="1" destOrd="0" presId="urn:microsoft.com/office/officeart/2005/8/layout/hierarchy3"/>
    <dgm:cxn modelId="{2FEB749A-52FD-4BF6-94BA-5D52A7CF48EA}" type="presParOf" srcId="{F4253018-479E-48E6-92BA-4B5BE4127983}" destId="{0D86E912-A568-4B67-ACEA-EB0559D71196}" srcOrd="1" destOrd="0" presId="urn:microsoft.com/office/officeart/2005/8/layout/hierarchy3"/>
    <dgm:cxn modelId="{6308C636-E44A-40A1-AD8B-84AD0AF797BC}" type="presParOf" srcId="{0D86E912-A568-4B67-ACEA-EB0559D71196}" destId="{0B080BA7-ADA4-4C4D-90A2-EBBC1316026D}" srcOrd="0" destOrd="0" presId="urn:microsoft.com/office/officeart/2005/8/layout/hierarchy3"/>
    <dgm:cxn modelId="{4985CD14-AFAF-43AA-BD58-1EE0B990546E}" type="presParOf" srcId="{0D86E912-A568-4B67-ACEA-EB0559D71196}" destId="{176E12A7-0264-4F62-9002-9D42866C966E}" srcOrd="1" destOrd="0" presId="urn:microsoft.com/office/officeart/2005/8/layout/hierarchy3"/>
    <dgm:cxn modelId="{3A75D827-8477-4FCC-9616-DAB96043D759}" type="presParOf" srcId="{0D86E912-A568-4B67-ACEA-EB0559D71196}" destId="{05A47A78-224B-4655-A5F0-3CA763A6FA9C}" srcOrd="2" destOrd="0" presId="urn:microsoft.com/office/officeart/2005/8/layout/hierarchy3"/>
    <dgm:cxn modelId="{502153E3-9250-4974-9A13-C984A85B7CA6}" type="presParOf" srcId="{0D86E912-A568-4B67-ACEA-EB0559D71196}" destId="{2771EF09-6F92-4871-BE78-256F463AB2D4}" srcOrd="3" destOrd="0" presId="urn:microsoft.com/office/officeart/2005/8/layout/hierarchy3"/>
    <dgm:cxn modelId="{83D0A5F2-3E2B-4D94-9F56-FDFA089FEA93}" type="presParOf" srcId="{0D86E912-A568-4B67-ACEA-EB0559D71196}" destId="{B26A8490-87D0-4845-8629-2F96EDD827EC}" srcOrd="4" destOrd="0" presId="urn:microsoft.com/office/officeart/2005/8/layout/hierarchy3"/>
    <dgm:cxn modelId="{7EDEF0F6-2849-498A-BC3A-D2FD6FF47F88}" type="presParOf" srcId="{0D86E912-A568-4B67-ACEA-EB0559D71196}" destId="{1CB21CDF-B603-48D8-858F-EEA8D1EC18AD}" srcOrd="5" destOrd="0" presId="urn:microsoft.com/office/officeart/2005/8/layout/hierarchy3"/>
    <dgm:cxn modelId="{7F41627D-BC33-4796-A078-B5B3DE362784}" type="presParOf" srcId="{0D86E912-A568-4B67-ACEA-EB0559D71196}" destId="{9BEAD0E9-04D7-4F01-9188-9E191096C001}" srcOrd="6" destOrd="0" presId="urn:microsoft.com/office/officeart/2005/8/layout/hierarchy3"/>
    <dgm:cxn modelId="{44EA2301-A1AA-4E02-94E6-28A9CD433809}" type="presParOf" srcId="{0D86E912-A568-4B67-ACEA-EB0559D71196}" destId="{3C17D39B-822F-46A0-906A-C2765162DD5F}" srcOrd="7" destOrd="0" presId="urn:microsoft.com/office/officeart/2005/8/layout/hierarchy3"/>
    <dgm:cxn modelId="{AA2AA6D2-47D9-41D7-8658-5DCC45EFC991}" type="presParOf" srcId="{0D86E912-A568-4B67-ACEA-EB0559D71196}" destId="{1985C91D-B628-49A4-90E8-6F699D63FB34}" srcOrd="8" destOrd="0" presId="urn:microsoft.com/office/officeart/2005/8/layout/hierarchy3"/>
    <dgm:cxn modelId="{6D119100-1382-4A97-8959-C0CF183CC4A3}" type="presParOf" srcId="{0D86E912-A568-4B67-ACEA-EB0559D71196}" destId="{DCC94D10-9019-40D7-9CEB-6F9891CEEFA0}" srcOrd="9" destOrd="0" presId="urn:microsoft.com/office/officeart/2005/8/layout/hierarchy3"/>
  </dgm:cxnLst>
  <dgm:bg>
    <a:solidFill>
      <a:srgbClr val="FFFF99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EFBDCDB-2C17-4940-A100-B96B6FA4021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B62D8F-BB28-46E4-9EB5-F493BEBB9D37}" type="pres">
      <dgm:prSet presAssocID="{7EFBDCDB-2C17-4940-A100-B96B6FA4021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E2B3F96-FB0C-4B19-9225-289E87C52400}" type="presOf" srcId="{7EFBDCDB-2C17-4940-A100-B96B6FA4021C}" destId="{21B62D8F-BB28-46E4-9EB5-F493BEBB9D37}" srcOrd="0" destOrd="0" presId="urn:microsoft.com/office/officeart/2005/8/layout/list1"/>
  </dgm:cxnLst>
  <dgm:bg>
    <a:solidFill>
      <a:srgbClr val="FFFF99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855E93A-948F-4A01-A3FD-382FA6392C5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CA6993-5A6C-41E0-AB4F-C3F50DF8457A}">
      <dgm:prSet phldrT="[Текст]" custT="1"/>
      <dgm:spPr>
        <a:solidFill>
          <a:schemeClr val="tx2">
            <a:lumMod val="40000"/>
            <a:lumOff val="60000"/>
            <a:alpha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1" kern="1200" dirty="0" smtClean="0">
              <a:solidFill>
                <a:srgbClr val="7030A0"/>
              </a:solidFill>
              <a:latin typeface="+mn-lt"/>
              <a:ea typeface="+mn-ea"/>
              <a:cs typeface="+mn-cs"/>
            </a:rPr>
            <a:t>РАЗОВАЯ ЛИЦЕНЗИЯ</a:t>
          </a:r>
          <a:endParaRPr lang="ru-RU" sz="1600" b="1" kern="1200" dirty="0">
            <a:solidFill>
              <a:srgbClr val="7030A0"/>
            </a:solidFill>
            <a:latin typeface="+mn-lt"/>
            <a:ea typeface="+mn-ea"/>
            <a:cs typeface="+mn-cs"/>
          </a:endParaRPr>
        </a:p>
      </dgm:t>
    </dgm:pt>
    <dgm:pt modelId="{4921AE45-2BD2-4894-A77D-A4B75DA29CCC}" type="parTrans" cxnId="{96CC3D65-80CD-4D26-A678-3A0609949C0E}">
      <dgm:prSet/>
      <dgm:spPr/>
      <dgm:t>
        <a:bodyPr/>
        <a:lstStyle/>
        <a:p>
          <a:endParaRPr lang="ru-RU"/>
        </a:p>
      </dgm:t>
    </dgm:pt>
    <dgm:pt modelId="{48228AAB-1757-493F-800C-0D1CDB7F8C01}" type="sibTrans" cxnId="{96CC3D65-80CD-4D26-A678-3A0609949C0E}">
      <dgm:prSet/>
      <dgm:spPr/>
      <dgm:t>
        <a:bodyPr/>
        <a:lstStyle/>
        <a:p>
          <a:endParaRPr lang="ru-RU"/>
        </a:p>
      </dgm:t>
    </dgm:pt>
    <dgm:pt modelId="{016EB97D-2815-4651-A359-864F430B869C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800" b="1" dirty="0" smtClean="0"/>
            <a:t>ВИДЫ ЛИЦЕНЗИЙ </a:t>
          </a:r>
          <a:endParaRPr lang="ru-RU" sz="1800" b="1" dirty="0"/>
        </a:p>
      </dgm:t>
    </dgm:pt>
    <dgm:pt modelId="{50899946-1881-4C5B-9C25-8A1D9A9A5732}" type="parTrans" cxnId="{4A6C679A-54B1-4BD7-90AE-1126E1871E6C}">
      <dgm:prSet/>
      <dgm:spPr/>
      <dgm:t>
        <a:bodyPr/>
        <a:lstStyle/>
        <a:p>
          <a:endParaRPr lang="ru-RU"/>
        </a:p>
      </dgm:t>
    </dgm:pt>
    <dgm:pt modelId="{0F8E538F-2246-456D-B228-84310FA3AF68}" type="sibTrans" cxnId="{4A6C679A-54B1-4BD7-90AE-1126E1871E6C}">
      <dgm:prSet/>
      <dgm:spPr/>
      <dgm:t>
        <a:bodyPr/>
        <a:lstStyle/>
        <a:p>
          <a:endParaRPr lang="ru-RU"/>
        </a:p>
      </dgm:t>
    </dgm:pt>
    <dgm:pt modelId="{9F2BE76E-BD2B-43E8-9EC5-1E59DA59A517}">
      <dgm:prSet custT="1"/>
      <dgm:spPr>
        <a:solidFill>
          <a:schemeClr val="tx2">
            <a:lumMod val="40000"/>
            <a:lumOff val="60000"/>
            <a:alpha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algn="ctr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cs"/>
            </a:rPr>
            <a:t>ГЕНЕРАЛЬНАЯ ЛИЦЕНЗИЯ</a:t>
          </a:r>
          <a:endParaRPr lang="ru-RU" sz="1600" b="1" kern="1200" dirty="0">
            <a:solidFill>
              <a:schemeClr val="bg2">
                <a:lumMod val="25000"/>
              </a:schemeClr>
            </a:solidFill>
            <a:latin typeface="+mn-lt"/>
            <a:ea typeface="+mn-ea"/>
            <a:cs typeface="+mn-cs"/>
          </a:endParaRPr>
        </a:p>
      </dgm:t>
    </dgm:pt>
    <dgm:pt modelId="{2E8548E4-BF2E-4EF2-ACCA-C21E7BB890F8}" type="parTrans" cxnId="{69519ED7-A20C-4623-843C-00496003730A}">
      <dgm:prSet/>
      <dgm:spPr/>
      <dgm:t>
        <a:bodyPr/>
        <a:lstStyle/>
        <a:p>
          <a:endParaRPr lang="ru-RU"/>
        </a:p>
      </dgm:t>
    </dgm:pt>
    <dgm:pt modelId="{C709DA64-5112-467F-BA95-F21AACBAA471}" type="sibTrans" cxnId="{69519ED7-A20C-4623-843C-00496003730A}">
      <dgm:prSet/>
      <dgm:spPr/>
      <dgm:t>
        <a:bodyPr/>
        <a:lstStyle/>
        <a:p>
          <a:endParaRPr lang="ru-RU"/>
        </a:p>
      </dgm:t>
    </dgm:pt>
    <dgm:pt modelId="{23D325B2-2D24-484D-882E-1E6EBE5DCAAA}">
      <dgm:prSet custT="1"/>
      <dgm:spPr>
        <a:solidFill>
          <a:schemeClr val="tx2">
            <a:lumMod val="40000"/>
            <a:lumOff val="60000"/>
            <a:alpha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algn="ctr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B050"/>
              </a:solidFill>
              <a:latin typeface="+mn-lt"/>
              <a:ea typeface="+mn-ea"/>
              <a:cs typeface="+mn-cs"/>
            </a:rPr>
            <a:t>ИСКЛЮЧИТЕЛЬНАЯ ЛИЦЕНЗИЯ</a:t>
          </a:r>
          <a:endParaRPr lang="ru-RU" sz="1600" b="1" kern="1200" dirty="0">
            <a:solidFill>
              <a:srgbClr val="00B050"/>
            </a:solidFill>
            <a:latin typeface="+mn-lt"/>
            <a:ea typeface="+mn-ea"/>
            <a:cs typeface="+mn-cs"/>
          </a:endParaRPr>
        </a:p>
      </dgm:t>
    </dgm:pt>
    <dgm:pt modelId="{AD7A123E-0DDA-474C-9E8B-50F52E9E4ACA}" type="parTrans" cxnId="{6110DAEB-A976-4921-9CD0-3C2904D7A1D4}">
      <dgm:prSet/>
      <dgm:spPr/>
      <dgm:t>
        <a:bodyPr/>
        <a:lstStyle/>
        <a:p>
          <a:endParaRPr lang="ru-RU"/>
        </a:p>
      </dgm:t>
    </dgm:pt>
    <dgm:pt modelId="{62F53606-0ED2-4645-85C7-E377D2AD77A1}" type="sibTrans" cxnId="{6110DAEB-A976-4921-9CD0-3C2904D7A1D4}">
      <dgm:prSet/>
      <dgm:spPr/>
      <dgm:t>
        <a:bodyPr/>
        <a:lstStyle/>
        <a:p>
          <a:endParaRPr lang="ru-RU"/>
        </a:p>
      </dgm:t>
    </dgm:pt>
    <dgm:pt modelId="{A6F1A33F-E770-4394-9402-BB223B89D175}" type="pres">
      <dgm:prSet presAssocID="{A855E93A-948F-4A01-A3FD-382FA6392C5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6BCCABE-9354-40F9-85A7-64BBD0C662EC}" type="pres">
      <dgm:prSet presAssocID="{016EB97D-2815-4651-A359-864F430B869C}" presName="root" presStyleCnt="0"/>
      <dgm:spPr/>
    </dgm:pt>
    <dgm:pt modelId="{5B4855C6-D69D-42F7-84A6-CCEE1460B227}" type="pres">
      <dgm:prSet presAssocID="{016EB97D-2815-4651-A359-864F430B869C}" presName="rootComposite" presStyleCnt="0"/>
      <dgm:spPr/>
    </dgm:pt>
    <dgm:pt modelId="{29319767-695C-40EC-B6D7-A4A803646863}" type="pres">
      <dgm:prSet presAssocID="{016EB97D-2815-4651-A359-864F430B869C}" presName="rootText" presStyleLbl="node1" presStyleIdx="0" presStyleCnt="1" custScaleX="67299" custScaleY="31566" custLinFactNeighborX="-39351" custLinFactNeighborY="2709"/>
      <dgm:spPr/>
      <dgm:t>
        <a:bodyPr/>
        <a:lstStyle/>
        <a:p>
          <a:endParaRPr lang="ru-RU"/>
        </a:p>
      </dgm:t>
    </dgm:pt>
    <dgm:pt modelId="{09607A07-837C-4C91-916D-2F5666CC8ACA}" type="pres">
      <dgm:prSet presAssocID="{016EB97D-2815-4651-A359-864F430B869C}" presName="rootConnector" presStyleLbl="node1" presStyleIdx="0" presStyleCnt="1"/>
      <dgm:spPr/>
      <dgm:t>
        <a:bodyPr/>
        <a:lstStyle/>
        <a:p>
          <a:endParaRPr lang="ru-RU"/>
        </a:p>
      </dgm:t>
    </dgm:pt>
    <dgm:pt modelId="{968EB20C-FD04-4FF5-A6C2-BAC3FD67FBC0}" type="pres">
      <dgm:prSet presAssocID="{016EB97D-2815-4651-A359-864F430B869C}" presName="childShape" presStyleCnt="0"/>
      <dgm:spPr/>
    </dgm:pt>
    <dgm:pt modelId="{90DC1EF2-A74E-4056-9022-7C1A4CFE9B46}" type="pres">
      <dgm:prSet presAssocID="{4921AE45-2BD2-4894-A77D-A4B75DA29CCC}" presName="Name13" presStyleLbl="parChTrans1D2" presStyleIdx="0" presStyleCnt="3"/>
      <dgm:spPr/>
      <dgm:t>
        <a:bodyPr/>
        <a:lstStyle/>
        <a:p>
          <a:endParaRPr lang="ru-RU"/>
        </a:p>
      </dgm:t>
    </dgm:pt>
    <dgm:pt modelId="{907CDB14-A62E-4179-98C5-E32551500CEA}" type="pres">
      <dgm:prSet presAssocID="{12CA6993-5A6C-41E0-AB4F-C3F50DF8457A}" presName="childText" presStyleLbl="bgAcc1" presStyleIdx="0" presStyleCnt="3" custScaleX="55684" custScaleY="26226" custLinFactNeighborX="-45841" custLinFactNeighborY="-13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E2AD6-567B-43B9-8871-94FFF574181E}" type="pres">
      <dgm:prSet presAssocID="{2E8548E4-BF2E-4EF2-ACCA-C21E7BB890F8}" presName="Name13" presStyleLbl="parChTrans1D2" presStyleIdx="1" presStyleCnt="3"/>
      <dgm:spPr/>
      <dgm:t>
        <a:bodyPr/>
        <a:lstStyle/>
        <a:p>
          <a:endParaRPr lang="ru-RU"/>
        </a:p>
      </dgm:t>
    </dgm:pt>
    <dgm:pt modelId="{D0FDBC6F-14ED-4738-B9E3-178AC035BD1C}" type="pres">
      <dgm:prSet presAssocID="{9F2BE76E-BD2B-43E8-9EC5-1E59DA59A517}" presName="childText" presStyleLbl="bgAcc1" presStyleIdx="1" presStyleCnt="3" custScaleX="52919" custScaleY="22153" custLinFactNeighborX="-44790" custLinFactNeighborY="-16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2F355-D5D7-4533-83E8-6DF1AF03612F}" type="pres">
      <dgm:prSet presAssocID="{AD7A123E-0DDA-474C-9E8B-50F52E9E4ACA}" presName="Name13" presStyleLbl="parChTrans1D2" presStyleIdx="2" presStyleCnt="3"/>
      <dgm:spPr/>
      <dgm:t>
        <a:bodyPr/>
        <a:lstStyle/>
        <a:p>
          <a:endParaRPr lang="ru-RU"/>
        </a:p>
      </dgm:t>
    </dgm:pt>
    <dgm:pt modelId="{8A0351E2-CDB3-487E-BF2B-2D395A13DAC7}" type="pres">
      <dgm:prSet presAssocID="{23D325B2-2D24-484D-882E-1E6EBE5DCAAA}" presName="childText" presStyleLbl="bgAcc1" presStyleIdx="2" presStyleCnt="3" custScaleX="63802" custScaleY="24673" custLinFactNeighborX="-46308" custLinFactNeighborY="-135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7A567D-0114-4C0A-8BA5-CBC826B9824E}" type="presOf" srcId="{23D325B2-2D24-484D-882E-1E6EBE5DCAAA}" destId="{8A0351E2-CDB3-487E-BF2B-2D395A13DAC7}" srcOrd="0" destOrd="0" presId="urn:microsoft.com/office/officeart/2005/8/layout/hierarchy3"/>
    <dgm:cxn modelId="{4A6C679A-54B1-4BD7-90AE-1126E1871E6C}" srcId="{A855E93A-948F-4A01-A3FD-382FA6392C57}" destId="{016EB97D-2815-4651-A359-864F430B869C}" srcOrd="0" destOrd="0" parTransId="{50899946-1881-4C5B-9C25-8A1D9A9A5732}" sibTransId="{0F8E538F-2246-456D-B228-84310FA3AF68}"/>
    <dgm:cxn modelId="{70886178-05A4-42F0-A0CC-A6BF8AB335AB}" type="presOf" srcId="{9F2BE76E-BD2B-43E8-9EC5-1E59DA59A517}" destId="{D0FDBC6F-14ED-4738-B9E3-178AC035BD1C}" srcOrd="0" destOrd="0" presId="urn:microsoft.com/office/officeart/2005/8/layout/hierarchy3"/>
    <dgm:cxn modelId="{0E899D0F-66D6-49D4-8084-30539767A524}" type="presOf" srcId="{016EB97D-2815-4651-A359-864F430B869C}" destId="{29319767-695C-40EC-B6D7-A4A803646863}" srcOrd="0" destOrd="0" presId="urn:microsoft.com/office/officeart/2005/8/layout/hierarchy3"/>
    <dgm:cxn modelId="{4C89113E-7141-4F61-9E26-21D6BF946C8B}" type="presOf" srcId="{A855E93A-948F-4A01-A3FD-382FA6392C57}" destId="{A6F1A33F-E770-4394-9402-BB223B89D175}" srcOrd="0" destOrd="0" presId="urn:microsoft.com/office/officeart/2005/8/layout/hierarchy3"/>
    <dgm:cxn modelId="{3AA02A5D-2A7E-43E3-B069-C40ABF9013DD}" type="presOf" srcId="{4921AE45-2BD2-4894-A77D-A4B75DA29CCC}" destId="{90DC1EF2-A74E-4056-9022-7C1A4CFE9B46}" srcOrd="0" destOrd="0" presId="urn:microsoft.com/office/officeart/2005/8/layout/hierarchy3"/>
    <dgm:cxn modelId="{DD7420B4-0BF4-4650-9613-2C578E6C67A3}" type="presOf" srcId="{2E8548E4-BF2E-4EF2-ACCA-C21E7BB890F8}" destId="{A3CE2AD6-567B-43B9-8871-94FFF574181E}" srcOrd="0" destOrd="0" presId="urn:microsoft.com/office/officeart/2005/8/layout/hierarchy3"/>
    <dgm:cxn modelId="{CEDC3982-6AC6-4BBC-86E5-C737AC7E05EC}" type="presOf" srcId="{AD7A123E-0DDA-474C-9E8B-50F52E9E4ACA}" destId="{16F2F355-D5D7-4533-83E8-6DF1AF03612F}" srcOrd="0" destOrd="0" presId="urn:microsoft.com/office/officeart/2005/8/layout/hierarchy3"/>
    <dgm:cxn modelId="{96CC3D65-80CD-4D26-A678-3A0609949C0E}" srcId="{016EB97D-2815-4651-A359-864F430B869C}" destId="{12CA6993-5A6C-41E0-AB4F-C3F50DF8457A}" srcOrd="0" destOrd="0" parTransId="{4921AE45-2BD2-4894-A77D-A4B75DA29CCC}" sibTransId="{48228AAB-1757-493F-800C-0D1CDB7F8C01}"/>
    <dgm:cxn modelId="{69519ED7-A20C-4623-843C-00496003730A}" srcId="{016EB97D-2815-4651-A359-864F430B869C}" destId="{9F2BE76E-BD2B-43E8-9EC5-1E59DA59A517}" srcOrd="1" destOrd="0" parTransId="{2E8548E4-BF2E-4EF2-ACCA-C21E7BB890F8}" sibTransId="{C709DA64-5112-467F-BA95-F21AACBAA471}"/>
    <dgm:cxn modelId="{6110DAEB-A976-4921-9CD0-3C2904D7A1D4}" srcId="{016EB97D-2815-4651-A359-864F430B869C}" destId="{23D325B2-2D24-484D-882E-1E6EBE5DCAAA}" srcOrd="2" destOrd="0" parTransId="{AD7A123E-0DDA-474C-9E8B-50F52E9E4ACA}" sibTransId="{62F53606-0ED2-4645-85C7-E377D2AD77A1}"/>
    <dgm:cxn modelId="{C8119DA3-B96D-40E2-8F7C-287F3A40A4CD}" type="presOf" srcId="{12CA6993-5A6C-41E0-AB4F-C3F50DF8457A}" destId="{907CDB14-A62E-4179-98C5-E32551500CEA}" srcOrd="0" destOrd="0" presId="urn:microsoft.com/office/officeart/2005/8/layout/hierarchy3"/>
    <dgm:cxn modelId="{62CEF7C0-2A3E-467A-8BDA-16B20B542A5F}" type="presOf" srcId="{016EB97D-2815-4651-A359-864F430B869C}" destId="{09607A07-837C-4C91-916D-2F5666CC8ACA}" srcOrd="1" destOrd="0" presId="urn:microsoft.com/office/officeart/2005/8/layout/hierarchy3"/>
    <dgm:cxn modelId="{981A8B07-25DC-4637-ABA4-514B8710849A}" type="presParOf" srcId="{A6F1A33F-E770-4394-9402-BB223B89D175}" destId="{A6BCCABE-9354-40F9-85A7-64BBD0C662EC}" srcOrd="0" destOrd="0" presId="urn:microsoft.com/office/officeart/2005/8/layout/hierarchy3"/>
    <dgm:cxn modelId="{B88FA2DF-A411-4DBB-851C-A4ADC98F1199}" type="presParOf" srcId="{A6BCCABE-9354-40F9-85A7-64BBD0C662EC}" destId="{5B4855C6-D69D-42F7-84A6-CCEE1460B227}" srcOrd="0" destOrd="0" presId="urn:microsoft.com/office/officeart/2005/8/layout/hierarchy3"/>
    <dgm:cxn modelId="{3F143F82-FE7A-4EFB-8621-F2B710E48C43}" type="presParOf" srcId="{5B4855C6-D69D-42F7-84A6-CCEE1460B227}" destId="{29319767-695C-40EC-B6D7-A4A803646863}" srcOrd="0" destOrd="0" presId="urn:microsoft.com/office/officeart/2005/8/layout/hierarchy3"/>
    <dgm:cxn modelId="{94389D41-9CE6-48EE-B825-0EC19EC0B962}" type="presParOf" srcId="{5B4855C6-D69D-42F7-84A6-CCEE1460B227}" destId="{09607A07-837C-4C91-916D-2F5666CC8ACA}" srcOrd="1" destOrd="0" presId="urn:microsoft.com/office/officeart/2005/8/layout/hierarchy3"/>
    <dgm:cxn modelId="{84023B96-1DE3-4468-AE84-93665353B0CB}" type="presParOf" srcId="{A6BCCABE-9354-40F9-85A7-64BBD0C662EC}" destId="{968EB20C-FD04-4FF5-A6C2-BAC3FD67FBC0}" srcOrd="1" destOrd="0" presId="urn:microsoft.com/office/officeart/2005/8/layout/hierarchy3"/>
    <dgm:cxn modelId="{84514D7A-1CE0-4E32-81F5-B0F9459D80D5}" type="presParOf" srcId="{968EB20C-FD04-4FF5-A6C2-BAC3FD67FBC0}" destId="{90DC1EF2-A74E-4056-9022-7C1A4CFE9B46}" srcOrd="0" destOrd="0" presId="urn:microsoft.com/office/officeart/2005/8/layout/hierarchy3"/>
    <dgm:cxn modelId="{76BAE41A-1BBA-4D53-A047-C2DBD7D7E9D0}" type="presParOf" srcId="{968EB20C-FD04-4FF5-A6C2-BAC3FD67FBC0}" destId="{907CDB14-A62E-4179-98C5-E32551500CEA}" srcOrd="1" destOrd="0" presId="urn:microsoft.com/office/officeart/2005/8/layout/hierarchy3"/>
    <dgm:cxn modelId="{BB87A781-3309-4AD5-9BF9-7D97CDFF13A9}" type="presParOf" srcId="{968EB20C-FD04-4FF5-A6C2-BAC3FD67FBC0}" destId="{A3CE2AD6-567B-43B9-8871-94FFF574181E}" srcOrd="2" destOrd="0" presId="urn:microsoft.com/office/officeart/2005/8/layout/hierarchy3"/>
    <dgm:cxn modelId="{D0051AAE-7B01-4822-8FA3-9774BD9762CC}" type="presParOf" srcId="{968EB20C-FD04-4FF5-A6C2-BAC3FD67FBC0}" destId="{D0FDBC6F-14ED-4738-B9E3-178AC035BD1C}" srcOrd="3" destOrd="0" presId="urn:microsoft.com/office/officeart/2005/8/layout/hierarchy3"/>
    <dgm:cxn modelId="{9443329F-D950-4749-9ACF-04C4179A7201}" type="presParOf" srcId="{968EB20C-FD04-4FF5-A6C2-BAC3FD67FBC0}" destId="{16F2F355-D5D7-4533-83E8-6DF1AF03612F}" srcOrd="4" destOrd="0" presId="urn:microsoft.com/office/officeart/2005/8/layout/hierarchy3"/>
    <dgm:cxn modelId="{08A1C3EF-6573-451B-809C-433755A99F21}" type="presParOf" srcId="{968EB20C-FD04-4FF5-A6C2-BAC3FD67FBC0}" destId="{8A0351E2-CDB3-487E-BF2B-2D395A13DAC7}" srcOrd="5" destOrd="0" presId="urn:microsoft.com/office/officeart/2005/8/layout/hierarchy3"/>
  </dgm:cxnLst>
  <dgm:bg>
    <a:pattFill prst="smCheck">
      <a:fgClr>
        <a:schemeClr val="bg2">
          <a:lumMod val="75000"/>
        </a:schemeClr>
      </a:fgClr>
      <a:bgClr>
        <a:schemeClr val="bg1"/>
      </a:bgClr>
    </a:pattFill>
  </dgm:bg>
  <dgm:whole>
    <a:ln w="50800" cmpd="sng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855E93A-948F-4A01-A3FD-382FA6392C5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6EB97D-2815-4651-A359-864F430B869C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МЕРЫ ТЕХНИЧЕСКОГО РЕГУЛИРОВАНИЯ</a:t>
          </a:r>
          <a:endParaRPr lang="ru-RU" sz="1600" b="1" dirty="0">
            <a:solidFill>
              <a:schemeClr val="bg1"/>
            </a:solidFill>
          </a:endParaRPr>
        </a:p>
      </dgm:t>
    </dgm:pt>
    <dgm:pt modelId="{50899946-1881-4C5B-9C25-8A1D9A9A5732}" type="parTrans" cxnId="{4A6C679A-54B1-4BD7-90AE-1126E1871E6C}">
      <dgm:prSet/>
      <dgm:spPr/>
      <dgm:t>
        <a:bodyPr/>
        <a:lstStyle/>
        <a:p>
          <a:endParaRPr lang="ru-RU"/>
        </a:p>
      </dgm:t>
    </dgm:pt>
    <dgm:pt modelId="{0F8E538F-2246-456D-B228-84310FA3AF68}" type="sibTrans" cxnId="{4A6C679A-54B1-4BD7-90AE-1126E1871E6C}">
      <dgm:prSet/>
      <dgm:spPr/>
      <dgm:t>
        <a:bodyPr/>
        <a:lstStyle/>
        <a:p>
          <a:endParaRPr lang="ru-RU"/>
        </a:p>
      </dgm:t>
    </dgm:pt>
    <dgm:pt modelId="{EECFCCAF-1D73-4A12-B73E-9BEE0FC19D4E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Перечень продукции, в отношении которой подача таможенной декларации сопровождается представлением документа об оценке (подтверждении) соответствия требованиям  технических регламентов ТС</a:t>
          </a:r>
          <a:endParaRPr lang="ru-RU" sz="1600" dirty="0"/>
        </a:p>
      </dgm:t>
    </dgm:pt>
    <dgm:pt modelId="{0EA54891-0339-4722-BE16-4A39F634ED4F}" type="parTrans" cxnId="{42014AA4-0D39-4B74-BDED-7C3DBB7D9011}">
      <dgm:prSet/>
      <dgm:spPr/>
      <dgm:t>
        <a:bodyPr/>
        <a:lstStyle/>
        <a:p>
          <a:endParaRPr lang="ru-RU"/>
        </a:p>
      </dgm:t>
    </dgm:pt>
    <dgm:pt modelId="{AD03561F-EAC4-4498-95E7-5631BD63A490}" type="sibTrans" cxnId="{42014AA4-0D39-4B74-BDED-7C3DBB7D9011}">
      <dgm:prSet/>
      <dgm:spPr/>
      <dgm:t>
        <a:bodyPr/>
        <a:lstStyle/>
        <a:p>
          <a:endParaRPr lang="ru-RU"/>
        </a:p>
      </dgm:t>
    </dgm:pt>
    <dgm:pt modelId="{50253039-CEFA-4EBE-A98E-589BA853B634}">
      <dgm:prSet custT="1"/>
      <dgm:spPr>
        <a:solidFill>
          <a:schemeClr val="accent1">
            <a:lumMod val="60000"/>
            <a:lumOff val="40000"/>
            <a:alpha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ru-RU" sz="1600" dirty="0" smtClean="0"/>
            <a:t>Перечень продукции, подлежащей сертификации соответствия и декларации о соответствии требованиям:</a:t>
          </a:r>
        </a:p>
        <a:p>
          <a:pPr algn="l"/>
          <a:r>
            <a:rPr lang="ru-RU" sz="1600" dirty="0" smtClean="0"/>
            <a:t>Технического регламента РФ  Системы сертификации ГОСТ Р</a:t>
          </a:r>
          <a:endParaRPr lang="ru-RU" sz="1600" dirty="0"/>
        </a:p>
      </dgm:t>
    </dgm:pt>
    <dgm:pt modelId="{15146500-9FED-4B93-9484-5CA91C245721}" type="parTrans" cxnId="{8D8741AD-A74E-40DF-B26D-B5432FB1BA13}">
      <dgm:prSet/>
      <dgm:spPr/>
      <dgm:t>
        <a:bodyPr/>
        <a:lstStyle/>
        <a:p>
          <a:endParaRPr lang="ru-RU"/>
        </a:p>
      </dgm:t>
    </dgm:pt>
    <dgm:pt modelId="{D99CE078-E3D7-4C4E-A558-10149B1CBAEF}" type="sibTrans" cxnId="{8D8741AD-A74E-40DF-B26D-B5432FB1BA13}">
      <dgm:prSet/>
      <dgm:spPr/>
      <dgm:t>
        <a:bodyPr/>
        <a:lstStyle/>
        <a:p>
          <a:endParaRPr lang="ru-RU"/>
        </a:p>
      </dgm:t>
    </dgm:pt>
    <dgm:pt modelId="{67D35E0F-2CA7-4127-9EE9-C17EE827515F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Единый перечень продукции, в отношении которой устанавливаются обязательные требования в рамках ТС</a:t>
          </a:r>
          <a:endParaRPr lang="ru-RU" sz="1600" dirty="0"/>
        </a:p>
      </dgm:t>
    </dgm:pt>
    <dgm:pt modelId="{6566BB5C-9FBC-4B60-85E8-C6B2B8AFF4F1}" type="parTrans" cxnId="{94421212-EE1C-40B5-959D-923482C05FEF}">
      <dgm:prSet/>
      <dgm:spPr/>
      <dgm:t>
        <a:bodyPr/>
        <a:lstStyle/>
        <a:p>
          <a:endParaRPr lang="ru-RU"/>
        </a:p>
      </dgm:t>
    </dgm:pt>
    <dgm:pt modelId="{20A5022D-3228-4F1D-8C18-04560D447F44}" type="sibTrans" cxnId="{94421212-EE1C-40B5-959D-923482C05FEF}">
      <dgm:prSet/>
      <dgm:spPr/>
      <dgm:t>
        <a:bodyPr/>
        <a:lstStyle/>
        <a:p>
          <a:endParaRPr lang="ru-RU"/>
        </a:p>
      </dgm:t>
    </dgm:pt>
    <dgm:pt modelId="{9F2BE76E-BD2B-43E8-9EC5-1E59DA59A517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 Единый перечень продукции, подлежащей обязательной оценке (подтверждению) соответствия в рамках ТС с выдачей единых документов</a:t>
          </a:r>
          <a:endParaRPr lang="ru-RU" sz="1600" dirty="0"/>
        </a:p>
      </dgm:t>
    </dgm:pt>
    <dgm:pt modelId="{C709DA64-5112-467F-BA95-F21AACBAA471}" type="sibTrans" cxnId="{69519ED7-A20C-4623-843C-00496003730A}">
      <dgm:prSet/>
      <dgm:spPr/>
      <dgm:t>
        <a:bodyPr/>
        <a:lstStyle/>
        <a:p>
          <a:endParaRPr lang="ru-RU"/>
        </a:p>
      </dgm:t>
    </dgm:pt>
    <dgm:pt modelId="{2E8548E4-BF2E-4EF2-ACCA-C21E7BB890F8}" type="parTrans" cxnId="{69519ED7-A20C-4623-843C-00496003730A}">
      <dgm:prSet/>
      <dgm:spPr/>
      <dgm:t>
        <a:bodyPr/>
        <a:lstStyle/>
        <a:p>
          <a:endParaRPr lang="ru-RU"/>
        </a:p>
      </dgm:t>
    </dgm:pt>
    <dgm:pt modelId="{A6F1A33F-E770-4394-9402-BB223B89D175}" type="pres">
      <dgm:prSet presAssocID="{A855E93A-948F-4A01-A3FD-382FA6392C5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6BCCABE-9354-40F9-85A7-64BBD0C662EC}" type="pres">
      <dgm:prSet presAssocID="{016EB97D-2815-4651-A359-864F430B869C}" presName="root" presStyleCnt="0"/>
      <dgm:spPr/>
    </dgm:pt>
    <dgm:pt modelId="{5B4855C6-D69D-42F7-84A6-CCEE1460B227}" type="pres">
      <dgm:prSet presAssocID="{016EB97D-2815-4651-A359-864F430B869C}" presName="rootComposite" presStyleCnt="0"/>
      <dgm:spPr/>
    </dgm:pt>
    <dgm:pt modelId="{29319767-695C-40EC-B6D7-A4A803646863}" type="pres">
      <dgm:prSet presAssocID="{016EB97D-2815-4651-A359-864F430B869C}" presName="rootText" presStyleLbl="node1" presStyleIdx="0" presStyleCnt="1" custScaleX="191235" custScaleY="42416" custLinFactNeighborX="-45171" custLinFactNeighborY="20675"/>
      <dgm:spPr/>
      <dgm:t>
        <a:bodyPr/>
        <a:lstStyle/>
        <a:p>
          <a:endParaRPr lang="ru-RU"/>
        </a:p>
      </dgm:t>
    </dgm:pt>
    <dgm:pt modelId="{09607A07-837C-4C91-916D-2F5666CC8ACA}" type="pres">
      <dgm:prSet presAssocID="{016EB97D-2815-4651-A359-864F430B869C}" presName="rootConnector" presStyleLbl="node1" presStyleIdx="0" presStyleCnt="1"/>
      <dgm:spPr/>
      <dgm:t>
        <a:bodyPr/>
        <a:lstStyle/>
        <a:p>
          <a:endParaRPr lang="ru-RU"/>
        </a:p>
      </dgm:t>
    </dgm:pt>
    <dgm:pt modelId="{968EB20C-FD04-4FF5-A6C2-BAC3FD67FBC0}" type="pres">
      <dgm:prSet presAssocID="{016EB97D-2815-4651-A359-864F430B869C}" presName="childShape" presStyleCnt="0"/>
      <dgm:spPr/>
    </dgm:pt>
    <dgm:pt modelId="{0133138D-4FBA-4548-A828-0F14FE13AD78}" type="pres">
      <dgm:prSet presAssocID="{6566BB5C-9FBC-4B60-85E8-C6B2B8AFF4F1}" presName="Name13" presStyleLbl="parChTrans1D2" presStyleIdx="0" presStyleCnt="4"/>
      <dgm:spPr/>
      <dgm:t>
        <a:bodyPr/>
        <a:lstStyle/>
        <a:p>
          <a:endParaRPr lang="ru-RU"/>
        </a:p>
      </dgm:t>
    </dgm:pt>
    <dgm:pt modelId="{1D4312F2-EF98-4182-A4D5-D44E5A77F870}" type="pres">
      <dgm:prSet presAssocID="{67D35E0F-2CA7-4127-9EE9-C17EE827515F}" presName="childText" presStyleLbl="bgAcc1" presStyleIdx="0" presStyleCnt="4" custScaleX="290883" custScaleY="49217" custLinFactNeighborX="-60724" custLinFactNeighborY="14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E2AD6-567B-43B9-8871-94FFF574181E}" type="pres">
      <dgm:prSet presAssocID="{2E8548E4-BF2E-4EF2-ACCA-C21E7BB890F8}" presName="Name13" presStyleLbl="parChTrans1D2" presStyleIdx="1" presStyleCnt="4"/>
      <dgm:spPr/>
      <dgm:t>
        <a:bodyPr/>
        <a:lstStyle/>
        <a:p>
          <a:endParaRPr lang="ru-RU"/>
        </a:p>
      </dgm:t>
    </dgm:pt>
    <dgm:pt modelId="{D0FDBC6F-14ED-4738-B9E3-178AC035BD1C}" type="pres">
      <dgm:prSet presAssocID="{9F2BE76E-BD2B-43E8-9EC5-1E59DA59A517}" presName="childText" presStyleLbl="bgAcc1" presStyleIdx="1" presStyleCnt="4" custScaleX="290720" custScaleY="79238" custLinFactNeighborX="-60724" custLinFactNeighborY="3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9DC27-6C4B-45B4-8D9A-ACBE999D4B93}" type="pres">
      <dgm:prSet presAssocID="{0EA54891-0339-4722-BE16-4A39F634ED4F}" presName="Name13" presStyleLbl="parChTrans1D2" presStyleIdx="2" presStyleCnt="4"/>
      <dgm:spPr/>
      <dgm:t>
        <a:bodyPr/>
        <a:lstStyle/>
        <a:p>
          <a:endParaRPr lang="ru-RU"/>
        </a:p>
      </dgm:t>
    </dgm:pt>
    <dgm:pt modelId="{CCB7FE74-B768-4919-AE44-FAE6D23B6AA4}" type="pres">
      <dgm:prSet presAssocID="{EECFCCAF-1D73-4A12-B73E-9BEE0FC19D4E}" presName="childText" presStyleLbl="bgAcc1" presStyleIdx="2" presStyleCnt="4" custScaleX="290883" custScaleY="99886" custLinFactNeighborX="-60724" custLinFactNeighborY="-4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4246B9-44DD-4C22-92B7-41F74E8EDDEE}" type="pres">
      <dgm:prSet presAssocID="{15146500-9FED-4B93-9484-5CA91C245721}" presName="Name13" presStyleLbl="parChTrans1D2" presStyleIdx="3" presStyleCnt="4"/>
      <dgm:spPr/>
      <dgm:t>
        <a:bodyPr/>
        <a:lstStyle/>
        <a:p>
          <a:endParaRPr lang="ru-RU"/>
        </a:p>
      </dgm:t>
    </dgm:pt>
    <dgm:pt modelId="{77A8DFD6-6A25-428F-A693-FD1BC2C306AC}" type="pres">
      <dgm:prSet presAssocID="{50253039-CEFA-4EBE-A98E-589BA853B634}" presName="childText" presStyleLbl="bgAcc1" presStyleIdx="3" presStyleCnt="4" custScaleX="306417" custScaleY="99056" custLinFactNeighborX="-60724" custLinFactNeighborY="-13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6C679A-54B1-4BD7-90AE-1126E1871E6C}" srcId="{A855E93A-948F-4A01-A3FD-382FA6392C57}" destId="{016EB97D-2815-4651-A359-864F430B869C}" srcOrd="0" destOrd="0" parTransId="{50899946-1881-4C5B-9C25-8A1D9A9A5732}" sibTransId="{0F8E538F-2246-456D-B228-84310FA3AF68}"/>
    <dgm:cxn modelId="{3A5BEA8E-6E92-4BE8-9AC1-A8E6D5FF3DAB}" type="presOf" srcId="{67D35E0F-2CA7-4127-9EE9-C17EE827515F}" destId="{1D4312F2-EF98-4182-A4D5-D44E5A77F870}" srcOrd="0" destOrd="0" presId="urn:microsoft.com/office/officeart/2005/8/layout/hierarchy3"/>
    <dgm:cxn modelId="{42014AA4-0D39-4B74-BDED-7C3DBB7D9011}" srcId="{016EB97D-2815-4651-A359-864F430B869C}" destId="{EECFCCAF-1D73-4A12-B73E-9BEE0FC19D4E}" srcOrd="2" destOrd="0" parTransId="{0EA54891-0339-4722-BE16-4A39F634ED4F}" sibTransId="{AD03561F-EAC4-4498-95E7-5631BD63A490}"/>
    <dgm:cxn modelId="{94421212-EE1C-40B5-959D-923482C05FEF}" srcId="{016EB97D-2815-4651-A359-864F430B869C}" destId="{67D35E0F-2CA7-4127-9EE9-C17EE827515F}" srcOrd="0" destOrd="0" parTransId="{6566BB5C-9FBC-4B60-85E8-C6B2B8AFF4F1}" sibTransId="{20A5022D-3228-4F1D-8C18-04560D447F44}"/>
    <dgm:cxn modelId="{1ACC32BD-1354-40C7-BC98-D7AEADC501D6}" type="presOf" srcId="{6566BB5C-9FBC-4B60-85E8-C6B2B8AFF4F1}" destId="{0133138D-4FBA-4548-A828-0F14FE13AD78}" srcOrd="0" destOrd="0" presId="urn:microsoft.com/office/officeart/2005/8/layout/hierarchy3"/>
    <dgm:cxn modelId="{ABC6BEEA-8856-4887-90E5-8BFE888B825E}" type="presOf" srcId="{A855E93A-948F-4A01-A3FD-382FA6392C57}" destId="{A6F1A33F-E770-4394-9402-BB223B89D175}" srcOrd="0" destOrd="0" presId="urn:microsoft.com/office/officeart/2005/8/layout/hierarchy3"/>
    <dgm:cxn modelId="{AC19A876-6EEE-4C98-B73A-0C87CBFD8A98}" type="presOf" srcId="{EECFCCAF-1D73-4A12-B73E-9BEE0FC19D4E}" destId="{CCB7FE74-B768-4919-AE44-FAE6D23B6AA4}" srcOrd="0" destOrd="0" presId="urn:microsoft.com/office/officeart/2005/8/layout/hierarchy3"/>
    <dgm:cxn modelId="{8D8741AD-A74E-40DF-B26D-B5432FB1BA13}" srcId="{016EB97D-2815-4651-A359-864F430B869C}" destId="{50253039-CEFA-4EBE-A98E-589BA853B634}" srcOrd="3" destOrd="0" parTransId="{15146500-9FED-4B93-9484-5CA91C245721}" sibTransId="{D99CE078-E3D7-4C4E-A558-10149B1CBAEF}"/>
    <dgm:cxn modelId="{93A36433-066A-47A5-9930-177E60FC6EE9}" type="presOf" srcId="{15146500-9FED-4B93-9484-5CA91C245721}" destId="{1A4246B9-44DD-4C22-92B7-41F74E8EDDEE}" srcOrd="0" destOrd="0" presId="urn:microsoft.com/office/officeart/2005/8/layout/hierarchy3"/>
    <dgm:cxn modelId="{B5054E0A-015F-431D-97DA-B1AB17D483DA}" type="presOf" srcId="{016EB97D-2815-4651-A359-864F430B869C}" destId="{29319767-695C-40EC-B6D7-A4A803646863}" srcOrd="0" destOrd="0" presId="urn:microsoft.com/office/officeart/2005/8/layout/hierarchy3"/>
    <dgm:cxn modelId="{EF6AD7AC-4B81-4275-84DA-E5CFBC14D008}" type="presOf" srcId="{0EA54891-0339-4722-BE16-4A39F634ED4F}" destId="{BC09DC27-6C4B-45B4-8D9A-ACBE999D4B93}" srcOrd="0" destOrd="0" presId="urn:microsoft.com/office/officeart/2005/8/layout/hierarchy3"/>
    <dgm:cxn modelId="{69519ED7-A20C-4623-843C-00496003730A}" srcId="{016EB97D-2815-4651-A359-864F430B869C}" destId="{9F2BE76E-BD2B-43E8-9EC5-1E59DA59A517}" srcOrd="1" destOrd="0" parTransId="{2E8548E4-BF2E-4EF2-ACCA-C21E7BB890F8}" sibTransId="{C709DA64-5112-467F-BA95-F21AACBAA471}"/>
    <dgm:cxn modelId="{041F9A75-4ECC-450E-97F0-3682F14A3307}" type="presOf" srcId="{2E8548E4-BF2E-4EF2-ACCA-C21E7BB890F8}" destId="{A3CE2AD6-567B-43B9-8871-94FFF574181E}" srcOrd="0" destOrd="0" presId="urn:microsoft.com/office/officeart/2005/8/layout/hierarchy3"/>
    <dgm:cxn modelId="{C57208E1-406B-44F3-B044-99D42F4CF3E7}" type="presOf" srcId="{9F2BE76E-BD2B-43E8-9EC5-1E59DA59A517}" destId="{D0FDBC6F-14ED-4738-B9E3-178AC035BD1C}" srcOrd="0" destOrd="0" presId="urn:microsoft.com/office/officeart/2005/8/layout/hierarchy3"/>
    <dgm:cxn modelId="{CB2225B2-8D69-4389-8FE4-3C7FC4CC3E71}" type="presOf" srcId="{50253039-CEFA-4EBE-A98E-589BA853B634}" destId="{77A8DFD6-6A25-428F-A693-FD1BC2C306AC}" srcOrd="0" destOrd="0" presId="urn:microsoft.com/office/officeart/2005/8/layout/hierarchy3"/>
    <dgm:cxn modelId="{84B2A5F0-2ACC-49F5-BE91-E19890B2869A}" type="presOf" srcId="{016EB97D-2815-4651-A359-864F430B869C}" destId="{09607A07-837C-4C91-916D-2F5666CC8ACA}" srcOrd="1" destOrd="0" presId="urn:microsoft.com/office/officeart/2005/8/layout/hierarchy3"/>
    <dgm:cxn modelId="{5A92E634-4FCC-4DA5-A509-AB2032C3E69C}" type="presParOf" srcId="{A6F1A33F-E770-4394-9402-BB223B89D175}" destId="{A6BCCABE-9354-40F9-85A7-64BBD0C662EC}" srcOrd="0" destOrd="0" presId="urn:microsoft.com/office/officeart/2005/8/layout/hierarchy3"/>
    <dgm:cxn modelId="{AEFC7710-2C6A-4146-89D8-2550BAB3D1D5}" type="presParOf" srcId="{A6BCCABE-9354-40F9-85A7-64BBD0C662EC}" destId="{5B4855C6-D69D-42F7-84A6-CCEE1460B227}" srcOrd="0" destOrd="0" presId="urn:microsoft.com/office/officeart/2005/8/layout/hierarchy3"/>
    <dgm:cxn modelId="{001A3F0B-F79B-432F-8D0B-D9B1DF661CEC}" type="presParOf" srcId="{5B4855C6-D69D-42F7-84A6-CCEE1460B227}" destId="{29319767-695C-40EC-B6D7-A4A803646863}" srcOrd="0" destOrd="0" presId="urn:microsoft.com/office/officeart/2005/8/layout/hierarchy3"/>
    <dgm:cxn modelId="{4E004190-28CE-4109-A6FC-EFD3BEA00B5C}" type="presParOf" srcId="{5B4855C6-D69D-42F7-84A6-CCEE1460B227}" destId="{09607A07-837C-4C91-916D-2F5666CC8ACA}" srcOrd="1" destOrd="0" presId="urn:microsoft.com/office/officeart/2005/8/layout/hierarchy3"/>
    <dgm:cxn modelId="{2DA25B96-5B25-4860-B3B0-5758EBA103F5}" type="presParOf" srcId="{A6BCCABE-9354-40F9-85A7-64BBD0C662EC}" destId="{968EB20C-FD04-4FF5-A6C2-BAC3FD67FBC0}" srcOrd="1" destOrd="0" presId="urn:microsoft.com/office/officeart/2005/8/layout/hierarchy3"/>
    <dgm:cxn modelId="{D1441A9B-1FC1-4DF2-AEDC-BA8A48F76050}" type="presParOf" srcId="{968EB20C-FD04-4FF5-A6C2-BAC3FD67FBC0}" destId="{0133138D-4FBA-4548-A828-0F14FE13AD78}" srcOrd="0" destOrd="0" presId="urn:microsoft.com/office/officeart/2005/8/layout/hierarchy3"/>
    <dgm:cxn modelId="{F055F248-73C9-4770-A29D-1338E0EF0C79}" type="presParOf" srcId="{968EB20C-FD04-4FF5-A6C2-BAC3FD67FBC0}" destId="{1D4312F2-EF98-4182-A4D5-D44E5A77F870}" srcOrd="1" destOrd="0" presId="urn:microsoft.com/office/officeart/2005/8/layout/hierarchy3"/>
    <dgm:cxn modelId="{5308B69B-3E88-42D9-B1D0-96C89A1D6BF6}" type="presParOf" srcId="{968EB20C-FD04-4FF5-A6C2-BAC3FD67FBC0}" destId="{A3CE2AD6-567B-43B9-8871-94FFF574181E}" srcOrd="2" destOrd="0" presId="urn:microsoft.com/office/officeart/2005/8/layout/hierarchy3"/>
    <dgm:cxn modelId="{C838A9E0-73E9-437E-BCC7-10FF5ED2F5F9}" type="presParOf" srcId="{968EB20C-FD04-4FF5-A6C2-BAC3FD67FBC0}" destId="{D0FDBC6F-14ED-4738-B9E3-178AC035BD1C}" srcOrd="3" destOrd="0" presId="urn:microsoft.com/office/officeart/2005/8/layout/hierarchy3"/>
    <dgm:cxn modelId="{E395CAD3-E266-4EE8-BA52-2C2F753A0108}" type="presParOf" srcId="{968EB20C-FD04-4FF5-A6C2-BAC3FD67FBC0}" destId="{BC09DC27-6C4B-45B4-8D9A-ACBE999D4B93}" srcOrd="4" destOrd="0" presId="urn:microsoft.com/office/officeart/2005/8/layout/hierarchy3"/>
    <dgm:cxn modelId="{959E848F-C06D-4521-8B02-CC4F3C69D0B1}" type="presParOf" srcId="{968EB20C-FD04-4FF5-A6C2-BAC3FD67FBC0}" destId="{CCB7FE74-B768-4919-AE44-FAE6D23B6AA4}" srcOrd="5" destOrd="0" presId="urn:microsoft.com/office/officeart/2005/8/layout/hierarchy3"/>
    <dgm:cxn modelId="{6CA4DE40-EE0B-419A-98B9-880525F999D0}" type="presParOf" srcId="{968EB20C-FD04-4FF5-A6C2-BAC3FD67FBC0}" destId="{1A4246B9-44DD-4C22-92B7-41F74E8EDDEE}" srcOrd="6" destOrd="0" presId="urn:microsoft.com/office/officeart/2005/8/layout/hierarchy3"/>
    <dgm:cxn modelId="{BDB15CA8-8EE5-4CDA-88A8-C2A71FA317AC}" type="presParOf" srcId="{968EB20C-FD04-4FF5-A6C2-BAC3FD67FBC0}" destId="{77A8DFD6-6A25-428F-A693-FD1BC2C306AC}" srcOrd="7" destOrd="0" presId="urn:microsoft.com/office/officeart/2005/8/layout/hierarchy3"/>
  </dgm:cxnLst>
  <dgm:bg>
    <a:blipFill>
      <a:blip xmlns:r="http://schemas.openxmlformats.org/officeDocument/2006/relationships" r:embed="rId1"/>
      <a:tile tx="0" ty="0" sx="100000" sy="100000" flip="none" algn="tl"/>
    </a:blipFill>
  </dgm:bg>
  <dgm:whole>
    <a:ln w="31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5129954-E1C9-4007-A0EA-181B926177E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5CBD0601-21EA-445D-B036-97D1E8C851C6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000" dirty="0" smtClean="0"/>
            <a:t>Категория низкого уровня риска</a:t>
          </a:r>
          <a:endParaRPr lang="ru-RU" sz="2000" dirty="0"/>
        </a:p>
      </dgm:t>
    </dgm:pt>
    <dgm:pt modelId="{D30E2C48-16A4-49D2-851E-DEF2D0BF0B75}" type="parTrans" cxnId="{C64B3E6C-424F-4334-A895-F899215F866D}">
      <dgm:prSet/>
      <dgm:spPr/>
      <dgm:t>
        <a:bodyPr/>
        <a:lstStyle/>
        <a:p>
          <a:endParaRPr lang="ru-RU"/>
        </a:p>
      </dgm:t>
    </dgm:pt>
    <dgm:pt modelId="{8E04CBCC-00D8-440E-B9F4-8CC9222814BF}" type="sibTrans" cxnId="{C64B3E6C-424F-4334-A895-F899215F866D}">
      <dgm:prSet/>
      <dgm:spPr/>
      <dgm:t>
        <a:bodyPr/>
        <a:lstStyle/>
        <a:p>
          <a:endParaRPr lang="ru-RU"/>
        </a:p>
      </dgm:t>
    </dgm:pt>
    <dgm:pt modelId="{3EB6D26B-2206-41EA-87D5-7782C22C866A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ru-RU" sz="2000" dirty="0" smtClean="0"/>
            <a:t>Категория среднего уровня риска</a:t>
          </a:r>
          <a:endParaRPr lang="ru-RU" sz="2000" dirty="0"/>
        </a:p>
      </dgm:t>
    </dgm:pt>
    <dgm:pt modelId="{5AE4FA4D-785F-441D-869C-B1E148B8FFDB}" type="parTrans" cxnId="{0B3FC4D6-A877-4F83-B172-AAA004ACB4A0}">
      <dgm:prSet/>
      <dgm:spPr/>
      <dgm:t>
        <a:bodyPr/>
        <a:lstStyle/>
        <a:p>
          <a:endParaRPr lang="ru-RU"/>
        </a:p>
      </dgm:t>
    </dgm:pt>
    <dgm:pt modelId="{3879F20C-56E3-48CA-BAFC-97E53DB690B3}" type="sibTrans" cxnId="{0B3FC4D6-A877-4F83-B172-AAA004ACB4A0}">
      <dgm:prSet/>
      <dgm:spPr/>
      <dgm:t>
        <a:bodyPr/>
        <a:lstStyle/>
        <a:p>
          <a:endParaRPr lang="ru-RU"/>
        </a:p>
      </dgm:t>
    </dgm:pt>
    <dgm:pt modelId="{715E3800-B103-4320-A190-935840074694}">
      <dgm:prSet phldrT="[Текст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ru-RU" sz="2000" dirty="0" smtClean="0"/>
            <a:t>Категория высокого уровня риска</a:t>
          </a:r>
          <a:endParaRPr lang="ru-RU" sz="2000" dirty="0"/>
        </a:p>
      </dgm:t>
    </dgm:pt>
    <dgm:pt modelId="{7734147D-64D4-40DD-922B-A958FB73A348}" type="parTrans" cxnId="{37D05C5E-324F-4DA0-A342-2076CC44786B}">
      <dgm:prSet/>
      <dgm:spPr/>
      <dgm:t>
        <a:bodyPr/>
        <a:lstStyle/>
        <a:p>
          <a:endParaRPr lang="ru-RU"/>
        </a:p>
      </dgm:t>
    </dgm:pt>
    <dgm:pt modelId="{53174016-DAFC-4D92-8D8B-356A3E2D2548}" type="sibTrans" cxnId="{37D05C5E-324F-4DA0-A342-2076CC44786B}">
      <dgm:prSet/>
      <dgm:spPr/>
      <dgm:t>
        <a:bodyPr/>
        <a:lstStyle/>
        <a:p>
          <a:endParaRPr lang="ru-RU"/>
        </a:p>
      </dgm:t>
    </dgm:pt>
    <dgm:pt modelId="{BA71C784-F8B2-4221-B9BB-A89D282BABD0}" type="pres">
      <dgm:prSet presAssocID="{45129954-E1C9-4007-A0EA-181B926177E1}" presName="compositeShape" presStyleCnt="0">
        <dgm:presLayoutVars>
          <dgm:dir/>
          <dgm:resizeHandles/>
        </dgm:presLayoutVars>
      </dgm:prSet>
      <dgm:spPr/>
    </dgm:pt>
    <dgm:pt modelId="{C08964C8-0B31-438F-9211-70683A81621A}" type="pres">
      <dgm:prSet presAssocID="{45129954-E1C9-4007-A0EA-181B926177E1}" presName="pyramid" presStyleLbl="node1" presStyleIdx="0" presStyleCnt="1"/>
      <dgm:spPr/>
    </dgm:pt>
    <dgm:pt modelId="{4AAE897F-3A9D-445C-AB6D-187EB3433430}" type="pres">
      <dgm:prSet presAssocID="{45129954-E1C9-4007-A0EA-181B926177E1}" presName="theList" presStyleCnt="0"/>
      <dgm:spPr/>
    </dgm:pt>
    <dgm:pt modelId="{C6D5ACAA-04DB-4C62-92B0-A836F6183E3D}" type="pres">
      <dgm:prSet presAssocID="{5CBD0601-21EA-445D-B036-97D1E8C851C6}" presName="aNode" presStyleLbl="fgAcc1" presStyleIdx="0" presStyleCnt="3" custScaleX="130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1C4ED9-29DD-4F6C-9058-1C32D518FB80}" type="pres">
      <dgm:prSet presAssocID="{5CBD0601-21EA-445D-B036-97D1E8C851C6}" presName="aSpace" presStyleCnt="0"/>
      <dgm:spPr/>
    </dgm:pt>
    <dgm:pt modelId="{B2092500-FFA8-4ECE-B7B5-4569F0EC0195}" type="pres">
      <dgm:prSet presAssocID="{3EB6D26B-2206-41EA-87D5-7782C22C866A}" presName="aNode" presStyleLbl="fgAcc1" presStyleIdx="1" presStyleCnt="3" custScaleX="129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C80D41-8F6E-4E5C-B807-887864AD7753}" type="pres">
      <dgm:prSet presAssocID="{3EB6D26B-2206-41EA-87D5-7782C22C866A}" presName="aSpace" presStyleCnt="0"/>
      <dgm:spPr/>
    </dgm:pt>
    <dgm:pt modelId="{39FA82D8-86DF-4BFE-9C6C-551357708F05}" type="pres">
      <dgm:prSet presAssocID="{715E3800-B103-4320-A190-935840074694}" presName="aNode" presStyleLbl="fgAcc1" presStyleIdx="2" presStyleCnt="3" custScaleX="129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60999C-98AC-411A-A7C8-30274331DE51}" type="pres">
      <dgm:prSet presAssocID="{715E3800-B103-4320-A190-935840074694}" presName="aSpace" presStyleCnt="0"/>
      <dgm:spPr/>
    </dgm:pt>
  </dgm:ptLst>
  <dgm:cxnLst>
    <dgm:cxn modelId="{873DFBC6-F6AB-44B3-A995-FC5B7743FC26}" type="presOf" srcId="{715E3800-B103-4320-A190-935840074694}" destId="{39FA82D8-86DF-4BFE-9C6C-551357708F05}" srcOrd="0" destOrd="0" presId="urn:microsoft.com/office/officeart/2005/8/layout/pyramid2"/>
    <dgm:cxn modelId="{C64B3E6C-424F-4334-A895-F899215F866D}" srcId="{45129954-E1C9-4007-A0EA-181B926177E1}" destId="{5CBD0601-21EA-445D-B036-97D1E8C851C6}" srcOrd="0" destOrd="0" parTransId="{D30E2C48-16A4-49D2-851E-DEF2D0BF0B75}" sibTransId="{8E04CBCC-00D8-440E-B9F4-8CC9222814BF}"/>
    <dgm:cxn modelId="{BFEB19F5-757A-444E-9CC1-9167EBBA8838}" type="presOf" srcId="{3EB6D26B-2206-41EA-87D5-7782C22C866A}" destId="{B2092500-FFA8-4ECE-B7B5-4569F0EC0195}" srcOrd="0" destOrd="0" presId="urn:microsoft.com/office/officeart/2005/8/layout/pyramid2"/>
    <dgm:cxn modelId="{0B3FC4D6-A877-4F83-B172-AAA004ACB4A0}" srcId="{45129954-E1C9-4007-A0EA-181B926177E1}" destId="{3EB6D26B-2206-41EA-87D5-7782C22C866A}" srcOrd="1" destOrd="0" parTransId="{5AE4FA4D-785F-441D-869C-B1E148B8FFDB}" sibTransId="{3879F20C-56E3-48CA-BAFC-97E53DB690B3}"/>
    <dgm:cxn modelId="{37D05C5E-324F-4DA0-A342-2076CC44786B}" srcId="{45129954-E1C9-4007-A0EA-181B926177E1}" destId="{715E3800-B103-4320-A190-935840074694}" srcOrd="2" destOrd="0" parTransId="{7734147D-64D4-40DD-922B-A958FB73A348}" sibTransId="{53174016-DAFC-4D92-8D8B-356A3E2D2548}"/>
    <dgm:cxn modelId="{38BC88C2-2CCE-4349-BB82-1FE302265E3B}" type="presOf" srcId="{45129954-E1C9-4007-A0EA-181B926177E1}" destId="{BA71C784-F8B2-4221-B9BB-A89D282BABD0}" srcOrd="0" destOrd="0" presId="urn:microsoft.com/office/officeart/2005/8/layout/pyramid2"/>
    <dgm:cxn modelId="{B7A7AF1B-76E9-4A39-9358-86CBB97180C5}" type="presOf" srcId="{5CBD0601-21EA-445D-B036-97D1E8C851C6}" destId="{C6D5ACAA-04DB-4C62-92B0-A836F6183E3D}" srcOrd="0" destOrd="0" presId="urn:microsoft.com/office/officeart/2005/8/layout/pyramid2"/>
    <dgm:cxn modelId="{2EFBD9C8-392C-4D8E-88E9-6B2E351E6448}" type="presParOf" srcId="{BA71C784-F8B2-4221-B9BB-A89D282BABD0}" destId="{C08964C8-0B31-438F-9211-70683A81621A}" srcOrd="0" destOrd="0" presId="urn:microsoft.com/office/officeart/2005/8/layout/pyramid2"/>
    <dgm:cxn modelId="{CBAF855F-AABB-4F0C-8E3C-C99390C86510}" type="presParOf" srcId="{BA71C784-F8B2-4221-B9BB-A89D282BABD0}" destId="{4AAE897F-3A9D-445C-AB6D-187EB3433430}" srcOrd="1" destOrd="0" presId="urn:microsoft.com/office/officeart/2005/8/layout/pyramid2"/>
    <dgm:cxn modelId="{13A3B162-03EB-4AF2-89C0-76E611EA2948}" type="presParOf" srcId="{4AAE897F-3A9D-445C-AB6D-187EB3433430}" destId="{C6D5ACAA-04DB-4C62-92B0-A836F6183E3D}" srcOrd="0" destOrd="0" presId="urn:microsoft.com/office/officeart/2005/8/layout/pyramid2"/>
    <dgm:cxn modelId="{26D28AD7-E281-4612-BB5D-BC511E1DB92E}" type="presParOf" srcId="{4AAE897F-3A9D-445C-AB6D-187EB3433430}" destId="{F41C4ED9-29DD-4F6C-9058-1C32D518FB80}" srcOrd="1" destOrd="0" presId="urn:microsoft.com/office/officeart/2005/8/layout/pyramid2"/>
    <dgm:cxn modelId="{61B803AB-9DED-4654-8F32-FDFAEFE26337}" type="presParOf" srcId="{4AAE897F-3A9D-445C-AB6D-187EB3433430}" destId="{B2092500-FFA8-4ECE-B7B5-4569F0EC0195}" srcOrd="2" destOrd="0" presId="urn:microsoft.com/office/officeart/2005/8/layout/pyramid2"/>
    <dgm:cxn modelId="{410C3C59-2EEA-4BA2-9902-C807150EBC20}" type="presParOf" srcId="{4AAE897F-3A9D-445C-AB6D-187EB3433430}" destId="{34C80D41-8F6E-4E5C-B807-887864AD7753}" srcOrd="3" destOrd="0" presId="urn:microsoft.com/office/officeart/2005/8/layout/pyramid2"/>
    <dgm:cxn modelId="{1BB1CEC2-5D6B-40D6-81EA-5E6F69C5D789}" type="presParOf" srcId="{4AAE897F-3A9D-445C-AB6D-187EB3433430}" destId="{39FA82D8-86DF-4BFE-9C6C-551357708F05}" srcOrd="4" destOrd="0" presId="urn:microsoft.com/office/officeart/2005/8/layout/pyramid2"/>
    <dgm:cxn modelId="{D3F56087-C93F-4EAC-A3BF-56A9A591BF76}" type="presParOf" srcId="{4AAE897F-3A9D-445C-AB6D-187EB3433430}" destId="{B360999C-98AC-411A-A7C8-30274331DE51}" srcOrd="5" destOrd="0" presId="urn:microsoft.com/office/officeart/2005/8/layout/pyramid2"/>
  </dgm:cxnLst>
  <dgm:bg>
    <a:solidFill>
      <a:schemeClr val="accent6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55E93A-948F-4A01-A3FD-382FA6392C5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6EB97D-2815-4651-A359-864F430B869C}">
      <dgm:prSet phldrT="[Текст]"/>
      <dgm:spPr/>
      <dgm:t>
        <a:bodyPr/>
        <a:lstStyle/>
        <a:p>
          <a:r>
            <a:rPr lang="ru-RU" dirty="0" smtClean="0"/>
            <a:t>Включены положения действующих международных договоров и соглашений</a:t>
          </a:r>
          <a:endParaRPr lang="ru-RU" dirty="0"/>
        </a:p>
      </dgm:t>
    </dgm:pt>
    <dgm:pt modelId="{50899946-1881-4C5B-9C25-8A1D9A9A5732}" type="parTrans" cxnId="{4A6C679A-54B1-4BD7-90AE-1126E1871E6C}">
      <dgm:prSet/>
      <dgm:spPr/>
      <dgm:t>
        <a:bodyPr/>
        <a:lstStyle/>
        <a:p>
          <a:endParaRPr lang="ru-RU"/>
        </a:p>
      </dgm:t>
    </dgm:pt>
    <dgm:pt modelId="{0F8E538F-2246-456D-B228-84310FA3AF68}" type="sibTrans" cxnId="{4A6C679A-54B1-4BD7-90AE-1126E1871E6C}">
      <dgm:prSet/>
      <dgm:spPr/>
      <dgm:t>
        <a:bodyPr/>
        <a:lstStyle/>
        <a:p>
          <a:endParaRPr lang="ru-RU"/>
        </a:p>
      </dgm:t>
    </dgm:pt>
    <dgm:pt modelId="{C0964CDA-E49D-4A83-81D3-8D89F10A51BA}">
      <dgm:prSet custT="1"/>
      <dgm:spPr/>
      <dgm:t>
        <a:bodyPr/>
        <a:lstStyle/>
        <a:p>
          <a:r>
            <a:rPr lang="ru-RU" sz="1200" dirty="0" smtClean="0"/>
            <a:t>Соглашение об</a:t>
          </a:r>
          <a:r>
            <a:rPr lang="ru-RU" sz="500" dirty="0" smtClean="0"/>
            <a:t> </a:t>
          </a:r>
          <a:r>
            <a:rPr lang="ru-RU" sz="1200" dirty="0" smtClean="0"/>
            <a:t>определении таможенной стоимости товаров, перемещаемых через таможенную границу ТС,  25 января 2008 </a:t>
          </a:r>
          <a:endParaRPr lang="ru-RU" sz="1200" dirty="0"/>
        </a:p>
      </dgm:t>
    </dgm:pt>
    <dgm:pt modelId="{593E290D-C91B-4CAC-B50B-EADAFAB674D5}" type="parTrans" cxnId="{F0224AFC-9AD6-4FF3-BA23-C12C4652809C}">
      <dgm:prSet/>
      <dgm:spPr/>
      <dgm:t>
        <a:bodyPr/>
        <a:lstStyle/>
        <a:p>
          <a:endParaRPr lang="ru-RU"/>
        </a:p>
      </dgm:t>
    </dgm:pt>
    <dgm:pt modelId="{EC0E0066-89E8-4F5F-A74E-F82D98727ACF}" type="sibTrans" cxnId="{F0224AFC-9AD6-4FF3-BA23-C12C4652809C}">
      <dgm:prSet/>
      <dgm:spPr/>
      <dgm:t>
        <a:bodyPr/>
        <a:lstStyle/>
        <a:p>
          <a:endParaRPr lang="ru-RU"/>
        </a:p>
      </dgm:t>
    </dgm:pt>
    <dgm:pt modelId="{36E120F8-50CC-4AB1-B9D8-4731728F4ABF}">
      <dgm:prSet custT="1"/>
      <dgm:spPr/>
      <dgm:t>
        <a:bodyPr/>
        <a:lstStyle/>
        <a:p>
          <a:r>
            <a:rPr lang="ru-RU" sz="1200" dirty="0" smtClean="0"/>
            <a:t>Соглашение о порядке перемещения физическими лицами товаров для личного пользования через таможенную границу ТС и совершения таможенных операций, связанных с их выпуском, 18 .06. 10</a:t>
          </a:r>
          <a:endParaRPr lang="ru-RU" sz="1200" dirty="0"/>
        </a:p>
      </dgm:t>
    </dgm:pt>
    <dgm:pt modelId="{A27B1AB1-3F11-411E-9729-C950F47062E2}" type="parTrans" cxnId="{5FCFBAD7-8CB5-4304-9BEC-AAD536009758}">
      <dgm:prSet/>
      <dgm:spPr/>
      <dgm:t>
        <a:bodyPr/>
        <a:lstStyle/>
        <a:p>
          <a:endParaRPr lang="ru-RU"/>
        </a:p>
      </dgm:t>
    </dgm:pt>
    <dgm:pt modelId="{CE0048E8-C7FB-44E8-802B-24AE926D7D90}" type="sibTrans" cxnId="{5FCFBAD7-8CB5-4304-9BEC-AAD536009758}">
      <dgm:prSet/>
      <dgm:spPr/>
      <dgm:t>
        <a:bodyPr/>
        <a:lstStyle/>
        <a:p>
          <a:endParaRPr lang="ru-RU"/>
        </a:p>
      </dgm:t>
    </dgm:pt>
    <dgm:pt modelId="{0D439FD5-0182-4A63-A489-497800987851}">
      <dgm:prSet custT="1"/>
      <dgm:spPr/>
      <dgm:t>
        <a:bodyPr/>
        <a:lstStyle/>
        <a:p>
          <a:r>
            <a:rPr lang="ru-RU" sz="1200" dirty="0" smtClean="0"/>
            <a:t>Соглашение об основаниях, условиях и порядке изменения сроков уплаты таможенных пошлин,  от 21 мая 2010 </a:t>
          </a:r>
          <a:endParaRPr lang="ru-RU" sz="1200" dirty="0"/>
        </a:p>
      </dgm:t>
    </dgm:pt>
    <dgm:pt modelId="{5E5D14BB-7A30-41D7-B12D-47FED06E1C11}" type="parTrans" cxnId="{E5F2B528-0567-4230-8881-2EC88390A9EF}">
      <dgm:prSet/>
      <dgm:spPr/>
      <dgm:t>
        <a:bodyPr/>
        <a:lstStyle/>
        <a:p>
          <a:endParaRPr lang="ru-RU"/>
        </a:p>
      </dgm:t>
    </dgm:pt>
    <dgm:pt modelId="{0D717669-6504-475A-80C5-DC6CB0F00D8F}" type="sibTrans" cxnId="{E5F2B528-0567-4230-8881-2EC88390A9EF}">
      <dgm:prSet/>
      <dgm:spPr/>
      <dgm:t>
        <a:bodyPr/>
        <a:lstStyle/>
        <a:p>
          <a:endParaRPr lang="ru-RU"/>
        </a:p>
      </dgm:t>
    </dgm:pt>
    <dgm:pt modelId="{9BD403D2-AF01-4018-A77E-4A7382106EAA}">
      <dgm:prSet custT="1"/>
      <dgm:spPr/>
      <dgm:t>
        <a:bodyPr/>
        <a:lstStyle/>
        <a:p>
          <a:r>
            <a:rPr lang="ru-RU" sz="1200" dirty="0" smtClean="0"/>
            <a:t>Соглашение об особенностях таможенного транзита товаров, перемещаемых железнодорожным транспортом по таможенной территории ТС от 21 мая 2010 </a:t>
          </a:r>
          <a:endParaRPr lang="ru-RU" sz="1200" dirty="0"/>
        </a:p>
      </dgm:t>
    </dgm:pt>
    <dgm:pt modelId="{E4D64184-6455-4E6B-BF2B-21FDDC4AC3B3}" type="parTrans" cxnId="{EAD73A97-2204-42DE-A54A-C2ADC0DA49ED}">
      <dgm:prSet/>
      <dgm:spPr/>
      <dgm:t>
        <a:bodyPr/>
        <a:lstStyle/>
        <a:p>
          <a:endParaRPr lang="ru-RU"/>
        </a:p>
      </dgm:t>
    </dgm:pt>
    <dgm:pt modelId="{741DE9A3-C4B5-40B2-B595-B06978A9A609}" type="sibTrans" cxnId="{EAD73A97-2204-42DE-A54A-C2ADC0DA49ED}">
      <dgm:prSet/>
      <dgm:spPr/>
      <dgm:t>
        <a:bodyPr/>
        <a:lstStyle/>
        <a:p>
          <a:endParaRPr lang="ru-RU"/>
        </a:p>
      </dgm:t>
    </dgm:pt>
    <dgm:pt modelId="{F4D05434-E38F-4FAE-81C3-F7ECA21DA18E}">
      <dgm:prSet custT="1"/>
      <dgm:spPr/>
      <dgm:t>
        <a:bodyPr/>
        <a:lstStyle/>
        <a:p>
          <a:r>
            <a:rPr lang="ru-RU" sz="1200" dirty="0" smtClean="0"/>
            <a:t>Соглашение о представлении и об обмене предварительной информацией о товарах и транспортных средствах, перемещаемых через таможенную границу ТС, от 21 мая 2010 </a:t>
          </a:r>
          <a:endParaRPr lang="ru-RU" sz="1200" dirty="0"/>
        </a:p>
      </dgm:t>
    </dgm:pt>
    <dgm:pt modelId="{76285752-A56C-472F-998B-04ADAA67AE6F}" type="parTrans" cxnId="{6E8CFFE9-ABE6-4632-9B90-5C8B30CFDD0E}">
      <dgm:prSet/>
      <dgm:spPr/>
      <dgm:t>
        <a:bodyPr/>
        <a:lstStyle/>
        <a:p>
          <a:endParaRPr lang="ru-RU"/>
        </a:p>
      </dgm:t>
    </dgm:pt>
    <dgm:pt modelId="{C93C231A-7B1D-4883-97C6-BD89CFA4123A}" type="sibTrans" cxnId="{6E8CFFE9-ABE6-4632-9B90-5C8B30CFDD0E}">
      <dgm:prSet/>
      <dgm:spPr/>
      <dgm:t>
        <a:bodyPr/>
        <a:lstStyle/>
        <a:p>
          <a:endParaRPr lang="ru-RU"/>
        </a:p>
      </dgm:t>
    </dgm:pt>
    <dgm:pt modelId="{1D8C57A0-C868-49C5-A385-261DD9220081}">
      <dgm:prSet custT="1"/>
      <dgm:spPr/>
      <dgm:t>
        <a:bodyPr/>
        <a:lstStyle/>
        <a:p>
          <a:r>
            <a:rPr lang="ru-RU" sz="1200" dirty="0" smtClean="0"/>
            <a:t>Соглашение о  едином таможенном реестре объектов интеллектуальной собственности государств  членов ТС от 21 мая 2010 </a:t>
          </a:r>
          <a:endParaRPr lang="ru-RU" sz="700" dirty="0"/>
        </a:p>
      </dgm:t>
    </dgm:pt>
    <dgm:pt modelId="{C0CB6148-CEAA-4282-A4C4-2226E61AB6ED}" type="parTrans" cxnId="{ECAB62C5-B9B1-4B04-9068-30818177E0C4}">
      <dgm:prSet/>
      <dgm:spPr/>
      <dgm:t>
        <a:bodyPr/>
        <a:lstStyle/>
        <a:p>
          <a:endParaRPr lang="ru-RU"/>
        </a:p>
      </dgm:t>
    </dgm:pt>
    <dgm:pt modelId="{283D23C6-6FCC-48E7-8D16-87A479697E1E}" type="sibTrans" cxnId="{ECAB62C5-B9B1-4B04-9068-30818177E0C4}">
      <dgm:prSet/>
      <dgm:spPr/>
      <dgm:t>
        <a:bodyPr/>
        <a:lstStyle/>
        <a:p>
          <a:endParaRPr lang="ru-RU"/>
        </a:p>
      </dgm:t>
    </dgm:pt>
    <dgm:pt modelId="{3F931BF6-5F0E-42CC-81FD-F8E9325C0075}">
      <dgm:prSet custT="1"/>
      <dgm:spPr/>
      <dgm:t>
        <a:bodyPr/>
        <a:lstStyle/>
        <a:p>
          <a:r>
            <a:rPr lang="ru-RU" sz="1200" dirty="0" smtClean="0"/>
            <a:t>Соглашение об особенностях таможенных операций в отношении товаров, пересылаемых в МПО, от 18 июня 2010 </a:t>
          </a:r>
          <a:endParaRPr lang="ru-RU" sz="1200" dirty="0"/>
        </a:p>
      </dgm:t>
    </dgm:pt>
    <dgm:pt modelId="{C40A41CB-EA34-49D2-AD97-59D4C177E83F}" type="parTrans" cxnId="{6D90BE03-8E8F-4656-B78E-38F501787E41}">
      <dgm:prSet/>
      <dgm:spPr/>
      <dgm:t>
        <a:bodyPr/>
        <a:lstStyle/>
        <a:p>
          <a:endParaRPr lang="ru-RU"/>
        </a:p>
      </dgm:t>
    </dgm:pt>
    <dgm:pt modelId="{06935776-1DAD-4082-B255-E337B7287139}" type="sibTrans" cxnId="{6D90BE03-8E8F-4656-B78E-38F501787E41}">
      <dgm:prSet/>
      <dgm:spPr/>
      <dgm:t>
        <a:bodyPr/>
        <a:lstStyle/>
        <a:p>
          <a:endParaRPr lang="ru-RU"/>
        </a:p>
      </dgm:t>
    </dgm:pt>
    <dgm:pt modelId="{F64D31BE-9B00-4B37-BD35-6E319B907081}">
      <dgm:prSet custT="1"/>
      <dgm:spPr/>
      <dgm:t>
        <a:bodyPr/>
        <a:lstStyle/>
        <a:p>
          <a:r>
            <a:rPr lang="ru-RU" sz="1200" dirty="0" smtClean="0"/>
            <a:t>Соглашение об освобождении от применения таможенными органами государств -  членов ТС определенных форм таможенного контроля от 18 июня 2010 </a:t>
          </a:r>
          <a:endParaRPr lang="ru-RU" sz="1200" dirty="0"/>
        </a:p>
      </dgm:t>
    </dgm:pt>
    <dgm:pt modelId="{0E123661-E18A-4B1B-B8E4-47692F46520B}" type="parTrans" cxnId="{69FA95CD-6371-49E1-A4B6-84A54A1CA011}">
      <dgm:prSet/>
      <dgm:spPr/>
      <dgm:t>
        <a:bodyPr/>
        <a:lstStyle/>
        <a:p>
          <a:endParaRPr lang="ru-RU"/>
        </a:p>
      </dgm:t>
    </dgm:pt>
    <dgm:pt modelId="{E4F03E18-3280-49D8-8E05-3810F3BCFAFE}" type="sibTrans" cxnId="{69FA95CD-6371-49E1-A4B6-84A54A1CA011}">
      <dgm:prSet/>
      <dgm:spPr/>
      <dgm:t>
        <a:bodyPr/>
        <a:lstStyle/>
        <a:p>
          <a:endParaRPr lang="ru-RU"/>
        </a:p>
      </dgm:t>
    </dgm:pt>
    <dgm:pt modelId="{1C1F8AF9-E91B-4A2D-B1D8-3C99740EDF91}">
      <dgm:prSet custT="1"/>
      <dgm:spPr/>
      <dgm:t>
        <a:bodyPr/>
        <a:lstStyle/>
        <a:p>
          <a:r>
            <a:rPr lang="ru-RU" sz="1200" dirty="0" smtClean="0"/>
            <a:t>Соглашение о свободных складах и таможенной процедуре свободного склада от 18 июня 2010</a:t>
          </a:r>
          <a:r>
            <a:rPr lang="ru-RU" sz="700" dirty="0" smtClean="0"/>
            <a:t>.</a:t>
          </a:r>
          <a:endParaRPr lang="ru-RU" sz="700" dirty="0"/>
        </a:p>
      </dgm:t>
    </dgm:pt>
    <dgm:pt modelId="{332CC198-5AE1-4C18-A4E1-B0E5DAC62FED}" type="parTrans" cxnId="{4C749F43-B42B-4AA7-A445-DCA2057DD7DF}">
      <dgm:prSet/>
      <dgm:spPr/>
      <dgm:t>
        <a:bodyPr/>
        <a:lstStyle/>
        <a:p>
          <a:endParaRPr lang="ru-RU"/>
        </a:p>
      </dgm:t>
    </dgm:pt>
    <dgm:pt modelId="{2826D175-3430-43C9-89AF-81ABB9DCF94E}" type="sibTrans" cxnId="{4C749F43-B42B-4AA7-A445-DCA2057DD7DF}">
      <dgm:prSet/>
      <dgm:spPr/>
      <dgm:t>
        <a:bodyPr/>
        <a:lstStyle/>
        <a:p>
          <a:endParaRPr lang="ru-RU"/>
        </a:p>
      </dgm:t>
    </dgm:pt>
    <dgm:pt modelId="{36B5EB48-1933-4FB1-9DC4-9EC9D0D897DA}">
      <dgm:prSet custT="1"/>
      <dgm:spPr/>
      <dgm:t>
        <a:bodyPr/>
        <a:lstStyle/>
        <a:p>
          <a:r>
            <a:rPr lang="ru-RU" sz="1200" dirty="0" smtClean="0"/>
            <a:t>Соглашение об особенностях использования транспортных средств международной перевозки, осуществляющих перевозку пассажиров, а также прицепов, полуприцепов, контейнеров и железнодорожного подвижного состава, осуществляющих перевозку грузов и (или) багажа для внутренней перевозки по таможенной территории ТС, от 18 июня 2010 </a:t>
          </a:r>
          <a:endParaRPr lang="ru-RU" sz="1200" dirty="0"/>
        </a:p>
      </dgm:t>
    </dgm:pt>
    <dgm:pt modelId="{D6CACD2C-E494-457F-9ABA-A04DD1890635}" type="parTrans" cxnId="{DD42D087-5513-4C69-B16D-93672924856A}">
      <dgm:prSet/>
      <dgm:spPr/>
      <dgm:t>
        <a:bodyPr/>
        <a:lstStyle/>
        <a:p>
          <a:endParaRPr lang="ru-RU"/>
        </a:p>
      </dgm:t>
    </dgm:pt>
    <dgm:pt modelId="{4462F53D-072F-4F32-87C4-DEFFF33B9CB6}" type="sibTrans" cxnId="{DD42D087-5513-4C69-B16D-93672924856A}">
      <dgm:prSet/>
      <dgm:spPr/>
      <dgm:t>
        <a:bodyPr/>
        <a:lstStyle/>
        <a:p>
          <a:endParaRPr lang="ru-RU"/>
        </a:p>
      </dgm:t>
    </dgm:pt>
    <dgm:pt modelId="{1C35C285-6ECE-413F-9B85-2051E9778CA2}">
      <dgm:prSet custT="1"/>
      <dgm:spPr/>
      <dgm:t>
        <a:bodyPr/>
        <a:lstStyle/>
        <a:p>
          <a:r>
            <a:rPr lang="ru-RU" sz="1200" dirty="0" smtClean="0"/>
            <a:t>Договор о порядке перемещения физическими лицами наличных денежных средств и (или) денежных инструментов через таможенную границу ТС от 5 июля 2010 </a:t>
          </a:r>
          <a:endParaRPr lang="ru-RU" sz="1200" dirty="0"/>
        </a:p>
      </dgm:t>
    </dgm:pt>
    <dgm:pt modelId="{BE6B00A8-D8DD-420E-B3D1-4259A17FB6B7}" type="parTrans" cxnId="{5BBFC023-6AD3-4E29-9ECD-2EBB485846B3}">
      <dgm:prSet/>
      <dgm:spPr/>
      <dgm:t>
        <a:bodyPr/>
        <a:lstStyle/>
        <a:p>
          <a:endParaRPr lang="ru-RU"/>
        </a:p>
      </dgm:t>
    </dgm:pt>
    <dgm:pt modelId="{10D4E56B-E52E-4CDB-8D3D-CD26D34B43C3}" type="sibTrans" cxnId="{5BBFC023-6AD3-4E29-9ECD-2EBB485846B3}">
      <dgm:prSet/>
      <dgm:spPr/>
      <dgm:t>
        <a:bodyPr/>
        <a:lstStyle/>
        <a:p>
          <a:endParaRPr lang="ru-RU"/>
        </a:p>
      </dgm:t>
    </dgm:pt>
    <dgm:pt modelId="{FA5F27AD-D8A7-438C-9C35-AE2BA9455801}">
      <dgm:prSet custT="1"/>
      <dgm:spPr/>
      <dgm:t>
        <a:bodyPr/>
        <a:lstStyle/>
        <a:p>
          <a:r>
            <a:rPr lang="ru-RU" sz="1200" dirty="0" smtClean="0"/>
            <a:t>Соглашение о некоторых вопросах предоставления обеспечения уплаты таможенных пошлин, налогов в отношении товаров, перевозимых в соответствии с таможенной процедурой таможенного транзита, особенностях взыскания таможенных пошлин, налогов и порядке перечисления взысканных сумм в отношении таких товаров от 21 мая 2010 </a:t>
          </a:r>
          <a:endParaRPr lang="ru-RU" sz="1200" dirty="0"/>
        </a:p>
      </dgm:t>
    </dgm:pt>
    <dgm:pt modelId="{8CE0A3FE-3705-406B-B381-9FEC71B36691}" type="parTrans" cxnId="{92889A08-702E-4EF9-A026-E32CE2F630F3}">
      <dgm:prSet/>
      <dgm:spPr/>
      <dgm:t>
        <a:bodyPr/>
        <a:lstStyle/>
        <a:p>
          <a:endParaRPr lang="ru-RU"/>
        </a:p>
      </dgm:t>
    </dgm:pt>
    <dgm:pt modelId="{6B4A6A23-338E-4512-81D3-DFE8F4F52EDF}" type="sibTrans" cxnId="{92889A08-702E-4EF9-A026-E32CE2F630F3}">
      <dgm:prSet/>
      <dgm:spPr/>
      <dgm:t>
        <a:bodyPr/>
        <a:lstStyle/>
        <a:p>
          <a:endParaRPr lang="ru-RU"/>
        </a:p>
      </dgm:t>
    </dgm:pt>
    <dgm:pt modelId="{A6F1A33F-E770-4394-9402-BB223B89D175}" type="pres">
      <dgm:prSet presAssocID="{A855E93A-948F-4A01-A3FD-382FA6392C5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6BCCABE-9354-40F9-85A7-64BBD0C662EC}" type="pres">
      <dgm:prSet presAssocID="{016EB97D-2815-4651-A359-864F430B869C}" presName="root" presStyleCnt="0"/>
      <dgm:spPr/>
      <dgm:t>
        <a:bodyPr/>
        <a:lstStyle/>
        <a:p>
          <a:endParaRPr lang="ru-RU"/>
        </a:p>
      </dgm:t>
    </dgm:pt>
    <dgm:pt modelId="{5B4855C6-D69D-42F7-84A6-CCEE1460B227}" type="pres">
      <dgm:prSet presAssocID="{016EB97D-2815-4651-A359-864F430B869C}" presName="rootComposite" presStyleCnt="0"/>
      <dgm:spPr/>
      <dgm:t>
        <a:bodyPr/>
        <a:lstStyle/>
        <a:p>
          <a:endParaRPr lang="ru-RU"/>
        </a:p>
      </dgm:t>
    </dgm:pt>
    <dgm:pt modelId="{29319767-695C-40EC-B6D7-A4A803646863}" type="pres">
      <dgm:prSet presAssocID="{016EB97D-2815-4651-A359-864F430B869C}" presName="rootText" presStyleLbl="node1" presStyleIdx="0" presStyleCnt="1" custScaleX="1959809" custScaleY="198737" custLinFactNeighborX="15860" custLinFactNeighborY="-30027"/>
      <dgm:spPr/>
      <dgm:t>
        <a:bodyPr/>
        <a:lstStyle/>
        <a:p>
          <a:endParaRPr lang="ru-RU"/>
        </a:p>
      </dgm:t>
    </dgm:pt>
    <dgm:pt modelId="{09607A07-837C-4C91-916D-2F5666CC8ACA}" type="pres">
      <dgm:prSet presAssocID="{016EB97D-2815-4651-A359-864F430B869C}" presName="rootConnector" presStyleLbl="node1" presStyleIdx="0" presStyleCnt="1"/>
      <dgm:spPr/>
      <dgm:t>
        <a:bodyPr/>
        <a:lstStyle/>
        <a:p>
          <a:endParaRPr lang="ru-RU"/>
        </a:p>
      </dgm:t>
    </dgm:pt>
    <dgm:pt modelId="{968EB20C-FD04-4FF5-A6C2-BAC3FD67FBC0}" type="pres">
      <dgm:prSet presAssocID="{016EB97D-2815-4651-A359-864F430B869C}" presName="childShape" presStyleCnt="0"/>
      <dgm:spPr/>
      <dgm:t>
        <a:bodyPr/>
        <a:lstStyle/>
        <a:p>
          <a:endParaRPr lang="ru-RU"/>
        </a:p>
      </dgm:t>
    </dgm:pt>
    <dgm:pt modelId="{7DAED44E-765F-457D-B486-DAEAD3D33153}" type="pres">
      <dgm:prSet presAssocID="{A27B1AB1-3F11-411E-9729-C950F47062E2}" presName="Name13" presStyleLbl="parChTrans1D2" presStyleIdx="0" presStyleCnt="12"/>
      <dgm:spPr/>
      <dgm:t>
        <a:bodyPr/>
        <a:lstStyle/>
        <a:p>
          <a:endParaRPr lang="ru-RU"/>
        </a:p>
      </dgm:t>
    </dgm:pt>
    <dgm:pt modelId="{86E93383-46E8-45C5-BF7B-BAE6F708FD1D}" type="pres">
      <dgm:prSet presAssocID="{36E120F8-50CC-4AB1-B9D8-4731728F4ABF}" presName="childText" presStyleLbl="bgAcc1" presStyleIdx="0" presStyleCnt="12" custScaleX="2000000" custScaleY="223936" custLinFactX="-24363" custLinFactNeighborX="-100000" custLinFactNeighborY="40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C9FE8-7549-43C8-96A1-A65B329B5DE3}" type="pres">
      <dgm:prSet presAssocID="{593E290D-C91B-4CAC-B50B-EADAFAB674D5}" presName="Name13" presStyleLbl="parChTrans1D2" presStyleIdx="1" presStyleCnt="12"/>
      <dgm:spPr/>
      <dgm:t>
        <a:bodyPr/>
        <a:lstStyle/>
        <a:p>
          <a:endParaRPr lang="ru-RU"/>
        </a:p>
      </dgm:t>
    </dgm:pt>
    <dgm:pt modelId="{CAC56987-1E36-42BB-8F8C-32601A880459}" type="pres">
      <dgm:prSet presAssocID="{C0964CDA-E49D-4A83-81D3-8D89F10A51BA}" presName="childText" presStyleLbl="bgAcc1" presStyleIdx="1" presStyleCnt="12" custScaleX="2000000" custScaleY="164786" custLinFactX="-24363" custLinFactNeighborX="-100000" custLinFactNeighborY="22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0665C-59F5-4430-93DA-D820AF5BE5AC}" type="pres">
      <dgm:prSet presAssocID="{5E5D14BB-7A30-41D7-B12D-47FED06E1C11}" presName="Name13" presStyleLbl="parChTrans1D2" presStyleIdx="2" presStyleCnt="12"/>
      <dgm:spPr/>
      <dgm:t>
        <a:bodyPr/>
        <a:lstStyle/>
        <a:p>
          <a:endParaRPr lang="ru-RU"/>
        </a:p>
      </dgm:t>
    </dgm:pt>
    <dgm:pt modelId="{0D8F4009-5C53-4F76-90B2-7DA1BF47CD4D}" type="pres">
      <dgm:prSet presAssocID="{0D439FD5-0182-4A63-A489-497800987851}" presName="childText" presStyleLbl="bgAcc1" presStyleIdx="2" presStyleCnt="12" custScaleX="2000000" custScaleY="167475" custLinFactX="-24363" custLinFactNeighborX="-100000" custLinFactNeighborY="-1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C6A6D5-60A0-497E-9888-1CD73FEBE49E}" type="pres">
      <dgm:prSet presAssocID="{E4D64184-6455-4E6B-BF2B-21FDDC4AC3B3}" presName="Name13" presStyleLbl="parChTrans1D2" presStyleIdx="3" presStyleCnt="12"/>
      <dgm:spPr/>
      <dgm:t>
        <a:bodyPr/>
        <a:lstStyle/>
        <a:p>
          <a:endParaRPr lang="ru-RU"/>
        </a:p>
      </dgm:t>
    </dgm:pt>
    <dgm:pt modelId="{C33FB4A5-35FC-485B-B337-8886E6195F91}" type="pres">
      <dgm:prSet presAssocID="{9BD403D2-AF01-4018-A77E-4A7382106EAA}" presName="childText" presStyleLbl="bgAcc1" presStyleIdx="3" presStyleCnt="12" custScaleX="2000000" custScaleY="159152" custLinFactX="-24363" custLinFactNeighborX="-100000" custLinFactNeighborY="-28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D17B9-5BDF-44FE-8B49-0E0BB51FFB05}" type="pres">
      <dgm:prSet presAssocID="{76285752-A56C-472F-998B-04ADAA67AE6F}" presName="Name13" presStyleLbl="parChTrans1D2" presStyleIdx="4" presStyleCnt="12"/>
      <dgm:spPr/>
      <dgm:t>
        <a:bodyPr/>
        <a:lstStyle/>
        <a:p>
          <a:endParaRPr lang="ru-RU"/>
        </a:p>
      </dgm:t>
    </dgm:pt>
    <dgm:pt modelId="{603ABBA2-85A4-4F7E-A790-C5D65E9654C4}" type="pres">
      <dgm:prSet presAssocID="{F4D05434-E38F-4FAE-81C3-F7ECA21DA18E}" presName="childText" presStyleLbl="bgAcc1" presStyleIdx="4" presStyleCnt="12" custAng="10800000" custFlipVert="1" custScaleX="2000000" custScaleY="167829" custLinFactX="-22681" custLinFactNeighborX="-100000" custLinFactNeighborY="-33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DF759-0B0B-49E8-956D-7BF102CE1FB3}" type="pres">
      <dgm:prSet presAssocID="{C0CB6148-CEAA-4282-A4C4-2226E61AB6ED}" presName="Name13" presStyleLbl="parChTrans1D2" presStyleIdx="5" presStyleCnt="12"/>
      <dgm:spPr/>
      <dgm:t>
        <a:bodyPr/>
        <a:lstStyle/>
        <a:p>
          <a:endParaRPr lang="ru-RU"/>
        </a:p>
      </dgm:t>
    </dgm:pt>
    <dgm:pt modelId="{8E699017-E623-4BBB-88D7-58FA7CB736F1}" type="pres">
      <dgm:prSet presAssocID="{1D8C57A0-C868-49C5-A385-261DD9220081}" presName="childText" presStyleLbl="bgAcc1" presStyleIdx="5" presStyleCnt="12" custAng="10800000" custFlipVert="1" custScaleX="2000000" custScaleY="146700" custLinFactX="-24363" custLinFactNeighborX="-100000" custLinFactNeighborY="-41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86E37-82C4-49D1-B307-2D93C5E32A48}" type="pres">
      <dgm:prSet presAssocID="{C40A41CB-EA34-49D2-AD97-59D4C177E83F}" presName="Name13" presStyleLbl="parChTrans1D2" presStyleIdx="6" presStyleCnt="12"/>
      <dgm:spPr/>
      <dgm:t>
        <a:bodyPr/>
        <a:lstStyle/>
        <a:p>
          <a:endParaRPr lang="ru-RU"/>
        </a:p>
      </dgm:t>
    </dgm:pt>
    <dgm:pt modelId="{3251E6AE-0FCE-4065-B52F-C92A258C4E13}" type="pres">
      <dgm:prSet presAssocID="{3F931BF6-5F0E-42CC-81FD-F8E9325C0075}" presName="childText" presStyleLbl="bgAcc1" presStyleIdx="6" presStyleCnt="12" custAng="10800000" custFlipVert="1" custScaleX="2000000" custScaleY="169670" custLinFactX="-25193" custLinFactNeighborX="-100000" custLinFactNeighborY="-47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63CA40-4F80-41DF-870F-688CE2E74A48}" type="pres">
      <dgm:prSet presAssocID="{0E123661-E18A-4B1B-B8E4-47692F46520B}" presName="Name13" presStyleLbl="parChTrans1D2" presStyleIdx="7" presStyleCnt="12"/>
      <dgm:spPr/>
      <dgm:t>
        <a:bodyPr/>
        <a:lstStyle/>
        <a:p>
          <a:endParaRPr lang="ru-RU"/>
        </a:p>
      </dgm:t>
    </dgm:pt>
    <dgm:pt modelId="{42AE153B-A985-468E-BEDC-B9BB2ACF5491}" type="pres">
      <dgm:prSet presAssocID="{F64D31BE-9B00-4B37-BD35-6E319B907081}" presName="childText" presStyleLbl="bgAcc1" presStyleIdx="7" presStyleCnt="12" custScaleX="2000000" custScaleY="146230" custLinFactX="-22993" custLinFactNeighborX="-100000" custLinFactNeighborY="-413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2FD9A-630E-45EC-96EB-3F68B6E43A8F}" type="pres">
      <dgm:prSet presAssocID="{332CC198-5AE1-4C18-A4E1-B0E5DAC62FED}" presName="Name13" presStyleLbl="parChTrans1D2" presStyleIdx="8" presStyleCnt="12"/>
      <dgm:spPr/>
      <dgm:t>
        <a:bodyPr/>
        <a:lstStyle/>
        <a:p>
          <a:endParaRPr lang="ru-RU"/>
        </a:p>
      </dgm:t>
    </dgm:pt>
    <dgm:pt modelId="{4868A03D-4DE4-49FD-B960-66B7420BE7A4}" type="pres">
      <dgm:prSet presAssocID="{1C1F8AF9-E91B-4A2D-B1D8-3C99740EDF91}" presName="childText" presStyleLbl="bgAcc1" presStyleIdx="8" presStyleCnt="12" custAng="10800000" custFlipVert="1" custScaleX="2000000" custScaleY="150000" custLinFactX="-22993" custLinFactNeighborX="-100000" custLinFactNeighborY="-43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90163-4C5F-4D12-996C-BBE83FA7F761}" type="pres">
      <dgm:prSet presAssocID="{D6CACD2C-E494-457F-9ABA-A04DD1890635}" presName="Name13" presStyleLbl="parChTrans1D2" presStyleIdx="9" presStyleCnt="12"/>
      <dgm:spPr/>
      <dgm:t>
        <a:bodyPr/>
        <a:lstStyle/>
        <a:p>
          <a:endParaRPr lang="ru-RU"/>
        </a:p>
      </dgm:t>
    </dgm:pt>
    <dgm:pt modelId="{3D703271-C94E-4B37-9B4C-F32FB4B4676C}" type="pres">
      <dgm:prSet presAssocID="{36B5EB48-1933-4FB1-9DC4-9EC9D0D897DA}" presName="childText" presStyleLbl="bgAcc1" presStyleIdx="9" presStyleCnt="12" custScaleX="2000000" custScaleY="327069" custLinFactX="-22993" custLinFactNeighborX="-100000" custLinFactNeighborY="-49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923D5-28D5-445B-A440-11B9BC564509}" type="pres">
      <dgm:prSet presAssocID="{BE6B00A8-D8DD-420E-B3D1-4259A17FB6B7}" presName="Name13" presStyleLbl="parChTrans1D2" presStyleIdx="10" presStyleCnt="12"/>
      <dgm:spPr/>
      <dgm:t>
        <a:bodyPr/>
        <a:lstStyle/>
        <a:p>
          <a:endParaRPr lang="ru-RU"/>
        </a:p>
      </dgm:t>
    </dgm:pt>
    <dgm:pt modelId="{4E5DFE25-57C5-4371-9C6C-8A1C7FB4742D}" type="pres">
      <dgm:prSet presAssocID="{1C35C285-6ECE-413F-9B85-2051E9778CA2}" presName="childText" presStyleLbl="bgAcc1" presStyleIdx="10" presStyleCnt="12" custAng="10800000" custFlipVert="1" custScaleX="2000000" custScaleY="225414" custLinFactX="-20084" custLinFactNeighborX="-100000" custLinFactNeighborY="-494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7F3C49-1475-451A-8463-D67DECF40B9C}" type="pres">
      <dgm:prSet presAssocID="{8CE0A3FE-3705-406B-B381-9FEC71B36691}" presName="Name13" presStyleLbl="parChTrans1D2" presStyleIdx="11" presStyleCnt="12"/>
      <dgm:spPr/>
      <dgm:t>
        <a:bodyPr/>
        <a:lstStyle/>
        <a:p>
          <a:endParaRPr lang="ru-RU"/>
        </a:p>
      </dgm:t>
    </dgm:pt>
    <dgm:pt modelId="{6B3B25A9-9715-42BB-9EBD-62468B78BC44}" type="pres">
      <dgm:prSet presAssocID="{FA5F27AD-D8A7-438C-9C35-AE2BA9455801}" presName="childText" presStyleLbl="bgAcc1" presStyleIdx="11" presStyleCnt="12" custScaleX="2000000" custScaleY="365134" custLinFactX="-22681" custLinFactNeighborX="-100000" custLinFactNeighborY="-50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25EB07-C047-459F-9AF7-A7494A63675B}" type="presOf" srcId="{C0CB6148-CEAA-4282-A4C4-2226E61AB6ED}" destId="{4F9DF759-0B0B-49E8-956D-7BF102CE1FB3}" srcOrd="0" destOrd="0" presId="urn:microsoft.com/office/officeart/2005/8/layout/hierarchy3"/>
    <dgm:cxn modelId="{69FA95CD-6371-49E1-A4B6-84A54A1CA011}" srcId="{016EB97D-2815-4651-A359-864F430B869C}" destId="{F64D31BE-9B00-4B37-BD35-6E319B907081}" srcOrd="7" destOrd="0" parTransId="{0E123661-E18A-4B1B-B8E4-47692F46520B}" sibTransId="{E4F03E18-3280-49D8-8E05-3810F3BCFAFE}"/>
    <dgm:cxn modelId="{5FCFBAD7-8CB5-4304-9BEC-AAD536009758}" srcId="{016EB97D-2815-4651-A359-864F430B869C}" destId="{36E120F8-50CC-4AB1-B9D8-4731728F4ABF}" srcOrd="0" destOrd="0" parTransId="{A27B1AB1-3F11-411E-9729-C950F47062E2}" sibTransId="{CE0048E8-C7FB-44E8-802B-24AE926D7D90}"/>
    <dgm:cxn modelId="{ECAB62C5-B9B1-4B04-9068-30818177E0C4}" srcId="{016EB97D-2815-4651-A359-864F430B869C}" destId="{1D8C57A0-C868-49C5-A385-261DD9220081}" srcOrd="5" destOrd="0" parTransId="{C0CB6148-CEAA-4282-A4C4-2226E61AB6ED}" sibTransId="{283D23C6-6FCC-48E7-8D16-87A479697E1E}"/>
    <dgm:cxn modelId="{92889A08-702E-4EF9-A026-E32CE2F630F3}" srcId="{016EB97D-2815-4651-A359-864F430B869C}" destId="{FA5F27AD-D8A7-438C-9C35-AE2BA9455801}" srcOrd="11" destOrd="0" parTransId="{8CE0A3FE-3705-406B-B381-9FEC71B36691}" sibTransId="{6B4A6A23-338E-4512-81D3-DFE8F4F52EDF}"/>
    <dgm:cxn modelId="{06E46955-951F-4F17-A1F6-89A5BA46A0F6}" type="presOf" srcId="{9BD403D2-AF01-4018-A77E-4A7382106EAA}" destId="{C33FB4A5-35FC-485B-B337-8886E6195F91}" srcOrd="0" destOrd="0" presId="urn:microsoft.com/office/officeart/2005/8/layout/hierarchy3"/>
    <dgm:cxn modelId="{A06AE260-0287-43C1-B11D-438DF59D583F}" type="presOf" srcId="{C0964CDA-E49D-4A83-81D3-8D89F10A51BA}" destId="{CAC56987-1E36-42BB-8F8C-32601A880459}" srcOrd="0" destOrd="0" presId="urn:microsoft.com/office/officeart/2005/8/layout/hierarchy3"/>
    <dgm:cxn modelId="{60609AC1-CB0F-470D-853E-491DC3FA2A29}" type="presOf" srcId="{3F931BF6-5F0E-42CC-81FD-F8E9325C0075}" destId="{3251E6AE-0FCE-4065-B52F-C92A258C4E13}" srcOrd="0" destOrd="0" presId="urn:microsoft.com/office/officeart/2005/8/layout/hierarchy3"/>
    <dgm:cxn modelId="{5D6C927D-77F8-409D-97F7-AA3A7962A770}" type="presOf" srcId="{1D8C57A0-C868-49C5-A385-261DD9220081}" destId="{8E699017-E623-4BBB-88D7-58FA7CB736F1}" srcOrd="0" destOrd="0" presId="urn:microsoft.com/office/officeart/2005/8/layout/hierarchy3"/>
    <dgm:cxn modelId="{4A6C679A-54B1-4BD7-90AE-1126E1871E6C}" srcId="{A855E93A-948F-4A01-A3FD-382FA6392C57}" destId="{016EB97D-2815-4651-A359-864F430B869C}" srcOrd="0" destOrd="0" parTransId="{50899946-1881-4C5B-9C25-8A1D9A9A5732}" sibTransId="{0F8E538F-2246-456D-B228-84310FA3AF68}"/>
    <dgm:cxn modelId="{78B1FC7C-B812-4DF2-A959-D16FD23856E4}" type="presOf" srcId="{1C35C285-6ECE-413F-9B85-2051E9778CA2}" destId="{4E5DFE25-57C5-4371-9C6C-8A1C7FB4742D}" srcOrd="0" destOrd="0" presId="urn:microsoft.com/office/officeart/2005/8/layout/hierarchy3"/>
    <dgm:cxn modelId="{3F7B42ED-3EB9-4ECC-945A-D411B645710C}" type="presOf" srcId="{E4D64184-6455-4E6B-BF2B-21FDDC4AC3B3}" destId="{70C6A6D5-60A0-497E-9888-1CD73FEBE49E}" srcOrd="0" destOrd="0" presId="urn:microsoft.com/office/officeart/2005/8/layout/hierarchy3"/>
    <dgm:cxn modelId="{DD42D087-5513-4C69-B16D-93672924856A}" srcId="{016EB97D-2815-4651-A359-864F430B869C}" destId="{36B5EB48-1933-4FB1-9DC4-9EC9D0D897DA}" srcOrd="9" destOrd="0" parTransId="{D6CACD2C-E494-457F-9ABA-A04DD1890635}" sibTransId="{4462F53D-072F-4F32-87C4-DEFFF33B9CB6}"/>
    <dgm:cxn modelId="{446223CC-820E-47D4-B50C-8E6E6B9EE4D0}" type="presOf" srcId="{F64D31BE-9B00-4B37-BD35-6E319B907081}" destId="{42AE153B-A985-468E-BEDC-B9BB2ACF5491}" srcOrd="0" destOrd="0" presId="urn:microsoft.com/office/officeart/2005/8/layout/hierarchy3"/>
    <dgm:cxn modelId="{8161AD68-F839-49ED-82E9-FC9CA9A96557}" type="presOf" srcId="{76285752-A56C-472F-998B-04ADAA67AE6F}" destId="{A93D17B9-5BDF-44FE-8B49-0E0BB51FFB05}" srcOrd="0" destOrd="0" presId="urn:microsoft.com/office/officeart/2005/8/layout/hierarchy3"/>
    <dgm:cxn modelId="{3C403363-8FCE-44DC-9856-8B6E04E7C8A7}" type="presOf" srcId="{016EB97D-2815-4651-A359-864F430B869C}" destId="{29319767-695C-40EC-B6D7-A4A803646863}" srcOrd="0" destOrd="0" presId="urn:microsoft.com/office/officeart/2005/8/layout/hierarchy3"/>
    <dgm:cxn modelId="{72BD60C6-761C-4B1E-A4CA-752360E9628E}" type="presOf" srcId="{8CE0A3FE-3705-406B-B381-9FEC71B36691}" destId="{D87F3C49-1475-451A-8463-D67DECF40B9C}" srcOrd="0" destOrd="0" presId="urn:microsoft.com/office/officeart/2005/8/layout/hierarchy3"/>
    <dgm:cxn modelId="{3AD61976-67E4-4A0D-901E-11D34199F994}" type="presOf" srcId="{016EB97D-2815-4651-A359-864F430B869C}" destId="{09607A07-837C-4C91-916D-2F5666CC8ACA}" srcOrd="1" destOrd="0" presId="urn:microsoft.com/office/officeart/2005/8/layout/hierarchy3"/>
    <dgm:cxn modelId="{E1442A57-4277-494A-92B1-55A828FE0557}" type="presOf" srcId="{1C1F8AF9-E91B-4A2D-B1D8-3C99740EDF91}" destId="{4868A03D-4DE4-49FD-B960-66B7420BE7A4}" srcOrd="0" destOrd="0" presId="urn:microsoft.com/office/officeart/2005/8/layout/hierarchy3"/>
    <dgm:cxn modelId="{52B7BDDD-E803-4780-A6ED-6BDE1C293079}" type="presOf" srcId="{36B5EB48-1933-4FB1-9DC4-9EC9D0D897DA}" destId="{3D703271-C94E-4B37-9B4C-F32FB4B4676C}" srcOrd="0" destOrd="0" presId="urn:microsoft.com/office/officeart/2005/8/layout/hierarchy3"/>
    <dgm:cxn modelId="{8489F7E6-12FA-404D-BE00-BDF7A5B01596}" type="presOf" srcId="{A855E93A-948F-4A01-A3FD-382FA6392C57}" destId="{A6F1A33F-E770-4394-9402-BB223B89D175}" srcOrd="0" destOrd="0" presId="urn:microsoft.com/office/officeart/2005/8/layout/hierarchy3"/>
    <dgm:cxn modelId="{00E05174-2A0E-4FD6-BF64-04A0C78C6549}" type="presOf" srcId="{FA5F27AD-D8A7-438C-9C35-AE2BA9455801}" destId="{6B3B25A9-9715-42BB-9EBD-62468B78BC44}" srcOrd="0" destOrd="0" presId="urn:microsoft.com/office/officeart/2005/8/layout/hierarchy3"/>
    <dgm:cxn modelId="{6D90BE03-8E8F-4656-B78E-38F501787E41}" srcId="{016EB97D-2815-4651-A359-864F430B869C}" destId="{3F931BF6-5F0E-42CC-81FD-F8E9325C0075}" srcOrd="6" destOrd="0" parTransId="{C40A41CB-EA34-49D2-AD97-59D4C177E83F}" sibTransId="{06935776-1DAD-4082-B255-E337B7287139}"/>
    <dgm:cxn modelId="{EAD73A97-2204-42DE-A54A-C2ADC0DA49ED}" srcId="{016EB97D-2815-4651-A359-864F430B869C}" destId="{9BD403D2-AF01-4018-A77E-4A7382106EAA}" srcOrd="3" destOrd="0" parTransId="{E4D64184-6455-4E6B-BF2B-21FDDC4AC3B3}" sibTransId="{741DE9A3-C4B5-40B2-B595-B06978A9A609}"/>
    <dgm:cxn modelId="{E5F2B528-0567-4230-8881-2EC88390A9EF}" srcId="{016EB97D-2815-4651-A359-864F430B869C}" destId="{0D439FD5-0182-4A63-A489-497800987851}" srcOrd="2" destOrd="0" parTransId="{5E5D14BB-7A30-41D7-B12D-47FED06E1C11}" sibTransId="{0D717669-6504-475A-80C5-DC6CB0F00D8F}"/>
    <dgm:cxn modelId="{351DF092-EC10-4965-9BE0-3DC706260D8C}" type="presOf" srcId="{0D439FD5-0182-4A63-A489-497800987851}" destId="{0D8F4009-5C53-4F76-90B2-7DA1BF47CD4D}" srcOrd="0" destOrd="0" presId="urn:microsoft.com/office/officeart/2005/8/layout/hierarchy3"/>
    <dgm:cxn modelId="{FC2DED71-938B-436F-8426-40DB56D90211}" type="presOf" srcId="{A27B1AB1-3F11-411E-9729-C950F47062E2}" destId="{7DAED44E-765F-457D-B486-DAEAD3D33153}" srcOrd="0" destOrd="0" presId="urn:microsoft.com/office/officeart/2005/8/layout/hierarchy3"/>
    <dgm:cxn modelId="{F0224AFC-9AD6-4FF3-BA23-C12C4652809C}" srcId="{016EB97D-2815-4651-A359-864F430B869C}" destId="{C0964CDA-E49D-4A83-81D3-8D89F10A51BA}" srcOrd="1" destOrd="0" parTransId="{593E290D-C91B-4CAC-B50B-EADAFAB674D5}" sibTransId="{EC0E0066-89E8-4F5F-A74E-F82D98727ACF}"/>
    <dgm:cxn modelId="{8D9CA125-35E7-4456-B2BE-87C3B4F5147C}" type="presOf" srcId="{D6CACD2C-E494-457F-9ABA-A04DD1890635}" destId="{86E90163-4C5F-4D12-996C-BBE83FA7F761}" srcOrd="0" destOrd="0" presId="urn:microsoft.com/office/officeart/2005/8/layout/hierarchy3"/>
    <dgm:cxn modelId="{414749DF-20FF-41B7-B61E-43EFF7C16DBB}" type="presOf" srcId="{F4D05434-E38F-4FAE-81C3-F7ECA21DA18E}" destId="{603ABBA2-85A4-4F7E-A790-C5D65E9654C4}" srcOrd="0" destOrd="0" presId="urn:microsoft.com/office/officeart/2005/8/layout/hierarchy3"/>
    <dgm:cxn modelId="{0F3465C9-E656-479F-A9A4-21F9865E5335}" type="presOf" srcId="{BE6B00A8-D8DD-420E-B3D1-4259A17FB6B7}" destId="{589923D5-28D5-445B-A440-11B9BC564509}" srcOrd="0" destOrd="0" presId="urn:microsoft.com/office/officeart/2005/8/layout/hierarchy3"/>
    <dgm:cxn modelId="{2097FACB-5DBC-41DA-984F-419ACD87ECCF}" type="presOf" srcId="{593E290D-C91B-4CAC-B50B-EADAFAB674D5}" destId="{3E0C9FE8-7549-43C8-96A1-A65B329B5DE3}" srcOrd="0" destOrd="0" presId="urn:microsoft.com/office/officeart/2005/8/layout/hierarchy3"/>
    <dgm:cxn modelId="{3E086119-220A-4269-BA0B-19F13874C292}" type="presOf" srcId="{332CC198-5AE1-4C18-A4E1-B0E5DAC62FED}" destId="{F5F2FD9A-630E-45EC-96EB-3F68B6E43A8F}" srcOrd="0" destOrd="0" presId="urn:microsoft.com/office/officeart/2005/8/layout/hierarchy3"/>
    <dgm:cxn modelId="{8AEA47D0-D157-4A78-A59D-E4F129EF1859}" type="presOf" srcId="{36E120F8-50CC-4AB1-B9D8-4731728F4ABF}" destId="{86E93383-46E8-45C5-BF7B-BAE6F708FD1D}" srcOrd="0" destOrd="0" presId="urn:microsoft.com/office/officeart/2005/8/layout/hierarchy3"/>
    <dgm:cxn modelId="{91CBD140-FD80-4987-9589-A0889D861EDA}" type="presOf" srcId="{5E5D14BB-7A30-41D7-B12D-47FED06E1C11}" destId="{8280665C-59F5-4430-93DA-D820AF5BE5AC}" srcOrd="0" destOrd="0" presId="urn:microsoft.com/office/officeart/2005/8/layout/hierarchy3"/>
    <dgm:cxn modelId="{5BBFC023-6AD3-4E29-9ECD-2EBB485846B3}" srcId="{016EB97D-2815-4651-A359-864F430B869C}" destId="{1C35C285-6ECE-413F-9B85-2051E9778CA2}" srcOrd="10" destOrd="0" parTransId="{BE6B00A8-D8DD-420E-B3D1-4259A17FB6B7}" sibTransId="{10D4E56B-E52E-4CDB-8D3D-CD26D34B43C3}"/>
    <dgm:cxn modelId="{2CA1417C-AFC6-48B0-AB10-AA6FDBAA6DE3}" type="presOf" srcId="{C40A41CB-EA34-49D2-AD97-59D4C177E83F}" destId="{EDA86E37-82C4-49D1-B307-2D93C5E32A48}" srcOrd="0" destOrd="0" presId="urn:microsoft.com/office/officeart/2005/8/layout/hierarchy3"/>
    <dgm:cxn modelId="{C2E61CBD-3F82-43BE-AD26-D8780F2E02B4}" type="presOf" srcId="{0E123661-E18A-4B1B-B8E4-47692F46520B}" destId="{1263CA40-4F80-41DF-870F-688CE2E74A48}" srcOrd="0" destOrd="0" presId="urn:microsoft.com/office/officeart/2005/8/layout/hierarchy3"/>
    <dgm:cxn modelId="{4C749F43-B42B-4AA7-A445-DCA2057DD7DF}" srcId="{016EB97D-2815-4651-A359-864F430B869C}" destId="{1C1F8AF9-E91B-4A2D-B1D8-3C99740EDF91}" srcOrd="8" destOrd="0" parTransId="{332CC198-5AE1-4C18-A4E1-B0E5DAC62FED}" sibTransId="{2826D175-3430-43C9-89AF-81ABB9DCF94E}"/>
    <dgm:cxn modelId="{6E8CFFE9-ABE6-4632-9B90-5C8B30CFDD0E}" srcId="{016EB97D-2815-4651-A359-864F430B869C}" destId="{F4D05434-E38F-4FAE-81C3-F7ECA21DA18E}" srcOrd="4" destOrd="0" parTransId="{76285752-A56C-472F-998B-04ADAA67AE6F}" sibTransId="{C93C231A-7B1D-4883-97C6-BD89CFA4123A}"/>
    <dgm:cxn modelId="{2DEA301B-01B1-4429-8E15-834F4564E383}" type="presParOf" srcId="{A6F1A33F-E770-4394-9402-BB223B89D175}" destId="{A6BCCABE-9354-40F9-85A7-64BBD0C662EC}" srcOrd="0" destOrd="0" presId="urn:microsoft.com/office/officeart/2005/8/layout/hierarchy3"/>
    <dgm:cxn modelId="{1F3367DF-5509-452A-A0E6-01C1797617D2}" type="presParOf" srcId="{A6BCCABE-9354-40F9-85A7-64BBD0C662EC}" destId="{5B4855C6-D69D-42F7-84A6-CCEE1460B227}" srcOrd="0" destOrd="0" presId="urn:microsoft.com/office/officeart/2005/8/layout/hierarchy3"/>
    <dgm:cxn modelId="{71098419-6E98-4AC7-9AB2-CAC9963F9B24}" type="presParOf" srcId="{5B4855C6-D69D-42F7-84A6-CCEE1460B227}" destId="{29319767-695C-40EC-B6D7-A4A803646863}" srcOrd="0" destOrd="0" presId="urn:microsoft.com/office/officeart/2005/8/layout/hierarchy3"/>
    <dgm:cxn modelId="{89C7093C-21E6-4A6C-AD14-57B79A898770}" type="presParOf" srcId="{5B4855C6-D69D-42F7-84A6-CCEE1460B227}" destId="{09607A07-837C-4C91-916D-2F5666CC8ACA}" srcOrd="1" destOrd="0" presId="urn:microsoft.com/office/officeart/2005/8/layout/hierarchy3"/>
    <dgm:cxn modelId="{CD5C7E2F-7ED7-41B0-AFE6-12C6C7A34F3F}" type="presParOf" srcId="{A6BCCABE-9354-40F9-85A7-64BBD0C662EC}" destId="{968EB20C-FD04-4FF5-A6C2-BAC3FD67FBC0}" srcOrd="1" destOrd="0" presId="urn:microsoft.com/office/officeart/2005/8/layout/hierarchy3"/>
    <dgm:cxn modelId="{48ADAF57-6A80-4028-9BA6-9CA036686F9C}" type="presParOf" srcId="{968EB20C-FD04-4FF5-A6C2-BAC3FD67FBC0}" destId="{7DAED44E-765F-457D-B486-DAEAD3D33153}" srcOrd="0" destOrd="0" presId="urn:microsoft.com/office/officeart/2005/8/layout/hierarchy3"/>
    <dgm:cxn modelId="{DE5DA151-8E72-43A4-A3B1-D7C13E4B2318}" type="presParOf" srcId="{968EB20C-FD04-4FF5-A6C2-BAC3FD67FBC0}" destId="{86E93383-46E8-45C5-BF7B-BAE6F708FD1D}" srcOrd="1" destOrd="0" presId="urn:microsoft.com/office/officeart/2005/8/layout/hierarchy3"/>
    <dgm:cxn modelId="{BB3C9B75-A1CA-4F6E-B421-CA57AB136619}" type="presParOf" srcId="{968EB20C-FD04-4FF5-A6C2-BAC3FD67FBC0}" destId="{3E0C9FE8-7549-43C8-96A1-A65B329B5DE3}" srcOrd="2" destOrd="0" presId="urn:microsoft.com/office/officeart/2005/8/layout/hierarchy3"/>
    <dgm:cxn modelId="{D1BF2140-CEF5-4DDE-BDFD-492BC4929F52}" type="presParOf" srcId="{968EB20C-FD04-4FF5-A6C2-BAC3FD67FBC0}" destId="{CAC56987-1E36-42BB-8F8C-32601A880459}" srcOrd="3" destOrd="0" presId="urn:microsoft.com/office/officeart/2005/8/layout/hierarchy3"/>
    <dgm:cxn modelId="{66D8F567-E144-4E57-B93D-698206238BB0}" type="presParOf" srcId="{968EB20C-FD04-4FF5-A6C2-BAC3FD67FBC0}" destId="{8280665C-59F5-4430-93DA-D820AF5BE5AC}" srcOrd="4" destOrd="0" presId="urn:microsoft.com/office/officeart/2005/8/layout/hierarchy3"/>
    <dgm:cxn modelId="{9B61677A-A676-4143-AE9D-F40F9DDCE29C}" type="presParOf" srcId="{968EB20C-FD04-4FF5-A6C2-BAC3FD67FBC0}" destId="{0D8F4009-5C53-4F76-90B2-7DA1BF47CD4D}" srcOrd="5" destOrd="0" presId="urn:microsoft.com/office/officeart/2005/8/layout/hierarchy3"/>
    <dgm:cxn modelId="{5E30C4E8-1EBD-4D8C-8102-D828DBE34168}" type="presParOf" srcId="{968EB20C-FD04-4FF5-A6C2-BAC3FD67FBC0}" destId="{70C6A6D5-60A0-497E-9888-1CD73FEBE49E}" srcOrd="6" destOrd="0" presId="urn:microsoft.com/office/officeart/2005/8/layout/hierarchy3"/>
    <dgm:cxn modelId="{7F8D5A1B-112F-4CB2-B9D2-715544BFC0B4}" type="presParOf" srcId="{968EB20C-FD04-4FF5-A6C2-BAC3FD67FBC0}" destId="{C33FB4A5-35FC-485B-B337-8886E6195F91}" srcOrd="7" destOrd="0" presId="urn:microsoft.com/office/officeart/2005/8/layout/hierarchy3"/>
    <dgm:cxn modelId="{0CA22E4F-B679-4BBF-B8E2-B1A6C1CCBC32}" type="presParOf" srcId="{968EB20C-FD04-4FF5-A6C2-BAC3FD67FBC0}" destId="{A93D17B9-5BDF-44FE-8B49-0E0BB51FFB05}" srcOrd="8" destOrd="0" presId="urn:microsoft.com/office/officeart/2005/8/layout/hierarchy3"/>
    <dgm:cxn modelId="{323CEE2F-DF07-4849-86BC-51F699C83F64}" type="presParOf" srcId="{968EB20C-FD04-4FF5-A6C2-BAC3FD67FBC0}" destId="{603ABBA2-85A4-4F7E-A790-C5D65E9654C4}" srcOrd="9" destOrd="0" presId="urn:microsoft.com/office/officeart/2005/8/layout/hierarchy3"/>
    <dgm:cxn modelId="{87B66745-C4A7-4CE2-A197-AFBA849B47D6}" type="presParOf" srcId="{968EB20C-FD04-4FF5-A6C2-BAC3FD67FBC0}" destId="{4F9DF759-0B0B-49E8-956D-7BF102CE1FB3}" srcOrd="10" destOrd="0" presId="urn:microsoft.com/office/officeart/2005/8/layout/hierarchy3"/>
    <dgm:cxn modelId="{DFAD0B42-B5AB-42FA-83BB-DE621429AA1F}" type="presParOf" srcId="{968EB20C-FD04-4FF5-A6C2-BAC3FD67FBC0}" destId="{8E699017-E623-4BBB-88D7-58FA7CB736F1}" srcOrd="11" destOrd="0" presId="urn:microsoft.com/office/officeart/2005/8/layout/hierarchy3"/>
    <dgm:cxn modelId="{19B8D9D0-2306-42EA-9663-BAAFB1AA5B56}" type="presParOf" srcId="{968EB20C-FD04-4FF5-A6C2-BAC3FD67FBC0}" destId="{EDA86E37-82C4-49D1-B307-2D93C5E32A48}" srcOrd="12" destOrd="0" presId="urn:microsoft.com/office/officeart/2005/8/layout/hierarchy3"/>
    <dgm:cxn modelId="{61213B2B-1FF2-48E9-A26E-39BAAA1E378F}" type="presParOf" srcId="{968EB20C-FD04-4FF5-A6C2-BAC3FD67FBC0}" destId="{3251E6AE-0FCE-4065-B52F-C92A258C4E13}" srcOrd="13" destOrd="0" presId="urn:microsoft.com/office/officeart/2005/8/layout/hierarchy3"/>
    <dgm:cxn modelId="{48D161DD-DA34-436F-8A83-B4696AB1A186}" type="presParOf" srcId="{968EB20C-FD04-4FF5-A6C2-BAC3FD67FBC0}" destId="{1263CA40-4F80-41DF-870F-688CE2E74A48}" srcOrd="14" destOrd="0" presId="urn:microsoft.com/office/officeart/2005/8/layout/hierarchy3"/>
    <dgm:cxn modelId="{FA9807C0-3A8C-4642-B49A-86DD51F53EDE}" type="presParOf" srcId="{968EB20C-FD04-4FF5-A6C2-BAC3FD67FBC0}" destId="{42AE153B-A985-468E-BEDC-B9BB2ACF5491}" srcOrd="15" destOrd="0" presId="urn:microsoft.com/office/officeart/2005/8/layout/hierarchy3"/>
    <dgm:cxn modelId="{2D9A3A17-5013-47BB-85AA-6403854D4E84}" type="presParOf" srcId="{968EB20C-FD04-4FF5-A6C2-BAC3FD67FBC0}" destId="{F5F2FD9A-630E-45EC-96EB-3F68B6E43A8F}" srcOrd="16" destOrd="0" presId="urn:microsoft.com/office/officeart/2005/8/layout/hierarchy3"/>
    <dgm:cxn modelId="{8EB464CE-6B77-4CAD-9789-A75F1F8F22F5}" type="presParOf" srcId="{968EB20C-FD04-4FF5-A6C2-BAC3FD67FBC0}" destId="{4868A03D-4DE4-49FD-B960-66B7420BE7A4}" srcOrd="17" destOrd="0" presId="urn:microsoft.com/office/officeart/2005/8/layout/hierarchy3"/>
    <dgm:cxn modelId="{308AC667-EEC2-48C3-8902-C1C8FD74F992}" type="presParOf" srcId="{968EB20C-FD04-4FF5-A6C2-BAC3FD67FBC0}" destId="{86E90163-4C5F-4D12-996C-BBE83FA7F761}" srcOrd="18" destOrd="0" presId="urn:microsoft.com/office/officeart/2005/8/layout/hierarchy3"/>
    <dgm:cxn modelId="{7134E6FA-01EA-482A-8E0F-088CE12BE8F7}" type="presParOf" srcId="{968EB20C-FD04-4FF5-A6C2-BAC3FD67FBC0}" destId="{3D703271-C94E-4B37-9B4C-F32FB4B4676C}" srcOrd="19" destOrd="0" presId="urn:microsoft.com/office/officeart/2005/8/layout/hierarchy3"/>
    <dgm:cxn modelId="{D3F54679-2F01-4BBC-B08D-E615AA175AB1}" type="presParOf" srcId="{968EB20C-FD04-4FF5-A6C2-BAC3FD67FBC0}" destId="{589923D5-28D5-445B-A440-11B9BC564509}" srcOrd="20" destOrd="0" presId="urn:microsoft.com/office/officeart/2005/8/layout/hierarchy3"/>
    <dgm:cxn modelId="{3416AB8C-C13C-4EE7-B058-D7C7881B82A5}" type="presParOf" srcId="{968EB20C-FD04-4FF5-A6C2-BAC3FD67FBC0}" destId="{4E5DFE25-57C5-4371-9C6C-8A1C7FB4742D}" srcOrd="21" destOrd="0" presId="urn:microsoft.com/office/officeart/2005/8/layout/hierarchy3"/>
    <dgm:cxn modelId="{E7606DFE-8652-4899-902B-E59AE4EF6ECE}" type="presParOf" srcId="{968EB20C-FD04-4FF5-A6C2-BAC3FD67FBC0}" destId="{D87F3C49-1475-451A-8463-D67DECF40B9C}" srcOrd="22" destOrd="0" presId="urn:microsoft.com/office/officeart/2005/8/layout/hierarchy3"/>
    <dgm:cxn modelId="{97C7F949-AC2F-4810-8DAA-DEF5A90CB797}" type="presParOf" srcId="{968EB20C-FD04-4FF5-A6C2-BAC3FD67FBC0}" destId="{6B3B25A9-9715-42BB-9EBD-62468B78BC44}" srcOrd="23" destOrd="0" presId="urn:microsoft.com/office/officeart/2005/8/layout/hierarchy3"/>
  </dgm:cxnLst>
  <dgm:bg>
    <a:solidFill>
      <a:schemeClr val="accent6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855E93A-948F-4A01-A3FD-382FA6392C5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6EB97D-2815-4651-A359-864F430B869C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ОБЪЕКТЫ АНАЛИЗА РИСКА</a:t>
          </a:r>
          <a:endParaRPr lang="ru-RU" sz="1600" b="1" dirty="0">
            <a:solidFill>
              <a:schemeClr val="bg1"/>
            </a:solidFill>
          </a:endParaRPr>
        </a:p>
      </dgm:t>
    </dgm:pt>
    <dgm:pt modelId="{50899946-1881-4C5B-9C25-8A1D9A9A5732}" type="parTrans" cxnId="{4A6C679A-54B1-4BD7-90AE-1126E1871E6C}">
      <dgm:prSet/>
      <dgm:spPr/>
      <dgm:t>
        <a:bodyPr/>
        <a:lstStyle/>
        <a:p>
          <a:endParaRPr lang="ru-RU"/>
        </a:p>
      </dgm:t>
    </dgm:pt>
    <dgm:pt modelId="{0F8E538F-2246-456D-B228-84310FA3AF68}" type="sibTrans" cxnId="{4A6C679A-54B1-4BD7-90AE-1126E1871E6C}">
      <dgm:prSet/>
      <dgm:spPr/>
      <dgm:t>
        <a:bodyPr/>
        <a:lstStyle/>
        <a:p>
          <a:endParaRPr lang="ru-RU"/>
        </a:p>
      </dgm:t>
    </dgm:pt>
    <dgm:pt modelId="{EECFCCAF-1D73-4A12-B73E-9BEE0FC19D4E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Сведения, содержащиеся во внешнеэкономических договорах (контрактах) купли-продажи либо обмена, соглашениях либо иных документах на право владения, пользования и (или) распоряжения товарами</a:t>
          </a:r>
          <a:endParaRPr lang="ru-RU" sz="1600" dirty="0"/>
        </a:p>
      </dgm:t>
    </dgm:pt>
    <dgm:pt modelId="{0EA54891-0339-4722-BE16-4A39F634ED4F}" type="parTrans" cxnId="{42014AA4-0D39-4B74-BDED-7C3DBB7D9011}">
      <dgm:prSet/>
      <dgm:spPr/>
      <dgm:t>
        <a:bodyPr/>
        <a:lstStyle/>
        <a:p>
          <a:endParaRPr lang="ru-RU"/>
        </a:p>
      </dgm:t>
    </dgm:pt>
    <dgm:pt modelId="{AD03561F-EAC4-4498-95E7-5631BD63A490}" type="sibTrans" cxnId="{42014AA4-0D39-4B74-BDED-7C3DBB7D9011}">
      <dgm:prSet/>
      <dgm:spPr/>
      <dgm:t>
        <a:bodyPr/>
        <a:lstStyle/>
        <a:p>
          <a:endParaRPr lang="ru-RU"/>
        </a:p>
      </dgm:t>
    </dgm:pt>
    <dgm:pt modelId="{50253039-CEFA-4EBE-A98E-589BA853B634}">
      <dgm:prSet custT="1"/>
      <dgm:spPr>
        <a:solidFill>
          <a:schemeClr val="accent1">
            <a:lumMod val="60000"/>
            <a:lumOff val="40000"/>
            <a:alpha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dirty="0" smtClean="0"/>
            <a:t>Сведения, содержащиеся в транспортных (перевозочных), коммерческих, таможенных и иных документах</a:t>
          </a:r>
          <a:endParaRPr lang="ru-RU" sz="1600" dirty="0"/>
        </a:p>
      </dgm:t>
    </dgm:pt>
    <dgm:pt modelId="{15146500-9FED-4B93-9484-5CA91C245721}" type="parTrans" cxnId="{8D8741AD-A74E-40DF-B26D-B5432FB1BA13}">
      <dgm:prSet/>
      <dgm:spPr/>
      <dgm:t>
        <a:bodyPr/>
        <a:lstStyle/>
        <a:p>
          <a:endParaRPr lang="ru-RU"/>
        </a:p>
      </dgm:t>
    </dgm:pt>
    <dgm:pt modelId="{D99CE078-E3D7-4C4E-A558-10149B1CBAEF}" type="sibTrans" cxnId="{8D8741AD-A74E-40DF-B26D-B5432FB1BA13}">
      <dgm:prSet/>
      <dgm:spPr/>
      <dgm:t>
        <a:bodyPr/>
        <a:lstStyle/>
        <a:p>
          <a:endParaRPr lang="ru-RU"/>
        </a:p>
      </dgm:t>
    </dgm:pt>
    <dgm:pt modelId="{67D35E0F-2CA7-4127-9EE9-C17EE827515F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Товары, находящиеся под таможенным контролем, либо помещенные под таможенную процедуру выпуска для внутреннего потребления</a:t>
          </a:r>
          <a:endParaRPr lang="ru-RU" sz="1600" dirty="0"/>
        </a:p>
      </dgm:t>
    </dgm:pt>
    <dgm:pt modelId="{6566BB5C-9FBC-4B60-85E8-C6B2B8AFF4F1}" type="parTrans" cxnId="{94421212-EE1C-40B5-959D-923482C05FEF}">
      <dgm:prSet/>
      <dgm:spPr/>
      <dgm:t>
        <a:bodyPr/>
        <a:lstStyle/>
        <a:p>
          <a:endParaRPr lang="ru-RU"/>
        </a:p>
      </dgm:t>
    </dgm:pt>
    <dgm:pt modelId="{20A5022D-3228-4F1D-8C18-04560D447F44}" type="sibTrans" cxnId="{94421212-EE1C-40B5-959D-923482C05FEF}">
      <dgm:prSet/>
      <dgm:spPr/>
      <dgm:t>
        <a:bodyPr/>
        <a:lstStyle/>
        <a:p>
          <a:endParaRPr lang="ru-RU"/>
        </a:p>
      </dgm:t>
    </dgm:pt>
    <dgm:pt modelId="{9F2BE76E-BD2B-43E8-9EC5-1E59DA59A517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 Транспортные средства международной перевозки</a:t>
          </a:r>
          <a:endParaRPr lang="ru-RU" sz="1600" dirty="0"/>
        </a:p>
      </dgm:t>
    </dgm:pt>
    <dgm:pt modelId="{C709DA64-5112-467F-BA95-F21AACBAA471}" type="sibTrans" cxnId="{69519ED7-A20C-4623-843C-00496003730A}">
      <dgm:prSet/>
      <dgm:spPr/>
      <dgm:t>
        <a:bodyPr/>
        <a:lstStyle/>
        <a:p>
          <a:endParaRPr lang="ru-RU"/>
        </a:p>
      </dgm:t>
    </dgm:pt>
    <dgm:pt modelId="{2E8548E4-BF2E-4EF2-ACCA-C21E7BB890F8}" type="parTrans" cxnId="{69519ED7-A20C-4623-843C-00496003730A}">
      <dgm:prSet/>
      <dgm:spPr/>
      <dgm:t>
        <a:bodyPr/>
        <a:lstStyle/>
        <a:p>
          <a:endParaRPr lang="ru-RU"/>
        </a:p>
      </dgm:t>
    </dgm:pt>
    <dgm:pt modelId="{8B721430-B465-4AB3-AD52-AB05D61FAEC2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Результаты применения форм таможенного контроля</a:t>
          </a:r>
          <a:endParaRPr lang="ru-RU" sz="1600" dirty="0"/>
        </a:p>
      </dgm:t>
    </dgm:pt>
    <dgm:pt modelId="{1F71ABAD-2236-4554-A459-FBC3429177F1}" type="parTrans" cxnId="{A6BAF137-3F80-40D5-87EC-1A0BD8C52939}">
      <dgm:prSet/>
      <dgm:spPr/>
      <dgm:t>
        <a:bodyPr/>
        <a:lstStyle/>
        <a:p>
          <a:endParaRPr lang="ru-RU"/>
        </a:p>
      </dgm:t>
    </dgm:pt>
    <dgm:pt modelId="{498FAA3A-24A1-4B89-9CB1-DE100C6B325C}" type="sibTrans" cxnId="{A6BAF137-3F80-40D5-87EC-1A0BD8C52939}">
      <dgm:prSet/>
      <dgm:spPr/>
      <dgm:t>
        <a:bodyPr/>
        <a:lstStyle/>
        <a:p>
          <a:endParaRPr lang="ru-RU"/>
        </a:p>
      </dgm:t>
    </dgm:pt>
    <dgm:pt modelId="{3037D88B-5F4D-4114-AADD-38E084BD9A2C}">
      <dgm:prSet custT="1"/>
      <dgm:spPr>
        <a:solidFill>
          <a:schemeClr val="accent1">
            <a:lumMod val="60000"/>
            <a:lumOff val="40000"/>
            <a:alpha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dirty="0" smtClean="0"/>
            <a:t>Деятельность декларантов и иных лиц, обладающих полномочиями в отношении товаров, находящихся под таможенным контролем</a:t>
          </a:r>
          <a:endParaRPr lang="ru-RU" sz="1600" dirty="0"/>
        </a:p>
      </dgm:t>
    </dgm:pt>
    <dgm:pt modelId="{3AEB733E-AFE3-4FA7-A037-21BFCB55E100}" type="parTrans" cxnId="{CEB430C3-0974-473B-9092-DB8B0F0C4BEF}">
      <dgm:prSet/>
      <dgm:spPr/>
      <dgm:t>
        <a:bodyPr/>
        <a:lstStyle/>
        <a:p>
          <a:endParaRPr lang="ru-RU"/>
        </a:p>
      </dgm:t>
    </dgm:pt>
    <dgm:pt modelId="{11DC5173-9625-41D0-9551-AC1D1CF26E4E}" type="sibTrans" cxnId="{CEB430C3-0974-473B-9092-DB8B0F0C4BEF}">
      <dgm:prSet/>
      <dgm:spPr/>
      <dgm:t>
        <a:bodyPr/>
        <a:lstStyle/>
        <a:p>
          <a:endParaRPr lang="ru-RU"/>
        </a:p>
      </dgm:t>
    </dgm:pt>
    <dgm:pt modelId="{A6F1A33F-E770-4394-9402-BB223B89D175}" type="pres">
      <dgm:prSet presAssocID="{A855E93A-948F-4A01-A3FD-382FA6392C5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6BCCABE-9354-40F9-85A7-64BBD0C662EC}" type="pres">
      <dgm:prSet presAssocID="{016EB97D-2815-4651-A359-864F430B869C}" presName="root" presStyleCnt="0"/>
      <dgm:spPr/>
    </dgm:pt>
    <dgm:pt modelId="{5B4855C6-D69D-42F7-84A6-CCEE1460B227}" type="pres">
      <dgm:prSet presAssocID="{016EB97D-2815-4651-A359-864F430B869C}" presName="rootComposite" presStyleCnt="0"/>
      <dgm:spPr/>
    </dgm:pt>
    <dgm:pt modelId="{29319767-695C-40EC-B6D7-A4A803646863}" type="pres">
      <dgm:prSet presAssocID="{016EB97D-2815-4651-A359-864F430B869C}" presName="rootText" presStyleLbl="node1" presStyleIdx="0" presStyleCnt="1" custScaleX="213552" custScaleY="53161" custLinFactNeighborX="14747" custLinFactNeighborY="-253"/>
      <dgm:spPr/>
      <dgm:t>
        <a:bodyPr/>
        <a:lstStyle/>
        <a:p>
          <a:endParaRPr lang="ru-RU"/>
        </a:p>
      </dgm:t>
    </dgm:pt>
    <dgm:pt modelId="{09607A07-837C-4C91-916D-2F5666CC8ACA}" type="pres">
      <dgm:prSet presAssocID="{016EB97D-2815-4651-A359-864F430B869C}" presName="rootConnector" presStyleLbl="node1" presStyleIdx="0" presStyleCnt="1"/>
      <dgm:spPr/>
      <dgm:t>
        <a:bodyPr/>
        <a:lstStyle/>
        <a:p>
          <a:endParaRPr lang="ru-RU"/>
        </a:p>
      </dgm:t>
    </dgm:pt>
    <dgm:pt modelId="{968EB20C-FD04-4FF5-A6C2-BAC3FD67FBC0}" type="pres">
      <dgm:prSet presAssocID="{016EB97D-2815-4651-A359-864F430B869C}" presName="childShape" presStyleCnt="0"/>
      <dgm:spPr/>
    </dgm:pt>
    <dgm:pt modelId="{0133138D-4FBA-4548-A828-0F14FE13AD78}" type="pres">
      <dgm:prSet presAssocID="{6566BB5C-9FBC-4B60-85E8-C6B2B8AFF4F1}" presName="Name13" presStyleLbl="parChTrans1D2" presStyleIdx="0" presStyleCnt="6"/>
      <dgm:spPr/>
      <dgm:t>
        <a:bodyPr/>
        <a:lstStyle/>
        <a:p>
          <a:endParaRPr lang="ru-RU"/>
        </a:p>
      </dgm:t>
    </dgm:pt>
    <dgm:pt modelId="{1D4312F2-EF98-4182-A4D5-D44E5A77F870}" type="pres">
      <dgm:prSet presAssocID="{67D35E0F-2CA7-4127-9EE9-C17EE827515F}" presName="childText" presStyleLbl="bgAcc1" presStyleIdx="0" presStyleCnt="6" custScaleX="419791" custScaleY="65847" custLinFactNeighborX="24150" custLinFactNeighborY="-2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E2AD6-567B-43B9-8871-94FFF574181E}" type="pres">
      <dgm:prSet presAssocID="{2E8548E4-BF2E-4EF2-ACCA-C21E7BB890F8}" presName="Name13" presStyleLbl="parChTrans1D2" presStyleIdx="1" presStyleCnt="6"/>
      <dgm:spPr/>
      <dgm:t>
        <a:bodyPr/>
        <a:lstStyle/>
        <a:p>
          <a:endParaRPr lang="ru-RU"/>
        </a:p>
      </dgm:t>
    </dgm:pt>
    <dgm:pt modelId="{D0FDBC6F-14ED-4738-B9E3-178AC035BD1C}" type="pres">
      <dgm:prSet presAssocID="{9F2BE76E-BD2B-43E8-9EC5-1E59DA59A517}" presName="childText" presStyleLbl="bgAcc1" presStyleIdx="1" presStyleCnt="6" custScaleX="420389" custScaleY="45678" custLinFactNeighborX="24893" custLinFactNeighborY="-9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9DC27-6C4B-45B4-8D9A-ACBE999D4B93}" type="pres">
      <dgm:prSet presAssocID="{0EA54891-0339-4722-BE16-4A39F634ED4F}" presName="Name13" presStyleLbl="parChTrans1D2" presStyleIdx="2" presStyleCnt="6"/>
      <dgm:spPr/>
      <dgm:t>
        <a:bodyPr/>
        <a:lstStyle/>
        <a:p>
          <a:endParaRPr lang="ru-RU"/>
        </a:p>
      </dgm:t>
    </dgm:pt>
    <dgm:pt modelId="{CCB7FE74-B768-4919-AE44-FAE6D23B6AA4}" type="pres">
      <dgm:prSet presAssocID="{EECFCCAF-1D73-4A12-B73E-9BEE0FC19D4E}" presName="childText" presStyleLbl="bgAcc1" presStyleIdx="2" presStyleCnt="6" custScaleX="421007" custScaleY="95152" custLinFactNeighborX="27588" custLinFactNeighborY="-14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4246B9-44DD-4C22-92B7-41F74E8EDDEE}" type="pres">
      <dgm:prSet presAssocID="{15146500-9FED-4B93-9484-5CA91C245721}" presName="Name13" presStyleLbl="parChTrans1D2" presStyleIdx="3" presStyleCnt="6"/>
      <dgm:spPr/>
      <dgm:t>
        <a:bodyPr/>
        <a:lstStyle/>
        <a:p>
          <a:endParaRPr lang="ru-RU"/>
        </a:p>
      </dgm:t>
    </dgm:pt>
    <dgm:pt modelId="{77A8DFD6-6A25-428F-A693-FD1BC2C306AC}" type="pres">
      <dgm:prSet presAssocID="{50253039-CEFA-4EBE-A98E-589BA853B634}" presName="childText" presStyleLbl="bgAcc1" presStyleIdx="3" presStyleCnt="6" custScaleX="421529" custScaleY="50709" custLinFactNeighborX="27710" custLinFactNeighborY="-145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01653-6324-475D-A8A4-2CEDA968873B}" type="pres">
      <dgm:prSet presAssocID="{3AEB733E-AFE3-4FA7-A037-21BFCB55E100}" presName="Name13" presStyleLbl="parChTrans1D2" presStyleIdx="4" presStyleCnt="6"/>
      <dgm:spPr/>
      <dgm:t>
        <a:bodyPr/>
        <a:lstStyle/>
        <a:p>
          <a:endParaRPr lang="ru-RU"/>
        </a:p>
      </dgm:t>
    </dgm:pt>
    <dgm:pt modelId="{44E73634-FC77-4CFA-B5B8-200879CE8FD5}" type="pres">
      <dgm:prSet presAssocID="{3037D88B-5F4D-4114-AADD-38E084BD9A2C}" presName="childText" presStyleLbl="bgAcc1" presStyleIdx="4" presStyleCnt="6" custScaleX="422678" custScaleY="62499" custLinFactNeighborX="26561" custLinFactNeighborY="-22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734AD-EAF2-4AE3-A256-F5DA96B6B97E}" type="pres">
      <dgm:prSet presAssocID="{1F71ABAD-2236-4554-A459-FBC3429177F1}" presName="Name13" presStyleLbl="parChTrans1D2" presStyleIdx="5" presStyleCnt="6"/>
      <dgm:spPr/>
      <dgm:t>
        <a:bodyPr/>
        <a:lstStyle/>
        <a:p>
          <a:endParaRPr lang="ru-RU"/>
        </a:p>
      </dgm:t>
    </dgm:pt>
    <dgm:pt modelId="{CBC2AF49-94EF-4912-88E2-21C07EB870F9}" type="pres">
      <dgm:prSet presAssocID="{8B721430-B465-4AB3-AD52-AB05D61FAEC2}" presName="childText" presStyleLbl="bgAcc1" presStyleIdx="5" presStyleCnt="6" custScaleX="422678" custScaleY="47282" custLinFactNeighborX="26269" custLinFactNeighborY="-27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AB313F-7105-4470-BE9D-10D7EE028565}" type="presOf" srcId="{0EA54891-0339-4722-BE16-4A39F634ED4F}" destId="{BC09DC27-6C4B-45B4-8D9A-ACBE999D4B93}" srcOrd="0" destOrd="0" presId="urn:microsoft.com/office/officeart/2005/8/layout/hierarchy3"/>
    <dgm:cxn modelId="{B693B84E-F48E-47F7-9E93-EF78691953B5}" type="presOf" srcId="{6566BB5C-9FBC-4B60-85E8-C6B2B8AFF4F1}" destId="{0133138D-4FBA-4548-A828-0F14FE13AD78}" srcOrd="0" destOrd="0" presId="urn:microsoft.com/office/officeart/2005/8/layout/hierarchy3"/>
    <dgm:cxn modelId="{3B243EC5-4B00-42C2-867E-F5B63CC25426}" type="presOf" srcId="{8B721430-B465-4AB3-AD52-AB05D61FAEC2}" destId="{CBC2AF49-94EF-4912-88E2-21C07EB870F9}" srcOrd="0" destOrd="0" presId="urn:microsoft.com/office/officeart/2005/8/layout/hierarchy3"/>
    <dgm:cxn modelId="{4A6C679A-54B1-4BD7-90AE-1126E1871E6C}" srcId="{A855E93A-948F-4A01-A3FD-382FA6392C57}" destId="{016EB97D-2815-4651-A359-864F430B869C}" srcOrd="0" destOrd="0" parTransId="{50899946-1881-4C5B-9C25-8A1D9A9A5732}" sibTransId="{0F8E538F-2246-456D-B228-84310FA3AF68}"/>
    <dgm:cxn modelId="{11847F7F-3EA4-4B9E-97F8-D52773BEEAC0}" type="presOf" srcId="{50253039-CEFA-4EBE-A98E-589BA853B634}" destId="{77A8DFD6-6A25-428F-A693-FD1BC2C306AC}" srcOrd="0" destOrd="0" presId="urn:microsoft.com/office/officeart/2005/8/layout/hierarchy3"/>
    <dgm:cxn modelId="{42014AA4-0D39-4B74-BDED-7C3DBB7D9011}" srcId="{016EB97D-2815-4651-A359-864F430B869C}" destId="{EECFCCAF-1D73-4A12-B73E-9BEE0FC19D4E}" srcOrd="2" destOrd="0" parTransId="{0EA54891-0339-4722-BE16-4A39F634ED4F}" sibTransId="{AD03561F-EAC4-4498-95E7-5631BD63A490}"/>
    <dgm:cxn modelId="{94421212-EE1C-40B5-959D-923482C05FEF}" srcId="{016EB97D-2815-4651-A359-864F430B869C}" destId="{67D35E0F-2CA7-4127-9EE9-C17EE827515F}" srcOrd="0" destOrd="0" parTransId="{6566BB5C-9FBC-4B60-85E8-C6B2B8AFF4F1}" sibTransId="{20A5022D-3228-4F1D-8C18-04560D447F44}"/>
    <dgm:cxn modelId="{B8509D38-C005-458E-BD04-606CFD58BEB4}" type="presOf" srcId="{67D35E0F-2CA7-4127-9EE9-C17EE827515F}" destId="{1D4312F2-EF98-4182-A4D5-D44E5A77F870}" srcOrd="0" destOrd="0" presId="urn:microsoft.com/office/officeart/2005/8/layout/hierarchy3"/>
    <dgm:cxn modelId="{8D8741AD-A74E-40DF-B26D-B5432FB1BA13}" srcId="{016EB97D-2815-4651-A359-864F430B869C}" destId="{50253039-CEFA-4EBE-A98E-589BA853B634}" srcOrd="3" destOrd="0" parTransId="{15146500-9FED-4B93-9484-5CA91C245721}" sibTransId="{D99CE078-E3D7-4C4E-A558-10149B1CBAEF}"/>
    <dgm:cxn modelId="{6CE2426A-4289-4442-96A1-0DA7C4464F9B}" type="presOf" srcId="{3037D88B-5F4D-4114-AADD-38E084BD9A2C}" destId="{44E73634-FC77-4CFA-B5B8-200879CE8FD5}" srcOrd="0" destOrd="0" presId="urn:microsoft.com/office/officeart/2005/8/layout/hierarchy3"/>
    <dgm:cxn modelId="{CB392F03-2FAD-4A61-B398-39FEF0B8C3EE}" type="presOf" srcId="{016EB97D-2815-4651-A359-864F430B869C}" destId="{29319767-695C-40EC-B6D7-A4A803646863}" srcOrd="0" destOrd="0" presId="urn:microsoft.com/office/officeart/2005/8/layout/hierarchy3"/>
    <dgm:cxn modelId="{BD76A610-EC83-43CB-8A48-46173C4C3F6E}" type="presOf" srcId="{1F71ABAD-2236-4554-A459-FBC3429177F1}" destId="{52D734AD-EAF2-4AE3-A256-F5DA96B6B97E}" srcOrd="0" destOrd="0" presId="urn:microsoft.com/office/officeart/2005/8/layout/hierarchy3"/>
    <dgm:cxn modelId="{A6BAF137-3F80-40D5-87EC-1A0BD8C52939}" srcId="{016EB97D-2815-4651-A359-864F430B869C}" destId="{8B721430-B465-4AB3-AD52-AB05D61FAEC2}" srcOrd="5" destOrd="0" parTransId="{1F71ABAD-2236-4554-A459-FBC3429177F1}" sibTransId="{498FAA3A-24A1-4B89-9CB1-DE100C6B325C}"/>
    <dgm:cxn modelId="{B6D384A6-3DA0-42FF-BD2B-0999AF37E208}" type="presOf" srcId="{EECFCCAF-1D73-4A12-B73E-9BEE0FC19D4E}" destId="{CCB7FE74-B768-4919-AE44-FAE6D23B6AA4}" srcOrd="0" destOrd="0" presId="urn:microsoft.com/office/officeart/2005/8/layout/hierarchy3"/>
    <dgm:cxn modelId="{14603B04-2E74-4A92-89EB-B8B40544993B}" type="presOf" srcId="{A855E93A-948F-4A01-A3FD-382FA6392C57}" destId="{A6F1A33F-E770-4394-9402-BB223B89D175}" srcOrd="0" destOrd="0" presId="urn:microsoft.com/office/officeart/2005/8/layout/hierarchy3"/>
    <dgm:cxn modelId="{56235D9C-8F50-499A-903D-E6A7F44158CA}" type="presOf" srcId="{15146500-9FED-4B93-9484-5CA91C245721}" destId="{1A4246B9-44DD-4C22-92B7-41F74E8EDDEE}" srcOrd="0" destOrd="0" presId="urn:microsoft.com/office/officeart/2005/8/layout/hierarchy3"/>
    <dgm:cxn modelId="{400E1890-7450-4466-AC70-E50E08F58BEA}" type="presOf" srcId="{016EB97D-2815-4651-A359-864F430B869C}" destId="{09607A07-837C-4C91-916D-2F5666CC8ACA}" srcOrd="1" destOrd="0" presId="urn:microsoft.com/office/officeart/2005/8/layout/hierarchy3"/>
    <dgm:cxn modelId="{69519ED7-A20C-4623-843C-00496003730A}" srcId="{016EB97D-2815-4651-A359-864F430B869C}" destId="{9F2BE76E-BD2B-43E8-9EC5-1E59DA59A517}" srcOrd="1" destOrd="0" parTransId="{2E8548E4-BF2E-4EF2-ACCA-C21E7BB890F8}" sibTransId="{C709DA64-5112-467F-BA95-F21AACBAA471}"/>
    <dgm:cxn modelId="{D6A75120-7B66-41E9-AA8B-8EF6D8AA651D}" type="presOf" srcId="{3AEB733E-AFE3-4FA7-A037-21BFCB55E100}" destId="{BF201653-6324-475D-A8A4-2CEDA968873B}" srcOrd="0" destOrd="0" presId="urn:microsoft.com/office/officeart/2005/8/layout/hierarchy3"/>
    <dgm:cxn modelId="{CEB430C3-0974-473B-9092-DB8B0F0C4BEF}" srcId="{016EB97D-2815-4651-A359-864F430B869C}" destId="{3037D88B-5F4D-4114-AADD-38E084BD9A2C}" srcOrd="4" destOrd="0" parTransId="{3AEB733E-AFE3-4FA7-A037-21BFCB55E100}" sibTransId="{11DC5173-9625-41D0-9551-AC1D1CF26E4E}"/>
    <dgm:cxn modelId="{3446613E-38ED-4E66-B9DC-2F2E29F51557}" type="presOf" srcId="{9F2BE76E-BD2B-43E8-9EC5-1E59DA59A517}" destId="{D0FDBC6F-14ED-4738-B9E3-178AC035BD1C}" srcOrd="0" destOrd="0" presId="urn:microsoft.com/office/officeart/2005/8/layout/hierarchy3"/>
    <dgm:cxn modelId="{A5C4F36E-8C41-461F-85A1-AA216D7FD57F}" type="presOf" srcId="{2E8548E4-BF2E-4EF2-ACCA-C21E7BB890F8}" destId="{A3CE2AD6-567B-43B9-8871-94FFF574181E}" srcOrd="0" destOrd="0" presId="urn:microsoft.com/office/officeart/2005/8/layout/hierarchy3"/>
    <dgm:cxn modelId="{9B6B1EEE-C6E6-47C8-96EB-6543D14479FB}" type="presParOf" srcId="{A6F1A33F-E770-4394-9402-BB223B89D175}" destId="{A6BCCABE-9354-40F9-85A7-64BBD0C662EC}" srcOrd="0" destOrd="0" presId="urn:microsoft.com/office/officeart/2005/8/layout/hierarchy3"/>
    <dgm:cxn modelId="{40E0DE3A-3667-49D9-8253-1F06DD1E6321}" type="presParOf" srcId="{A6BCCABE-9354-40F9-85A7-64BBD0C662EC}" destId="{5B4855C6-D69D-42F7-84A6-CCEE1460B227}" srcOrd="0" destOrd="0" presId="urn:microsoft.com/office/officeart/2005/8/layout/hierarchy3"/>
    <dgm:cxn modelId="{EF519206-4536-4A58-A6B0-8F495EA8D40E}" type="presParOf" srcId="{5B4855C6-D69D-42F7-84A6-CCEE1460B227}" destId="{29319767-695C-40EC-B6D7-A4A803646863}" srcOrd="0" destOrd="0" presId="urn:microsoft.com/office/officeart/2005/8/layout/hierarchy3"/>
    <dgm:cxn modelId="{5C157178-9A4E-46B4-ADB8-0B9D7313A309}" type="presParOf" srcId="{5B4855C6-D69D-42F7-84A6-CCEE1460B227}" destId="{09607A07-837C-4C91-916D-2F5666CC8ACA}" srcOrd="1" destOrd="0" presId="urn:microsoft.com/office/officeart/2005/8/layout/hierarchy3"/>
    <dgm:cxn modelId="{251E3E0F-F59E-4F61-9CCB-FCF1BA3B5B6C}" type="presParOf" srcId="{A6BCCABE-9354-40F9-85A7-64BBD0C662EC}" destId="{968EB20C-FD04-4FF5-A6C2-BAC3FD67FBC0}" srcOrd="1" destOrd="0" presId="urn:microsoft.com/office/officeart/2005/8/layout/hierarchy3"/>
    <dgm:cxn modelId="{D041B5E6-8930-47CA-B246-6BAB95F5DB2E}" type="presParOf" srcId="{968EB20C-FD04-4FF5-A6C2-BAC3FD67FBC0}" destId="{0133138D-4FBA-4548-A828-0F14FE13AD78}" srcOrd="0" destOrd="0" presId="urn:microsoft.com/office/officeart/2005/8/layout/hierarchy3"/>
    <dgm:cxn modelId="{E091154C-D32D-4079-BB5B-C8DC67C81210}" type="presParOf" srcId="{968EB20C-FD04-4FF5-A6C2-BAC3FD67FBC0}" destId="{1D4312F2-EF98-4182-A4D5-D44E5A77F870}" srcOrd="1" destOrd="0" presId="urn:microsoft.com/office/officeart/2005/8/layout/hierarchy3"/>
    <dgm:cxn modelId="{9A4BE077-2D49-4CE2-B0C4-7D619FF123D4}" type="presParOf" srcId="{968EB20C-FD04-4FF5-A6C2-BAC3FD67FBC0}" destId="{A3CE2AD6-567B-43B9-8871-94FFF574181E}" srcOrd="2" destOrd="0" presId="urn:microsoft.com/office/officeart/2005/8/layout/hierarchy3"/>
    <dgm:cxn modelId="{1BE32853-3615-45EB-A885-610ACB61AB28}" type="presParOf" srcId="{968EB20C-FD04-4FF5-A6C2-BAC3FD67FBC0}" destId="{D0FDBC6F-14ED-4738-B9E3-178AC035BD1C}" srcOrd="3" destOrd="0" presId="urn:microsoft.com/office/officeart/2005/8/layout/hierarchy3"/>
    <dgm:cxn modelId="{5129C3DE-69DD-4F4B-A88F-EF35B8B14E24}" type="presParOf" srcId="{968EB20C-FD04-4FF5-A6C2-BAC3FD67FBC0}" destId="{BC09DC27-6C4B-45B4-8D9A-ACBE999D4B93}" srcOrd="4" destOrd="0" presId="urn:microsoft.com/office/officeart/2005/8/layout/hierarchy3"/>
    <dgm:cxn modelId="{E5EE4FB3-7DED-41B0-9C30-45CB1A6FD55F}" type="presParOf" srcId="{968EB20C-FD04-4FF5-A6C2-BAC3FD67FBC0}" destId="{CCB7FE74-B768-4919-AE44-FAE6D23B6AA4}" srcOrd="5" destOrd="0" presId="urn:microsoft.com/office/officeart/2005/8/layout/hierarchy3"/>
    <dgm:cxn modelId="{6E2B5FB9-26C5-479E-8B20-2A7A80A32577}" type="presParOf" srcId="{968EB20C-FD04-4FF5-A6C2-BAC3FD67FBC0}" destId="{1A4246B9-44DD-4C22-92B7-41F74E8EDDEE}" srcOrd="6" destOrd="0" presId="urn:microsoft.com/office/officeart/2005/8/layout/hierarchy3"/>
    <dgm:cxn modelId="{52D09759-9A1D-4631-BADF-B512956162C6}" type="presParOf" srcId="{968EB20C-FD04-4FF5-A6C2-BAC3FD67FBC0}" destId="{77A8DFD6-6A25-428F-A693-FD1BC2C306AC}" srcOrd="7" destOrd="0" presId="urn:microsoft.com/office/officeart/2005/8/layout/hierarchy3"/>
    <dgm:cxn modelId="{F067531B-1B05-44FB-84EA-237A33FBDE21}" type="presParOf" srcId="{968EB20C-FD04-4FF5-A6C2-BAC3FD67FBC0}" destId="{BF201653-6324-475D-A8A4-2CEDA968873B}" srcOrd="8" destOrd="0" presId="urn:microsoft.com/office/officeart/2005/8/layout/hierarchy3"/>
    <dgm:cxn modelId="{6DBCBF9F-527C-4256-8B3B-44F5198CE0B8}" type="presParOf" srcId="{968EB20C-FD04-4FF5-A6C2-BAC3FD67FBC0}" destId="{44E73634-FC77-4CFA-B5B8-200879CE8FD5}" srcOrd="9" destOrd="0" presId="urn:microsoft.com/office/officeart/2005/8/layout/hierarchy3"/>
    <dgm:cxn modelId="{1B5FBB3A-D69D-47B4-A422-D2474E9C7708}" type="presParOf" srcId="{968EB20C-FD04-4FF5-A6C2-BAC3FD67FBC0}" destId="{52D734AD-EAF2-4AE3-A256-F5DA96B6B97E}" srcOrd="10" destOrd="0" presId="urn:microsoft.com/office/officeart/2005/8/layout/hierarchy3"/>
    <dgm:cxn modelId="{0077B8E5-A16F-4629-A04F-3EECD756E83E}" type="presParOf" srcId="{968EB20C-FD04-4FF5-A6C2-BAC3FD67FBC0}" destId="{CBC2AF49-94EF-4912-88E2-21C07EB870F9}" srcOrd="11" destOrd="0" presId="urn:microsoft.com/office/officeart/2005/8/layout/hierarchy3"/>
  </dgm:cxnLst>
  <dgm:bg>
    <a:gradFill>
      <a:gsLst>
        <a:gs pos="50000">
          <a:srgbClr val="FFFF99"/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>
    <a:ln w="31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5127094-1C7E-47AD-AB97-430B43DA5AE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C1A686-4DF9-4C7E-8218-C13289A39C2D}">
      <dgm:prSet phldrT="[Текст]" custT="1"/>
      <dgm:spPr>
        <a:solidFill>
          <a:schemeClr val="accent5">
            <a:lumMod val="50000"/>
          </a:schemeClr>
        </a:solidFill>
        <a:ln>
          <a:solidFill>
            <a:schemeClr val="tx2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dirty="0" smtClean="0"/>
            <a:t>ОЦЕНКА И  УПРАВЛЕНИЕ РИСКАМИ</a:t>
          </a:r>
          <a:endParaRPr lang="ru-RU" sz="1600" dirty="0"/>
        </a:p>
      </dgm:t>
    </dgm:pt>
    <dgm:pt modelId="{1ADFABAF-F72C-44CB-8F43-115013B8640F}" type="parTrans" cxnId="{36DCE987-5AF8-4F5C-8BF2-A06752E9F707}">
      <dgm:prSet/>
      <dgm:spPr/>
      <dgm:t>
        <a:bodyPr/>
        <a:lstStyle/>
        <a:p>
          <a:endParaRPr lang="ru-RU"/>
        </a:p>
      </dgm:t>
    </dgm:pt>
    <dgm:pt modelId="{1F53B34B-141B-457C-B364-BB6ADF901E64}" type="sibTrans" cxnId="{36DCE987-5AF8-4F5C-8BF2-A06752E9F707}">
      <dgm:prSet/>
      <dgm:spPr/>
      <dgm:t>
        <a:bodyPr/>
        <a:lstStyle/>
        <a:p>
          <a:endParaRPr lang="ru-RU"/>
        </a:p>
      </dgm:t>
    </dgm:pt>
    <dgm:pt modelId="{4B3D66CC-55FE-402E-B012-EBD874E2EC55}">
      <dgm:prSet phldrT="[Текст]" custT="1"/>
      <dgm:spPr>
        <a:solidFill>
          <a:schemeClr val="accent3">
            <a:lumMod val="5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1600" dirty="0" smtClean="0"/>
            <a:t> </a:t>
          </a:r>
        </a:p>
        <a:p>
          <a:r>
            <a:rPr lang="ru-RU" sz="1600" dirty="0" smtClean="0"/>
            <a:t>формирование информационной базы данных системы управления рисками таможенных органов</a:t>
          </a:r>
        </a:p>
        <a:p>
          <a:endParaRPr lang="ru-RU" sz="1600" dirty="0"/>
        </a:p>
      </dgm:t>
    </dgm:pt>
    <dgm:pt modelId="{D56EDABE-49C8-48FE-AA61-276AA2701259}" type="parTrans" cxnId="{4EF229AC-2792-4105-BE59-70503D933112}">
      <dgm:prSet/>
      <dgm:spPr/>
      <dgm:t>
        <a:bodyPr/>
        <a:lstStyle/>
        <a:p>
          <a:endParaRPr lang="ru-RU"/>
        </a:p>
      </dgm:t>
    </dgm:pt>
    <dgm:pt modelId="{D80AC602-1B56-423C-8816-7085986E2FC0}" type="sibTrans" cxnId="{4EF229AC-2792-4105-BE59-70503D933112}">
      <dgm:prSet/>
      <dgm:spPr/>
      <dgm:t>
        <a:bodyPr/>
        <a:lstStyle/>
        <a:p>
          <a:endParaRPr lang="ru-RU"/>
        </a:p>
      </dgm:t>
    </dgm:pt>
    <dgm:pt modelId="{A1E2A307-61DD-4898-8A36-A49F3AB5634C}">
      <dgm:prSet phldrT="[Текст]" custT="1"/>
      <dgm:spPr>
        <a:solidFill>
          <a:schemeClr val="accent3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1600" dirty="0" smtClean="0"/>
            <a:t>анализ и оценка рисков</a:t>
          </a:r>
          <a:endParaRPr lang="ru-RU" sz="1600" dirty="0"/>
        </a:p>
      </dgm:t>
    </dgm:pt>
    <dgm:pt modelId="{E2523F15-FDC7-4DF3-9B83-508ACA160614}" type="parTrans" cxnId="{583812DC-A247-4AD5-977F-95264E4806D8}">
      <dgm:prSet/>
      <dgm:spPr/>
      <dgm:t>
        <a:bodyPr/>
        <a:lstStyle/>
        <a:p>
          <a:endParaRPr lang="ru-RU"/>
        </a:p>
      </dgm:t>
    </dgm:pt>
    <dgm:pt modelId="{A3C1FBAD-CF27-4CFE-9334-3FA20D2A4436}" type="sibTrans" cxnId="{583812DC-A247-4AD5-977F-95264E4806D8}">
      <dgm:prSet/>
      <dgm:spPr/>
      <dgm:t>
        <a:bodyPr/>
        <a:lstStyle/>
        <a:p>
          <a:endParaRPr lang="ru-RU"/>
        </a:p>
      </dgm:t>
    </dgm:pt>
    <dgm:pt modelId="{E76BDECE-67BB-4405-A1E7-A5F3475E0B06}">
      <dgm:prSet phldrT="[Текст]" custT="1"/>
      <dgm:spPr>
        <a:solidFill>
          <a:srgbClr val="0070C0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1600" dirty="0" smtClean="0"/>
            <a:t>разработка и реализация практических мер по управлению рисками</a:t>
          </a:r>
          <a:endParaRPr lang="ru-RU" sz="1600" dirty="0"/>
        </a:p>
      </dgm:t>
    </dgm:pt>
    <dgm:pt modelId="{761267E2-D485-4BEC-AE63-F12B64F1ED62}" type="parTrans" cxnId="{5D78F8E6-4A26-4792-82EE-2D4B4A2C493E}">
      <dgm:prSet/>
      <dgm:spPr/>
      <dgm:t>
        <a:bodyPr/>
        <a:lstStyle/>
        <a:p>
          <a:endParaRPr lang="ru-RU"/>
        </a:p>
      </dgm:t>
    </dgm:pt>
    <dgm:pt modelId="{5EAB55C2-3A89-450B-8C62-6A667A22F2BA}" type="sibTrans" cxnId="{5D78F8E6-4A26-4792-82EE-2D4B4A2C493E}">
      <dgm:prSet/>
      <dgm:spPr/>
      <dgm:t>
        <a:bodyPr/>
        <a:lstStyle/>
        <a:p>
          <a:endParaRPr lang="ru-RU"/>
        </a:p>
      </dgm:t>
    </dgm:pt>
    <dgm:pt modelId="{1E7B6C57-195C-4B8B-87F3-880BE01B66F8}">
      <dgm:prSet custT="1"/>
      <dgm:spPr>
        <a:solidFill>
          <a:srgbClr val="0070C0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1600" dirty="0" smtClean="0"/>
            <a:t>с учетом вероятности возникновения рисков и возможных последствий</a:t>
          </a:r>
          <a:endParaRPr lang="ru-RU" sz="1600" dirty="0"/>
        </a:p>
      </dgm:t>
    </dgm:pt>
    <dgm:pt modelId="{75C4170B-C9BF-4A82-96DC-46C9DE5ECC1A}" type="parTrans" cxnId="{91768F7B-5A31-48AA-A352-22622840EE43}">
      <dgm:prSet/>
      <dgm:spPr/>
      <dgm:t>
        <a:bodyPr/>
        <a:lstStyle/>
        <a:p>
          <a:endParaRPr lang="ru-RU"/>
        </a:p>
      </dgm:t>
    </dgm:pt>
    <dgm:pt modelId="{D888346C-37D8-421F-B252-64CE2CF6933B}" type="sibTrans" cxnId="{91768F7B-5A31-48AA-A352-22622840EE43}">
      <dgm:prSet/>
      <dgm:spPr/>
      <dgm:t>
        <a:bodyPr/>
        <a:lstStyle/>
        <a:p>
          <a:endParaRPr lang="ru-RU"/>
        </a:p>
      </dgm:t>
    </dgm:pt>
    <dgm:pt modelId="{9F28113C-692D-4A23-875C-E5CF31174550}">
      <dgm:prSet custT="1"/>
      <dgm:spPr>
        <a:solidFill>
          <a:srgbClr val="0070C0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1600" dirty="0" smtClean="0"/>
            <a:t>с  учетом анализа применения возможных мер по предотвращению и минимизации рисков </a:t>
          </a:r>
          <a:endParaRPr lang="ru-RU" sz="1600" dirty="0"/>
        </a:p>
      </dgm:t>
    </dgm:pt>
    <dgm:pt modelId="{7A283CF8-B292-4E9F-A869-4EFA2EAD6410}" type="parTrans" cxnId="{9A3582D0-A6ED-4916-9834-AC6F87DBCB4B}">
      <dgm:prSet/>
      <dgm:spPr/>
      <dgm:t>
        <a:bodyPr/>
        <a:lstStyle/>
        <a:p>
          <a:endParaRPr lang="ru-RU"/>
        </a:p>
      </dgm:t>
    </dgm:pt>
    <dgm:pt modelId="{94C0683B-9F10-4FAB-9BE6-77E807D82653}" type="sibTrans" cxnId="{9A3582D0-A6ED-4916-9834-AC6F87DBCB4B}">
      <dgm:prSet/>
      <dgm:spPr/>
      <dgm:t>
        <a:bodyPr/>
        <a:lstStyle/>
        <a:p>
          <a:endParaRPr lang="ru-RU"/>
        </a:p>
      </dgm:t>
    </dgm:pt>
    <dgm:pt modelId="{DEADB739-8CC6-4E82-9EBE-B009B414A965}">
      <dgm:prSet custT="1"/>
      <dgm:spPr>
        <a:solidFill>
          <a:schemeClr val="accent3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1600" dirty="0" smtClean="0"/>
            <a:t>Систематическое определение объектов анализа рисков </a:t>
          </a:r>
          <a:endParaRPr lang="ru-RU" sz="1600" dirty="0"/>
        </a:p>
      </dgm:t>
    </dgm:pt>
    <dgm:pt modelId="{48BDA101-589F-4088-BBC1-C6E3F5B82510}" type="parTrans" cxnId="{6B6199BE-4FF5-487E-8F96-B8F25D0C99C1}">
      <dgm:prSet/>
      <dgm:spPr/>
      <dgm:t>
        <a:bodyPr/>
        <a:lstStyle/>
        <a:p>
          <a:endParaRPr lang="ru-RU"/>
        </a:p>
      </dgm:t>
    </dgm:pt>
    <dgm:pt modelId="{995AA262-C5B4-4AFE-A078-28821B89E40C}" type="sibTrans" cxnId="{6B6199BE-4FF5-487E-8F96-B8F25D0C99C1}">
      <dgm:prSet/>
      <dgm:spPr/>
      <dgm:t>
        <a:bodyPr/>
        <a:lstStyle/>
        <a:p>
          <a:endParaRPr lang="ru-RU"/>
        </a:p>
      </dgm:t>
    </dgm:pt>
    <dgm:pt modelId="{646A3DFC-04D6-48CE-9E7E-4FF72E1F8A1A}">
      <dgm:prSet custT="1"/>
      <dgm:spPr>
        <a:solidFill>
          <a:schemeClr val="accent3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1600" dirty="0" smtClean="0"/>
            <a:t>Систематическое определение индикаторов риска по объектам анализа риска, определяющих необходимость принятия мер по предотвращению и минимизации рисков</a:t>
          </a:r>
          <a:endParaRPr lang="ru-RU" sz="1600" dirty="0"/>
        </a:p>
      </dgm:t>
    </dgm:pt>
    <dgm:pt modelId="{06F62C3B-A102-448B-A06A-A9B9CFCB0C02}" type="parTrans" cxnId="{D5492373-33F1-422F-93B0-A189C298C0EB}">
      <dgm:prSet/>
      <dgm:spPr/>
      <dgm:t>
        <a:bodyPr/>
        <a:lstStyle/>
        <a:p>
          <a:endParaRPr lang="ru-RU"/>
        </a:p>
      </dgm:t>
    </dgm:pt>
    <dgm:pt modelId="{9919E2AE-D472-42A7-821D-7FA35428B53C}" type="sibTrans" cxnId="{D5492373-33F1-422F-93B0-A189C298C0EB}">
      <dgm:prSet/>
      <dgm:spPr/>
      <dgm:t>
        <a:bodyPr/>
        <a:lstStyle/>
        <a:p>
          <a:endParaRPr lang="ru-RU"/>
        </a:p>
      </dgm:t>
    </dgm:pt>
    <dgm:pt modelId="{C01275AB-D51D-4693-B457-F693F0990939}">
      <dgm:prSet custT="1"/>
      <dgm:spPr>
        <a:solidFill>
          <a:schemeClr val="accent3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1600" dirty="0" smtClean="0"/>
            <a:t>Систематическое определение оценки возможного ущерба в случае возникновения рисков</a:t>
          </a:r>
        </a:p>
      </dgm:t>
    </dgm:pt>
    <dgm:pt modelId="{80E143BC-531B-4487-A7CF-3315C0B2C129}" type="sibTrans" cxnId="{3838863F-FD0C-44D7-9233-71D4E679D30E}">
      <dgm:prSet/>
      <dgm:spPr/>
      <dgm:t>
        <a:bodyPr/>
        <a:lstStyle/>
        <a:p>
          <a:endParaRPr lang="ru-RU"/>
        </a:p>
      </dgm:t>
    </dgm:pt>
    <dgm:pt modelId="{22AED9C0-D4FB-4477-87B8-43D868D9DD7A}" type="parTrans" cxnId="{3838863F-FD0C-44D7-9233-71D4E679D30E}">
      <dgm:prSet/>
      <dgm:spPr/>
      <dgm:t>
        <a:bodyPr/>
        <a:lstStyle/>
        <a:p>
          <a:endParaRPr lang="ru-RU"/>
        </a:p>
      </dgm:t>
    </dgm:pt>
    <dgm:pt modelId="{A8863891-13A1-484F-822E-40E415FD7EE9}" type="pres">
      <dgm:prSet presAssocID="{85127094-1C7E-47AD-AB97-430B43DA5AE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FD0FE8-B4F5-4EB5-B0C4-60EF191B1E48}" type="pres">
      <dgm:prSet presAssocID="{1FC1A686-4DF9-4C7E-8218-C13289A39C2D}" presName="root1" presStyleCnt="0"/>
      <dgm:spPr/>
    </dgm:pt>
    <dgm:pt modelId="{33802353-9C8A-42FA-85E2-A008788F8B43}" type="pres">
      <dgm:prSet presAssocID="{1FC1A686-4DF9-4C7E-8218-C13289A39C2D}" presName="LevelOneTextNode" presStyleLbl="node0" presStyleIdx="0" presStyleCnt="1" custScaleX="98475" custLinFactNeighborX="15176" custLinFactNeighborY="16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92B1BD-4B86-4DE1-9C44-843ED45BE1BB}" type="pres">
      <dgm:prSet presAssocID="{1FC1A686-4DF9-4C7E-8218-C13289A39C2D}" presName="level2hierChild" presStyleCnt="0"/>
      <dgm:spPr/>
    </dgm:pt>
    <dgm:pt modelId="{298080DB-CA25-4F68-ACAC-906BD3BDCE7F}" type="pres">
      <dgm:prSet presAssocID="{D56EDABE-49C8-48FE-AA61-276AA2701259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F8BAFE31-41AD-4728-8872-74F16B81D43C}" type="pres">
      <dgm:prSet presAssocID="{D56EDABE-49C8-48FE-AA61-276AA2701259}" presName="connTx" presStyleLbl="parChTrans1D2" presStyleIdx="0" presStyleCnt="3"/>
      <dgm:spPr/>
      <dgm:t>
        <a:bodyPr/>
        <a:lstStyle/>
        <a:p>
          <a:endParaRPr lang="ru-RU"/>
        </a:p>
      </dgm:t>
    </dgm:pt>
    <dgm:pt modelId="{7405A89D-C580-4AB5-9519-4CDE763540BC}" type="pres">
      <dgm:prSet presAssocID="{4B3D66CC-55FE-402E-B012-EBD874E2EC55}" presName="root2" presStyleCnt="0"/>
      <dgm:spPr/>
    </dgm:pt>
    <dgm:pt modelId="{AA7AF6FC-2FCC-4F24-8F54-0739A02424A3}" type="pres">
      <dgm:prSet presAssocID="{4B3D66CC-55FE-402E-B012-EBD874E2EC55}" presName="LevelTwoTextNode" presStyleLbl="node2" presStyleIdx="0" presStyleCnt="3" custScaleY="165144" custLinFactNeighborX="-308" custLinFactNeighborY="189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C29BA6-D057-403C-AADB-E5E2B06BD4F3}" type="pres">
      <dgm:prSet presAssocID="{4B3D66CC-55FE-402E-B012-EBD874E2EC55}" presName="level3hierChild" presStyleCnt="0"/>
      <dgm:spPr/>
    </dgm:pt>
    <dgm:pt modelId="{1246F8D4-6B3F-4E55-BAA4-72DD7C60CB77}" type="pres">
      <dgm:prSet presAssocID="{E2523F15-FDC7-4DF3-9B83-508ACA160614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C129D143-06C8-4D93-8AE4-0D6BF942A1B2}" type="pres">
      <dgm:prSet presAssocID="{E2523F15-FDC7-4DF3-9B83-508ACA160614}" presName="connTx" presStyleLbl="parChTrans1D2" presStyleIdx="1" presStyleCnt="3"/>
      <dgm:spPr/>
      <dgm:t>
        <a:bodyPr/>
        <a:lstStyle/>
        <a:p>
          <a:endParaRPr lang="ru-RU"/>
        </a:p>
      </dgm:t>
    </dgm:pt>
    <dgm:pt modelId="{B6457EB2-06DE-4702-8134-CD6A60D14C10}" type="pres">
      <dgm:prSet presAssocID="{A1E2A307-61DD-4898-8A36-A49F3AB5634C}" presName="root2" presStyleCnt="0"/>
      <dgm:spPr/>
    </dgm:pt>
    <dgm:pt modelId="{69844897-09FA-4DFA-8D74-A0F5292CF633}" type="pres">
      <dgm:prSet presAssocID="{A1E2A307-61DD-4898-8A36-A49F3AB5634C}" presName="LevelTwoTextNode" presStyleLbl="node2" presStyleIdx="1" presStyleCnt="3" custScaleY="96150" custLinFactNeighborX="2698" custLinFactNeighborY="851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6BC9B6-9406-4D0F-B480-FDB7335718C1}" type="pres">
      <dgm:prSet presAssocID="{A1E2A307-61DD-4898-8A36-A49F3AB5634C}" presName="level3hierChild" presStyleCnt="0"/>
      <dgm:spPr/>
    </dgm:pt>
    <dgm:pt modelId="{C6A6A3AA-0547-4A53-ADBE-43C61416196C}" type="pres">
      <dgm:prSet presAssocID="{48BDA101-589F-4088-BBC1-C6E3F5B82510}" presName="conn2-1" presStyleLbl="parChTrans1D3" presStyleIdx="0" presStyleCnt="5"/>
      <dgm:spPr/>
      <dgm:t>
        <a:bodyPr/>
        <a:lstStyle/>
        <a:p>
          <a:endParaRPr lang="ru-RU"/>
        </a:p>
      </dgm:t>
    </dgm:pt>
    <dgm:pt modelId="{D0912A3A-E749-4446-A39B-C0E9F9362DEA}" type="pres">
      <dgm:prSet presAssocID="{48BDA101-589F-4088-BBC1-C6E3F5B82510}" presName="connTx" presStyleLbl="parChTrans1D3" presStyleIdx="0" presStyleCnt="5"/>
      <dgm:spPr/>
      <dgm:t>
        <a:bodyPr/>
        <a:lstStyle/>
        <a:p>
          <a:endParaRPr lang="ru-RU"/>
        </a:p>
      </dgm:t>
    </dgm:pt>
    <dgm:pt modelId="{491848E4-928C-4A05-A229-5AD23121A83B}" type="pres">
      <dgm:prSet presAssocID="{DEADB739-8CC6-4E82-9EBE-B009B414A965}" presName="root2" presStyleCnt="0"/>
      <dgm:spPr/>
    </dgm:pt>
    <dgm:pt modelId="{06FE023E-07AF-481C-A772-34EE0742EBDB}" type="pres">
      <dgm:prSet presAssocID="{DEADB739-8CC6-4E82-9EBE-B009B414A965}" presName="LevelTwoTextNode" presStyleLbl="node3" presStyleIdx="0" presStyleCnt="5" custScaleX="156623" custScaleY="104875" custLinFactNeighborX="79" custLinFactNeighborY="-139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5BA20B-5D84-41BD-ADB9-61D22388AE96}" type="pres">
      <dgm:prSet presAssocID="{DEADB739-8CC6-4E82-9EBE-B009B414A965}" presName="level3hierChild" presStyleCnt="0"/>
      <dgm:spPr/>
    </dgm:pt>
    <dgm:pt modelId="{491AEDA9-B5F4-4F4E-B549-B4B11DE953B2}" type="pres">
      <dgm:prSet presAssocID="{06F62C3B-A102-448B-A06A-A9B9CFCB0C02}" presName="conn2-1" presStyleLbl="parChTrans1D3" presStyleIdx="1" presStyleCnt="5"/>
      <dgm:spPr/>
      <dgm:t>
        <a:bodyPr/>
        <a:lstStyle/>
        <a:p>
          <a:endParaRPr lang="ru-RU"/>
        </a:p>
      </dgm:t>
    </dgm:pt>
    <dgm:pt modelId="{7C6E9785-CA4E-4DB3-BF31-16D63A931121}" type="pres">
      <dgm:prSet presAssocID="{06F62C3B-A102-448B-A06A-A9B9CFCB0C02}" presName="connTx" presStyleLbl="parChTrans1D3" presStyleIdx="1" presStyleCnt="5"/>
      <dgm:spPr/>
      <dgm:t>
        <a:bodyPr/>
        <a:lstStyle/>
        <a:p>
          <a:endParaRPr lang="ru-RU"/>
        </a:p>
      </dgm:t>
    </dgm:pt>
    <dgm:pt modelId="{AFD1FF3B-598A-486F-A023-09CDB1DDE937}" type="pres">
      <dgm:prSet presAssocID="{646A3DFC-04D6-48CE-9E7E-4FF72E1F8A1A}" presName="root2" presStyleCnt="0"/>
      <dgm:spPr/>
    </dgm:pt>
    <dgm:pt modelId="{A2F2C8A7-8A74-430F-A187-0D968AF9ED8A}" type="pres">
      <dgm:prSet presAssocID="{646A3DFC-04D6-48CE-9E7E-4FF72E1F8A1A}" presName="LevelTwoTextNode" presStyleLbl="node3" presStyleIdx="1" presStyleCnt="5" custScaleX="156782" custScaleY="185318" custLinFactNeighborX="-788" custLinFactNeighborY="-191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01C1DC-C454-4A21-B738-8B2920C05FAB}" type="pres">
      <dgm:prSet presAssocID="{646A3DFC-04D6-48CE-9E7E-4FF72E1F8A1A}" presName="level3hierChild" presStyleCnt="0"/>
      <dgm:spPr/>
    </dgm:pt>
    <dgm:pt modelId="{6D7666F0-3FF2-4F0C-819B-A4BDAA596A08}" type="pres">
      <dgm:prSet presAssocID="{22AED9C0-D4FB-4477-87B8-43D868D9DD7A}" presName="conn2-1" presStyleLbl="parChTrans1D3" presStyleIdx="2" presStyleCnt="5"/>
      <dgm:spPr/>
      <dgm:t>
        <a:bodyPr/>
        <a:lstStyle/>
        <a:p>
          <a:endParaRPr lang="ru-RU"/>
        </a:p>
      </dgm:t>
    </dgm:pt>
    <dgm:pt modelId="{782D0074-4CC4-4904-829F-68AE5B8013F1}" type="pres">
      <dgm:prSet presAssocID="{22AED9C0-D4FB-4477-87B8-43D868D9DD7A}" presName="connTx" presStyleLbl="parChTrans1D3" presStyleIdx="2" presStyleCnt="5"/>
      <dgm:spPr/>
      <dgm:t>
        <a:bodyPr/>
        <a:lstStyle/>
        <a:p>
          <a:endParaRPr lang="ru-RU"/>
        </a:p>
      </dgm:t>
    </dgm:pt>
    <dgm:pt modelId="{1A8F5309-4493-492B-BECF-6BA59E19F315}" type="pres">
      <dgm:prSet presAssocID="{C01275AB-D51D-4693-B457-F693F0990939}" presName="root2" presStyleCnt="0"/>
      <dgm:spPr/>
    </dgm:pt>
    <dgm:pt modelId="{B65F036A-6146-41C4-AC40-A4D841CEC55C}" type="pres">
      <dgm:prSet presAssocID="{C01275AB-D51D-4693-B457-F693F0990939}" presName="LevelTwoTextNode" presStyleLbl="node3" presStyleIdx="2" presStyleCnt="5" custScaleX="158573" custLinFactNeighborX="-1712" custLinFactNeighborY="-238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143CBD-6A2B-4BAD-9442-E21C041B7FA8}" type="pres">
      <dgm:prSet presAssocID="{C01275AB-D51D-4693-B457-F693F0990939}" presName="level3hierChild" presStyleCnt="0"/>
      <dgm:spPr/>
    </dgm:pt>
    <dgm:pt modelId="{0A54E953-7FD6-4004-A34B-D37BCD65073B}" type="pres">
      <dgm:prSet presAssocID="{761267E2-D485-4BEC-AE63-F12B64F1ED62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CAB35ED6-0063-4BE9-913F-8163CBCC3C8B}" type="pres">
      <dgm:prSet presAssocID="{761267E2-D485-4BEC-AE63-F12B64F1ED62}" presName="connTx" presStyleLbl="parChTrans1D2" presStyleIdx="2" presStyleCnt="3"/>
      <dgm:spPr/>
      <dgm:t>
        <a:bodyPr/>
        <a:lstStyle/>
        <a:p>
          <a:endParaRPr lang="ru-RU"/>
        </a:p>
      </dgm:t>
    </dgm:pt>
    <dgm:pt modelId="{C9B5FD5F-E638-4A6C-991A-6DD9857F9CB7}" type="pres">
      <dgm:prSet presAssocID="{E76BDECE-67BB-4405-A1E7-A5F3475E0B06}" presName="root2" presStyleCnt="0"/>
      <dgm:spPr/>
    </dgm:pt>
    <dgm:pt modelId="{34CD5325-C5D9-46B4-8FCA-322DEB36CB02}" type="pres">
      <dgm:prSet presAssocID="{E76BDECE-67BB-4405-A1E7-A5F3475E0B06}" presName="LevelTwoTextNode" presStyleLbl="node2" presStyleIdx="2" presStyleCnt="3" custScaleY="137978" custLinFactNeighborX="1952" custLinFactNeighborY="-78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CD0125-40B9-4A77-88B1-953F348BB609}" type="pres">
      <dgm:prSet presAssocID="{E76BDECE-67BB-4405-A1E7-A5F3475E0B06}" presName="level3hierChild" presStyleCnt="0"/>
      <dgm:spPr/>
    </dgm:pt>
    <dgm:pt modelId="{B4068A67-AA8E-418D-8FDA-179F6D1EF745}" type="pres">
      <dgm:prSet presAssocID="{7A283CF8-B292-4E9F-A869-4EFA2EAD6410}" presName="conn2-1" presStyleLbl="parChTrans1D3" presStyleIdx="3" presStyleCnt="5"/>
      <dgm:spPr/>
      <dgm:t>
        <a:bodyPr/>
        <a:lstStyle/>
        <a:p>
          <a:endParaRPr lang="ru-RU"/>
        </a:p>
      </dgm:t>
    </dgm:pt>
    <dgm:pt modelId="{E4B4F4BF-E01C-4F83-9AEB-6A6B7853A321}" type="pres">
      <dgm:prSet presAssocID="{7A283CF8-B292-4E9F-A869-4EFA2EAD6410}" presName="connTx" presStyleLbl="parChTrans1D3" presStyleIdx="3" presStyleCnt="5"/>
      <dgm:spPr/>
      <dgm:t>
        <a:bodyPr/>
        <a:lstStyle/>
        <a:p>
          <a:endParaRPr lang="ru-RU"/>
        </a:p>
      </dgm:t>
    </dgm:pt>
    <dgm:pt modelId="{B6348EC1-B31C-445D-ACB6-337D54E550BA}" type="pres">
      <dgm:prSet presAssocID="{9F28113C-692D-4A23-875C-E5CF31174550}" presName="root2" presStyleCnt="0"/>
      <dgm:spPr/>
    </dgm:pt>
    <dgm:pt modelId="{2DE9DFE2-8600-45C7-9F55-FA3D9210377E}" type="pres">
      <dgm:prSet presAssocID="{9F28113C-692D-4A23-875C-E5CF31174550}" presName="LevelTwoTextNode" presStyleLbl="node3" presStyleIdx="3" presStyleCnt="5" custScaleX="181747" custLinFactNeighborX="-2733" custLinFactNeighborY="60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18E372-0932-4537-85FC-E08E44E8BE37}" type="pres">
      <dgm:prSet presAssocID="{9F28113C-692D-4A23-875C-E5CF31174550}" presName="level3hierChild" presStyleCnt="0"/>
      <dgm:spPr/>
    </dgm:pt>
    <dgm:pt modelId="{E858A58F-EC6E-4DAE-9B86-B2A605FE649C}" type="pres">
      <dgm:prSet presAssocID="{75C4170B-C9BF-4A82-96DC-46C9DE5ECC1A}" presName="conn2-1" presStyleLbl="parChTrans1D3" presStyleIdx="4" presStyleCnt="5"/>
      <dgm:spPr/>
      <dgm:t>
        <a:bodyPr/>
        <a:lstStyle/>
        <a:p>
          <a:endParaRPr lang="ru-RU"/>
        </a:p>
      </dgm:t>
    </dgm:pt>
    <dgm:pt modelId="{688107FB-2D36-47D5-B1BD-0F93A12C9E54}" type="pres">
      <dgm:prSet presAssocID="{75C4170B-C9BF-4A82-96DC-46C9DE5ECC1A}" presName="connTx" presStyleLbl="parChTrans1D3" presStyleIdx="4" presStyleCnt="5"/>
      <dgm:spPr/>
      <dgm:t>
        <a:bodyPr/>
        <a:lstStyle/>
        <a:p>
          <a:endParaRPr lang="ru-RU"/>
        </a:p>
      </dgm:t>
    </dgm:pt>
    <dgm:pt modelId="{E7C22BF5-D433-43A2-8C03-7A12087A8224}" type="pres">
      <dgm:prSet presAssocID="{1E7B6C57-195C-4B8B-87F3-880BE01B66F8}" presName="root2" presStyleCnt="0"/>
      <dgm:spPr/>
    </dgm:pt>
    <dgm:pt modelId="{C0C72E90-41D6-4D2B-AA4C-6816E7CA944B}" type="pres">
      <dgm:prSet presAssocID="{1E7B6C57-195C-4B8B-87F3-880BE01B66F8}" presName="LevelTwoTextNode" presStyleLbl="node3" presStyleIdx="4" presStyleCnt="5" custScaleX="179962" custLinFactNeighborX="-2525" custLinFactNeighborY="23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18502A-C12F-472D-95D9-843287765692}" type="pres">
      <dgm:prSet presAssocID="{1E7B6C57-195C-4B8B-87F3-880BE01B66F8}" presName="level3hierChild" presStyleCnt="0"/>
      <dgm:spPr/>
    </dgm:pt>
  </dgm:ptLst>
  <dgm:cxnLst>
    <dgm:cxn modelId="{1A758949-6ED9-4A95-BC0A-97707BC0ED49}" type="presOf" srcId="{06F62C3B-A102-448B-A06A-A9B9CFCB0C02}" destId="{491AEDA9-B5F4-4F4E-B549-B4B11DE953B2}" srcOrd="0" destOrd="0" presId="urn:microsoft.com/office/officeart/2008/layout/HorizontalMultiLevelHierarchy"/>
    <dgm:cxn modelId="{4183E0B9-55A5-45E6-9C5E-71FD18D65C3D}" type="presOf" srcId="{1E7B6C57-195C-4B8B-87F3-880BE01B66F8}" destId="{C0C72E90-41D6-4D2B-AA4C-6816E7CA944B}" srcOrd="0" destOrd="0" presId="urn:microsoft.com/office/officeart/2008/layout/HorizontalMultiLevelHierarchy"/>
    <dgm:cxn modelId="{5D78F8E6-4A26-4792-82EE-2D4B4A2C493E}" srcId="{1FC1A686-4DF9-4C7E-8218-C13289A39C2D}" destId="{E76BDECE-67BB-4405-A1E7-A5F3475E0B06}" srcOrd="2" destOrd="0" parTransId="{761267E2-D485-4BEC-AE63-F12B64F1ED62}" sibTransId="{5EAB55C2-3A89-450B-8C62-6A667A22F2BA}"/>
    <dgm:cxn modelId="{9A3582D0-A6ED-4916-9834-AC6F87DBCB4B}" srcId="{E76BDECE-67BB-4405-A1E7-A5F3475E0B06}" destId="{9F28113C-692D-4A23-875C-E5CF31174550}" srcOrd="0" destOrd="0" parTransId="{7A283CF8-B292-4E9F-A869-4EFA2EAD6410}" sibTransId="{94C0683B-9F10-4FAB-9BE6-77E807D82653}"/>
    <dgm:cxn modelId="{1512CBD6-665D-44B4-A631-4D6C540E07CC}" type="presOf" srcId="{D56EDABE-49C8-48FE-AA61-276AA2701259}" destId="{298080DB-CA25-4F68-ACAC-906BD3BDCE7F}" srcOrd="0" destOrd="0" presId="urn:microsoft.com/office/officeart/2008/layout/HorizontalMultiLevelHierarchy"/>
    <dgm:cxn modelId="{6A5E0425-EFAA-4010-84EE-81B0D669F4DB}" type="presOf" srcId="{75C4170B-C9BF-4A82-96DC-46C9DE5ECC1A}" destId="{688107FB-2D36-47D5-B1BD-0F93A12C9E54}" srcOrd="1" destOrd="0" presId="urn:microsoft.com/office/officeart/2008/layout/HorizontalMultiLevelHierarchy"/>
    <dgm:cxn modelId="{0CE06B2F-C34E-4667-B403-B23BA5F02324}" type="presOf" srcId="{761267E2-D485-4BEC-AE63-F12B64F1ED62}" destId="{CAB35ED6-0063-4BE9-913F-8163CBCC3C8B}" srcOrd="1" destOrd="0" presId="urn:microsoft.com/office/officeart/2008/layout/HorizontalMultiLevelHierarchy"/>
    <dgm:cxn modelId="{91768F7B-5A31-48AA-A352-22622840EE43}" srcId="{E76BDECE-67BB-4405-A1E7-A5F3475E0B06}" destId="{1E7B6C57-195C-4B8B-87F3-880BE01B66F8}" srcOrd="1" destOrd="0" parTransId="{75C4170B-C9BF-4A82-96DC-46C9DE5ECC1A}" sibTransId="{D888346C-37D8-421F-B252-64CE2CF6933B}"/>
    <dgm:cxn modelId="{3F8A3612-3E08-4A54-A7C3-44819D91298E}" type="presOf" srcId="{DEADB739-8CC6-4E82-9EBE-B009B414A965}" destId="{06FE023E-07AF-481C-A772-34EE0742EBDB}" srcOrd="0" destOrd="0" presId="urn:microsoft.com/office/officeart/2008/layout/HorizontalMultiLevelHierarchy"/>
    <dgm:cxn modelId="{4EF229AC-2792-4105-BE59-70503D933112}" srcId="{1FC1A686-4DF9-4C7E-8218-C13289A39C2D}" destId="{4B3D66CC-55FE-402E-B012-EBD874E2EC55}" srcOrd="0" destOrd="0" parTransId="{D56EDABE-49C8-48FE-AA61-276AA2701259}" sibTransId="{D80AC602-1B56-423C-8816-7085986E2FC0}"/>
    <dgm:cxn modelId="{3838863F-FD0C-44D7-9233-71D4E679D30E}" srcId="{A1E2A307-61DD-4898-8A36-A49F3AB5634C}" destId="{C01275AB-D51D-4693-B457-F693F0990939}" srcOrd="2" destOrd="0" parTransId="{22AED9C0-D4FB-4477-87B8-43D868D9DD7A}" sibTransId="{80E143BC-531B-4487-A7CF-3315C0B2C129}"/>
    <dgm:cxn modelId="{9AC0ABB4-5CA2-4FDB-83EF-838F542BBE4B}" type="presOf" srcId="{48BDA101-589F-4088-BBC1-C6E3F5B82510}" destId="{D0912A3A-E749-4446-A39B-C0E9F9362DEA}" srcOrd="1" destOrd="0" presId="urn:microsoft.com/office/officeart/2008/layout/HorizontalMultiLevelHierarchy"/>
    <dgm:cxn modelId="{95B94226-C865-4B92-800E-E6E34F5854D1}" type="presOf" srcId="{A1E2A307-61DD-4898-8A36-A49F3AB5634C}" destId="{69844897-09FA-4DFA-8D74-A0F5292CF633}" srcOrd="0" destOrd="0" presId="urn:microsoft.com/office/officeart/2008/layout/HorizontalMultiLevelHierarchy"/>
    <dgm:cxn modelId="{01BA5307-6D70-4D5B-9124-FF2D92229EA1}" type="presOf" srcId="{D56EDABE-49C8-48FE-AA61-276AA2701259}" destId="{F8BAFE31-41AD-4728-8872-74F16B81D43C}" srcOrd="1" destOrd="0" presId="urn:microsoft.com/office/officeart/2008/layout/HorizontalMultiLevelHierarchy"/>
    <dgm:cxn modelId="{0BE93FD2-A7F3-49FB-8AB1-662B3F76775D}" type="presOf" srcId="{7A283CF8-B292-4E9F-A869-4EFA2EAD6410}" destId="{B4068A67-AA8E-418D-8FDA-179F6D1EF745}" srcOrd="0" destOrd="0" presId="urn:microsoft.com/office/officeart/2008/layout/HorizontalMultiLevelHierarchy"/>
    <dgm:cxn modelId="{A7EA492B-9A45-4436-B284-35441A394058}" type="presOf" srcId="{646A3DFC-04D6-48CE-9E7E-4FF72E1F8A1A}" destId="{A2F2C8A7-8A74-430F-A187-0D968AF9ED8A}" srcOrd="0" destOrd="0" presId="urn:microsoft.com/office/officeart/2008/layout/HorizontalMultiLevelHierarchy"/>
    <dgm:cxn modelId="{F8BE4F7B-C63C-4EC8-8358-0472F6227613}" type="presOf" srcId="{1FC1A686-4DF9-4C7E-8218-C13289A39C2D}" destId="{33802353-9C8A-42FA-85E2-A008788F8B43}" srcOrd="0" destOrd="0" presId="urn:microsoft.com/office/officeart/2008/layout/HorizontalMultiLevelHierarchy"/>
    <dgm:cxn modelId="{583812DC-A247-4AD5-977F-95264E4806D8}" srcId="{1FC1A686-4DF9-4C7E-8218-C13289A39C2D}" destId="{A1E2A307-61DD-4898-8A36-A49F3AB5634C}" srcOrd="1" destOrd="0" parTransId="{E2523F15-FDC7-4DF3-9B83-508ACA160614}" sibTransId="{A3C1FBAD-CF27-4CFE-9334-3FA20D2A4436}"/>
    <dgm:cxn modelId="{A79F0117-04C5-4040-A84A-12ABA233BBC7}" type="presOf" srcId="{761267E2-D485-4BEC-AE63-F12B64F1ED62}" destId="{0A54E953-7FD6-4004-A34B-D37BCD65073B}" srcOrd="0" destOrd="0" presId="urn:microsoft.com/office/officeart/2008/layout/HorizontalMultiLevelHierarchy"/>
    <dgm:cxn modelId="{A80D2978-BE9A-4D39-B4DC-13D1189CC5BF}" type="presOf" srcId="{4B3D66CC-55FE-402E-B012-EBD874E2EC55}" destId="{AA7AF6FC-2FCC-4F24-8F54-0739A02424A3}" srcOrd="0" destOrd="0" presId="urn:microsoft.com/office/officeart/2008/layout/HorizontalMultiLevelHierarchy"/>
    <dgm:cxn modelId="{38EF186E-9902-4699-8C6A-A1685F5726F1}" type="presOf" srcId="{48BDA101-589F-4088-BBC1-C6E3F5B82510}" destId="{C6A6A3AA-0547-4A53-ADBE-43C61416196C}" srcOrd="0" destOrd="0" presId="urn:microsoft.com/office/officeart/2008/layout/HorizontalMultiLevelHierarchy"/>
    <dgm:cxn modelId="{F8D91931-7395-4587-B9AD-4940C15AED23}" type="presOf" srcId="{7A283CF8-B292-4E9F-A869-4EFA2EAD6410}" destId="{E4B4F4BF-E01C-4F83-9AEB-6A6B7853A321}" srcOrd="1" destOrd="0" presId="urn:microsoft.com/office/officeart/2008/layout/HorizontalMultiLevelHierarchy"/>
    <dgm:cxn modelId="{21FA9F87-EA1A-4563-80D9-FDAD22985164}" type="presOf" srcId="{22AED9C0-D4FB-4477-87B8-43D868D9DD7A}" destId="{6D7666F0-3FF2-4F0C-819B-A4BDAA596A08}" srcOrd="0" destOrd="0" presId="urn:microsoft.com/office/officeart/2008/layout/HorizontalMultiLevelHierarchy"/>
    <dgm:cxn modelId="{E12496C5-4DDF-4B7E-8323-1E2E02E9A407}" type="presOf" srcId="{E76BDECE-67BB-4405-A1E7-A5F3475E0B06}" destId="{34CD5325-C5D9-46B4-8FCA-322DEB36CB02}" srcOrd="0" destOrd="0" presId="urn:microsoft.com/office/officeart/2008/layout/HorizontalMultiLevelHierarchy"/>
    <dgm:cxn modelId="{A7B8CD80-CF30-4CA5-A5F1-0631580E297A}" type="presOf" srcId="{E2523F15-FDC7-4DF3-9B83-508ACA160614}" destId="{C129D143-06C8-4D93-8AE4-0D6BF942A1B2}" srcOrd="1" destOrd="0" presId="urn:microsoft.com/office/officeart/2008/layout/HorizontalMultiLevelHierarchy"/>
    <dgm:cxn modelId="{5BF16D99-2184-4A39-B603-9667694A773B}" type="presOf" srcId="{9F28113C-692D-4A23-875C-E5CF31174550}" destId="{2DE9DFE2-8600-45C7-9F55-FA3D9210377E}" srcOrd="0" destOrd="0" presId="urn:microsoft.com/office/officeart/2008/layout/HorizontalMultiLevelHierarchy"/>
    <dgm:cxn modelId="{A0649488-10C5-4DDF-B65A-1E51CD5C661B}" type="presOf" srcId="{E2523F15-FDC7-4DF3-9B83-508ACA160614}" destId="{1246F8D4-6B3F-4E55-BAA4-72DD7C60CB77}" srcOrd="0" destOrd="0" presId="urn:microsoft.com/office/officeart/2008/layout/HorizontalMultiLevelHierarchy"/>
    <dgm:cxn modelId="{36DCE987-5AF8-4F5C-8BF2-A06752E9F707}" srcId="{85127094-1C7E-47AD-AB97-430B43DA5AE4}" destId="{1FC1A686-4DF9-4C7E-8218-C13289A39C2D}" srcOrd="0" destOrd="0" parTransId="{1ADFABAF-F72C-44CB-8F43-115013B8640F}" sibTransId="{1F53B34B-141B-457C-B364-BB6ADF901E64}"/>
    <dgm:cxn modelId="{DA9ED705-81A1-4CD3-809B-9B440AC5944C}" type="presOf" srcId="{C01275AB-D51D-4693-B457-F693F0990939}" destId="{B65F036A-6146-41C4-AC40-A4D841CEC55C}" srcOrd="0" destOrd="0" presId="urn:microsoft.com/office/officeart/2008/layout/HorizontalMultiLevelHierarchy"/>
    <dgm:cxn modelId="{2E7C16DC-61F5-4270-9417-15EE2132E866}" type="presOf" srcId="{85127094-1C7E-47AD-AB97-430B43DA5AE4}" destId="{A8863891-13A1-484F-822E-40E415FD7EE9}" srcOrd="0" destOrd="0" presId="urn:microsoft.com/office/officeart/2008/layout/HorizontalMultiLevelHierarchy"/>
    <dgm:cxn modelId="{D5492373-33F1-422F-93B0-A189C298C0EB}" srcId="{A1E2A307-61DD-4898-8A36-A49F3AB5634C}" destId="{646A3DFC-04D6-48CE-9E7E-4FF72E1F8A1A}" srcOrd="1" destOrd="0" parTransId="{06F62C3B-A102-448B-A06A-A9B9CFCB0C02}" sibTransId="{9919E2AE-D472-42A7-821D-7FA35428B53C}"/>
    <dgm:cxn modelId="{7E8694C9-01B0-49A1-845D-9073E33F9C2A}" type="presOf" srcId="{22AED9C0-D4FB-4477-87B8-43D868D9DD7A}" destId="{782D0074-4CC4-4904-829F-68AE5B8013F1}" srcOrd="1" destOrd="0" presId="urn:microsoft.com/office/officeart/2008/layout/HorizontalMultiLevelHierarchy"/>
    <dgm:cxn modelId="{7AB37055-6B19-4825-A7E8-42CA7AC6270A}" type="presOf" srcId="{75C4170B-C9BF-4A82-96DC-46C9DE5ECC1A}" destId="{E858A58F-EC6E-4DAE-9B86-B2A605FE649C}" srcOrd="0" destOrd="0" presId="urn:microsoft.com/office/officeart/2008/layout/HorizontalMultiLevelHierarchy"/>
    <dgm:cxn modelId="{82CC3178-DC2E-4B60-9969-3272E51A3349}" type="presOf" srcId="{06F62C3B-A102-448B-A06A-A9B9CFCB0C02}" destId="{7C6E9785-CA4E-4DB3-BF31-16D63A931121}" srcOrd="1" destOrd="0" presId="urn:microsoft.com/office/officeart/2008/layout/HorizontalMultiLevelHierarchy"/>
    <dgm:cxn modelId="{6B6199BE-4FF5-487E-8F96-B8F25D0C99C1}" srcId="{A1E2A307-61DD-4898-8A36-A49F3AB5634C}" destId="{DEADB739-8CC6-4E82-9EBE-B009B414A965}" srcOrd="0" destOrd="0" parTransId="{48BDA101-589F-4088-BBC1-C6E3F5B82510}" sibTransId="{995AA262-C5B4-4AFE-A078-28821B89E40C}"/>
    <dgm:cxn modelId="{271D8552-1E7A-443B-9386-D6892DC20105}" type="presParOf" srcId="{A8863891-13A1-484F-822E-40E415FD7EE9}" destId="{71FD0FE8-B4F5-4EB5-B0C4-60EF191B1E48}" srcOrd="0" destOrd="0" presId="urn:microsoft.com/office/officeart/2008/layout/HorizontalMultiLevelHierarchy"/>
    <dgm:cxn modelId="{C77FE6C2-F7A9-40E8-B6E0-88048C82C928}" type="presParOf" srcId="{71FD0FE8-B4F5-4EB5-B0C4-60EF191B1E48}" destId="{33802353-9C8A-42FA-85E2-A008788F8B43}" srcOrd="0" destOrd="0" presId="urn:microsoft.com/office/officeart/2008/layout/HorizontalMultiLevelHierarchy"/>
    <dgm:cxn modelId="{A026395F-195A-4413-9C82-E75E7526C66C}" type="presParOf" srcId="{71FD0FE8-B4F5-4EB5-B0C4-60EF191B1E48}" destId="{C592B1BD-4B86-4DE1-9C44-843ED45BE1BB}" srcOrd="1" destOrd="0" presId="urn:microsoft.com/office/officeart/2008/layout/HorizontalMultiLevelHierarchy"/>
    <dgm:cxn modelId="{EC31C539-35CA-4E50-AD3C-972D1B2B8AC7}" type="presParOf" srcId="{C592B1BD-4B86-4DE1-9C44-843ED45BE1BB}" destId="{298080DB-CA25-4F68-ACAC-906BD3BDCE7F}" srcOrd="0" destOrd="0" presId="urn:microsoft.com/office/officeart/2008/layout/HorizontalMultiLevelHierarchy"/>
    <dgm:cxn modelId="{C2EC5B67-DFC6-4A16-8E6C-3259E0514F68}" type="presParOf" srcId="{298080DB-CA25-4F68-ACAC-906BD3BDCE7F}" destId="{F8BAFE31-41AD-4728-8872-74F16B81D43C}" srcOrd="0" destOrd="0" presId="urn:microsoft.com/office/officeart/2008/layout/HorizontalMultiLevelHierarchy"/>
    <dgm:cxn modelId="{114324A9-4126-4DA1-B9FA-291897D4C4BA}" type="presParOf" srcId="{C592B1BD-4B86-4DE1-9C44-843ED45BE1BB}" destId="{7405A89D-C580-4AB5-9519-4CDE763540BC}" srcOrd="1" destOrd="0" presId="urn:microsoft.com/office/officeart/2008/layout/HorizontalMultiLevelHierarchy"/>
    <dgm:cxn modelId="{590DF2BF-0FEE-467B-A0EB-2293989E8CCC}" type="presParOf" srcId="{7405A89D-C580-4AB5-9519-4CDE763540BC}" destId="{AA7AF6FC-2FCC-4F24-8F54-0739A02424A3}" srcOrd="0" destOrd="0" presId="urn:microsoft.com/office/officeart/2008/layout/HorizontalMultiLevelHierarchy"/>
    <dgm:cxn modelId="{E002F572-5ACF-4642-B0EC-446467E1CE3D}" type="presParOf" srcId="{7405A89D-C580-4AB5-9519-4CDE763540BC}" destId="{13C29BA6-D057-403C-AADB-E5E2B06BD4F3}" srcOrd="1" destOrd="0" presId="urn:microsoft.com/office/officeart/2008/layout/HorizontalMultiLevelHierarchy"/>
    <dgm:cxn modelId="{497281E6-B494-4CB9-ACDD-92C596A5BA90}" type="presParOf" srcId="{C592B1BD-4B86-4DE1-9C44-843ED45BE1BB}" destId="{1246F8D4-6B3F-4E55-BAA4-72DD7C60CB77}" srcOrd="2" destOrd="0" presId="urn:microsoft.com/office/officeart/2008/layout/HorizontalMultiLevelHierarchy"/>
    <dgm:cxn modelId="{0292CF39-D907-435B-B557-807F156BEC62}" type="presParOf" srcId="{1246F8D4-6B3F-4E55-BAA4-72DD7C60CB77}" destId="{C129D143-06C8-4D93-8AE4-0D6BF942A1B2}" srcOrd="0" destOrd="0" presId="urn:microsoft.com/office/officeart/2008/layout/HorizontalMultiLevelHierarchy"/>
    <dgm:cxn modelId="{20774523-0AD0-44F5-B5DD-9F79FDAFA9CD}" type="presParOf" srcId="{C592B1BD-4B86-4DE1-9C44-843ED45BE1BB}" destId="{B6457EB2-06DE-4702-8134-CD6A60D14C10}" srcOrd="3" destOrd="0" presId="urn:microsoft.com/office/officeart/2008/layout/HorizontalMultiLevelHierarchy"/>
    <dgm:cxn modelId="{3C7A64E2-23D6-40A9-AECF-98649DA3E400}" type="presParOf" srcId="{B6457EB2-06DE-4702-8134-CD6A60D14C10}" destId="{69844897-09FA-4DFA-8D74-A0F5292CF633}" srcOrd="0" destOrd="0" presId="urn:microsoft.com/office/officeart/2008/layout/HorizontalMultiLevelHierarchy"/>
    <dgm:cxn modelId="{57336BF3-A7B0-422C-9EF6-B1482BE8B211}" type="presParOf" srcId="{B6457EB2-06DE-4702-8134-CD6A60D14C10}" destId="{146BC9B6-9406-4D0F-B480-FDB7335718C1}" srcOrd="1" destOrd="0" presId="urn:microsoft.com/office/officeart/2008/layout/HorizontalMultiLevelHierarchy"/>
    <dgm:cxn modelId="{9D0A501C-5597-4EE0-964D-A154F0839F3F}" type="presParOf" srcId="{146BC9B6-9406-4D0F-B480-FDB7335718C1}" destId="{C6A6A3AA-0547-4A53-ADBE-43C61416196C}" srcOrd="0" destOrd="0" presId="urn:microsoft.com/office/officeart/2008/layout/HorizontalMultiLevelHierarchy"/>
    <dgm:cxn modelId="{A9DB4F48-68A8-4B97-9713-2750D44C2AEA}" type="presParOf" srcId="{C6A6A3AA-0547-4A53-ADBE-43C61416196C}" destId="{D0912A3A-E749-4446-A39B-C0E9F9362DEA}" srcOrd="0" destOrd="0" presId="urn:microsoft.com/office/officeart/2008/layout/HorizontalMultiLevelHierarchy"/>
    <dgm:cxn modelId="{0390AA4B-F3CB-4FB4-96F3-640102998FDA}" type="presParOf" srcId="{146BC9B6-9406-4D0F-B480-FDB7335718C1}" destId="{491848E4-928C-4A05-A229-5AD23121A83B}" srcOrd="1" destOrd="0" presId="urn:microsoft.com/office/officeart/2008/layout/HorizontalMultiLevelHierarchy"/>
    <dgm:cxn modelId="{A1245022-53EC-4DC3-ADAF-D4AD81466415}" type="presParOf" srcId="{491848E4-928C-4A05-A229-5AD23121A83B}" destId="{06FE023E-07AF-481C-A772-34EE0742EBDB}" srcOrd="0" destOrd="0" presId="urn:microsoft.com/office/officeart/2008/layout/HorizontalMultiLevelHierarchy"/>
    <dgm:cxn modelId="{C4A72A7C-0785-4C07-BCD6-CC0953C5B486}" type="presParOf" srcId="{491848E4-928C-4A05-A229-5AD23121A83B}" destId="{1C5BA20B-5D84-41BD-ADB9-61D22388AE96}" srcOrd="1" destOrd="0" presId="urn:microsoft.com/office/officeart/2008/layout/HorizontalMultiLevelHierarchy"/>
    <dgm:cxn modelId="{B2953476-C40F-44D2-A2D2-5E5DFF3F49AE}" type="presParOf" srcId="{146BC9B6-9406-4D0F-B480-FDB7335718C1}" destId="{491AEDA9-B5F4-4F4E-B549-B4B11DE953B2}" srcOrd="2" destOrd="0" presId="urn:microsoft.com/office/officeart/2008/layout/HorizontalMultiLevelHierarchy"/>
    <dgm:cxn modelId="{5C31F1B5-C81E-4FAC-A42A-0155EDBE3B17}" type="presParOf" srcId="{491AEDA9-B5F4-4F4E-B549-B4B11DE953B2}" destId="{7C6E9785-CA4E-4DB3-BF31-16D63A931121}" srcOrd="0" destOrd="0" presId="urn:microsoft.com/office/officeart/2008/layout/HorizontalMultiLevelHierarchy"/>
    <dgm:cxn modelId="{A0467FC3-DDD6-4FE0-9F76-BA10195F693C}" type="presParOf" srcId="{146BC9B6-9406-4D0F-B480-FDB7335718C1}" destId="{AFD1FF3B-598A-486F-A023-09CDB1DDE937}" srcOrd="3" destOrd="0" presId="urn:microsoft.com/office/officeart/2008/layout/HorizontalMultiLevelHierarchy"/>
    <dgm:cxn modelId="{71753742-E4EB-4A89-843F-816416D85143}" type="presParOf" srcId="{AFD1FF3B-598A-486F-A023-09CDB1DDE937}" destId="{A2F2C8A7-8A74-430F-A187-0D968AF9ED8A}" srcOrd="0" destOrd="0" presId="urn:microsoft.com/office/officeart/2008/layout/HorizontalMultiLevelHierarchy"/>
    <dgm:cxn modelId="{8F76AAAB-93EF-4AF0-B788-0EEEEF01BBF0}" type="presParOf" srcId="{AFD1FF3B-598A-486F-A023-09CDB1DDE937}" destId="{2701C1DC-C454-4A21-B738-8B2920C05FAB}" srcOrd="1" destOrd="0" presId="urn:microsoft.com/office/officeart/2008/layout/HorizontalMultiLevelHierarchy"/>
    <dgm:cxn modelId="{120E1C2B-3B5B-455A-B4A5-ABC2921D09E4}" type="presParOf" srcId="{146BC9B6-9406-4D0F-B480-FDB7335718C1}" destId="{6D7666F0-3FF2-4F0C-819B-A4BDAA596A08}" srcOrd="4" destOrd="0" presId="urn:microsoft.com/office/officeart/2008/layout/HorizontalMultiLevelHierarchy"/>
    <dgm:cxn modelId="{7A8B32BE-F5A6-44D6-9F61-A1510F855A17}" type="presParOf" srcId="{6D7666F0-3FF2-4F0C-819B-A4BDAA596A08}" destId="{782D0074-4CC4-4904-829F-68AE5B8013F1}" srcOrd="0" destOrd="0" presId="urn:microsoft.com/office/officeart/2008/layout/HorizontalMultiLevelHierarchy"/>
    <dgm:cxn modelId="{C602B8D6-D830-4941-8F21-5CE84E5720A3}" type="presParOf" srcId="{146BC9B6-9406-4D0F-B480-FDB7335718C1}" destId="{1A8F5309-4493-492B-BECF-6BA59E19F315}" srcOrd="5" destOrd="0" presId="urn:microsoft.com/office/officeart/2008/layout/HorizontalMultiLevelHierarchy"/>
    <dgm:cxn modelId="{EF9A4E4B-6E5B-4066-B98E-5FCBBD17048A}" type="presParOf" srcId="{1A8F5309-4493-492B-BECF-6BA59E19F315}" destId="{B65F036A-6146-41C4-AC40-A4D841CEC55C}" srcOrd="0" destOrd="0" presId="urn:microsoft.com/office/officeart/2008/layout/HorizontalMultiLevelHierarchy"/>
    <dgm:cxn modelId="{1F3AC66C-2CDF-450A-958A-62890E9BB481}" type="presParOf" srcId="{1A8F5309-4493-492B-BECF-6BA59E19F315}" destId="{F6143CBD-6A2B-4BAD-9442-E21C041B7FA8}" srcOrd="1" destOrd="0" presId="urn:microsoft.com/office/officeart/2008/layout/HorizontalMultiLevelHierarchy"/>
    <dgm:cxn modelId="{B96FADD5-C873-4108-AF59-5982C6C51CDF}" type="presParOf" srcId="{C592B1BD-4B86-4DE1-9C44-843ED45BE1BB}" destId="{0A54E953-7FD6-4004-A34B-D37BCD65073B}" srcOrd="4" destOrd="0" presId="urn:microsoft.com/office/officeart/2008/layout/HorizontalMultiLevelHierarchy"/>
    <dgm:cxn modelId="{84B9C805-002F-4C80-92E1-B19618B394C3}" type="presParOf" srcId="{0A54E953-7FD6-4004-A34B-D37BCD65073B}" destId="{CAB35ED6-0063-4BE9-913F-8163CBCC3C8B}" srcOrd="0" destOrd="0" presId="urn:microsoft.com/office/officeart/2008/layout/HorizontalMultiLevelHierarchy"/>
    <dgm:cxn modelId="{589C204B-904F-471A-98C7-4C6EC80A3D55}" type="presParOf" srcId="{C592B1BD-4B86-4DE1-9C44-843ED45BE1BB}" destId="{C9B5FD5F-E638-4A6C-991A-6DD9857F9CB7}" srcOrd="5" destOrd="0" presId="urn:microsoft.com/office/officeart/2008/layout/HorizontalMultiLevelHierarchy"/>
    <dgm:cxn modelId="{018981E6-F85E-4977-8BBE-350528D0381E}" type="presParOf" srcId="{C9B5FD5F-E638-4A6C-991A-6DD9857F9CB7}" destId="{34CD5325-C5D9-46B4-8FCA-322DEB36CB02}" srcOrd="0" destOrd="0" presId="urn:microsoft.com/office/officeart/2008/layout/HorizontalMultiLevelHierarchy"/>
    <dgm:cxn modelId="{8C5FAE55-D106-406D-98D7-0D469E666821}" type="presParOf" srcId="{C9B5FD5F-E638-4A6C-991A-6DD9857F9CB7}" destId="{34CD0125-40B9-4A77-88B1-953F348BB609}" srcOrd="1" destOrd="0" presId="urn:microsoft.com/office/officeart/2008/layout/HorizontalMultiLevelHierarchy"/>
    <dgm:cxn modelId="{D2D6946D-998B-4FD6-94F3-F87D3FCFFEA9}" type="presParOf" srcId="{34CD0125-40B9-4A77-88B1-953F348BB609}" destId="{B4068A67-AA8E-418D-8FDA-179F6D1EF745}" srcOrd="0" destOrd="0" presId="urn:microsoft.com/office/officeart/2008/layout/HorizontalMultiLevelHierarchy"/>
    <dgm:cxn modelId="{F6AAF40D-5471-468B-A76A-399C44BCE2A0}" type="presParOf" srcId="{B4068A67-AA8E-418D-8FDA-179F6D1EF745}" destId="{E4B4F4BF-E01C-4F83-9AEB-6A6B7853A321}" srcOrd="0" destOrd="0" presId="urn:microsoft.com/office/officeart/2008/layout/HorizontalMultiLevelHierarchy"/>
    <dgm:cxn modelId="{3F491403-085A-4187-A8FB-9705FFBA9385}" type="presParOf" srcId="{34CD0125-40B9-4A77-88B1-953F348BB609}" destId="{B6348EC1-B31C-445D-ACB6-337D54E550BA}" srcOrd="1" destOrd="0" presId="urn:microsoft.com/office/officeart/2008/layout/HorizontalMultiLevelHierarchy"/>
    <dgm:cxn modelId="{3B502DE1-AC04-4029-81B6-436A737C90E1}" type="presParOf" srcId="{B6348EC1-B31C-445D-ACB6-337D54E550BA}" destId="{2DE9DFE2-8600-45C7-9F55-FA3D9210377E}" srcOrd="0" destOrd="0" presId="urn:microsoft.com/office/officeart/2008/layout/HorizontalMultiLevelHierarchy"/>
    <dgm:cxn modelId="{CF60A630-68ED-4A47-B6D5-796B647BCC0B}" type="presParOf" srcId="{B6348EC1-B31C-445D-ACB6-337D54E550BA}" destId="{AF18E372-0932-4537-85FC-E08E44E8BE37}" srcOrd="1" destOrd="0" presId="urn:microsoft.com/office/officeart/2008/layout/HorizontalMultiLevelHierarchy"/>
    <dgm:cxn modelId="{6FF75F09-C01B-411B-AEBF-FC094824AA0B}" type="presParOf" srcId="{34CD0125-40B9-4A77-88B1-953F348BB609}" destId="{E858A58F-EC6E-4DAE-9B86-B2A605FE649C}" srcOrd="2" destOrd="0" presId="urn:microsoft.com/office/officeart/2008/layout/HorizontalMultiLevelHierarchy"/>
    <dgm:cxn modelId="{094CA0F7-96B3-4335-8DDD-39EE91D56395}" type="presParOf" srcId="{E858A58F-EC6E-4DAE-9B86-B2A605FE649C}" destId="{688107FB-2D36-47D5-B1BD-0F93A12C9E54}" srcOrd="0" destOrd="0" presId="urn:microsoft.com/office/officeart/2008/layout/HorizontalMultiLevelHierarchy"/>
    <dgm:cxn modelId="{A05F6F82-E96F-4132-ABB2-723E80A5F94D}" type="presParOf" srcId="{34CD0125-40B9-4A77-88B1-953F348BB609}" destId="{E7C22BF5-D433-43A2-8C03-7A12087A8224}" srcOrd="3" destOrd="0" presId="urn:microsoft.com/office/officeart/2008/layout/HorizontalMultiLevelHierarchy"/>
    <dgm:cxn modelId="{FBDFE04E-FEFF-41C3-BF1E-0C33689F3A2F}" type="presParOf" srcId="{E7C22BF5-D433-43A2-8C03-7A12087A8224}" destId="{C0C72E90-41D6-4D2B-AA4C-6816E7CA944B}" srcOrd="0" destOrd="0" presId="urn:microsoft.com/office/officeart/2008/layout/HorizontalMultiLevelHierarchy"/>
    <dgm:cxn modelId="{AFBA75A5-7592-4667-B302-F62E8DD22F8F}" type="presParOf" srcId="{E7C22BF5-D433-43A2-8C03-7A12087A8224}" destId="{C618502A-C12F-472D-95D9-843287765692}" srcOrd="1" destOrd="0" presId="urn:microsoft.com/office/officeart/2008/layout/HorizontalMultiLevelHierarchy"/>
  </dgm:cxnLst>
  <dgm:bg>
    <a:gradFill>
      <a:gsLst>
        <a:gs pos="50000">
          <a:srgbClr val="FFFF99"/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55E93A-948F-4A01-A3FD-382FA6392C5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CA6993-5A6C-41E0-AB4F-C3F50DF8457A}">
      <dgm:prSet phldrT="[Текст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Прибытие товаров                                на таможенную территорию ЕАЭС                                 (Глава 23  ТК ТС)</a:t>
          </a:r>
          <a:endParaRPr lang="ru-RU" sz="1600" dirty="0"/>
        </a:p>
      </dgm:t>
    </dgm:pt>
    <dgm:pt modelId="{4921AE45-2BD2-4894-A77D-A4B75DA29CCC}" type="parTrans" cxnId="{96CC3D65-80CD-4D26-A678-3A0609949C0E}">
      <dgm:prSet/>
      <dgm:spPr/>
      <dgm:t>
        <a:bodyPr/>
        <a:lstStyle/>
        <a:p>
          <a:endParaRPr lang="ru-RU"/>
        </a:p>
      </dgm:t>
    </dgm:pt>
    <dgm:pt modelId="{48228AAB-1757-493F-800C-0D1CDB7F8C01}" type="sibTrans" cxnId="{96CC3D65-80CD-4D26-A678-3A0609949C0E}">
      <dgm:prSet/>
      <dgm:spPr/>
      <dgm:t>
        <a:bodyPr/>
        <a:lstStyle/>
        <a:p>
          <a:endParaRPr lang="ru-RU"/>
        </a:p>
      </dgm:t>
    </dgm:pt>
    <dgm:pt modelId="{F32CEC57-4082-4145-ACAF-EF8DB1686E1D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600" b="1" dirty="0" smtClean="0"/>
            <a:t>ТАМОЖЕННЫЕ ОПЕРАЦИИ, СВЯЗАННЫЕ С ПОМЕЩЕНИЕМ ТОВАРОВ ПОД ТАМОЖЕННУЮ ПРОЦЕДУРУ</a:t>
          </a:r>
        </a:p>
        <a:p>
          <a:r>
            <a:rPr lang="ru-RU" sz="1600" dirty="0" smtClean="0"/>
            <a:t>(Раздел 5 ТК ТС)</a:t>
          </a:r>
          <a:endParaRPr lang="ru-RU" sz="1600" dirty="0"/>
        </a:p>
      </dgm:t>
    </dgm:pt>
    <dgm:pt modelId="{30E7883A-B6A1-4D31-BE44-7A7BEE6BA348}" type="parTrans" cxnId="{224E2B35-8949-4023-9FD8-FF9DA1A057B8}">
      <dgm:prSet/>
      <dgm:spPr/>
      <dgm:t>
        <a:bodyPr/>
        <a:lstStyle/>
        <a:p>
          <a:endParaRPr lang="ru-RU"/>
        </a:p>
      </dgm:t>
    </dgm:pt>
    <dgm:pt modelId="{D2A7713A-BEDD-4863-83EF-9E2A8B3AAD87}" type="sibTrans" cxnId="{224E2B35-8949-4023-9FD8-FF9DA1A057B8}">
      <dgm:prSet/>
      <dgm:spPr/>
      <dgm:t>
        <a:bodyPr/>
        <a:lstStyle/>
        <a:p>
          <a:endParaRPr lang="ru-RU"/>
        </a:p>
      </dgm:t>
    </dgm:pt>
    <dgm:pt modelId="{8701CBF3-2B03-427D-B486-5D3B95C325AC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Таможенное декларирование товаров                                    (Глава 27  ТК ТС)</a:t>
          </a:r>
          <a:endParaRPr lang="ru-RU" sz="1600" dirty="0"/>
        </a:p>
      </dgm:t>
    </dgm:pt>
    <dgm:pt modelId="{77441598-F8EA-466A-96D1-FA660D03F98B}" type="parTrans" cxnId="{17F12708-6F2D-4EEE-9344-D5B044D7AC06}">
      <dgm:prSet/>
      <dgm:spPr/>
      <dgm:t>
        <a:bodyPr/>
        <a:lstStyle/>
        <a:p>
          <a:endParaRPr lang="ru-RU"/>
        </a:p>
      </dgm:t>
    </dgm:pt>
    <dgm:pt modelId="{2E42C86B-AB7C-4E6A-A36D-EA4F9D55923A}" type="sibTrans" cxnId="{17F12708-6F2D-4EEE-9344-D5B044D7AC06}">
      <dgm:prSet/>
      <dgm:spPr/>
      <dgm:t>
        <a:bodyPr/>
        <a:lstStyle/>
        <a:p>
          <a:endParaRPr lang="ru-RU"/>
        </a:p>
      </dgm:t>
    </dgm:pt>
    <dgm:pt modelId="{016EB97D-2815-4651-A359-864F430B869C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600" b="1" dirty="0" smtClean="0"/>
            <a:t>ТАМОЖЕННЫЕ ОПЕРАЦИИ, ПРЕДШЕСТВУЮЩИЕ ПОДАЧЕ ТАМОЖЕННОЙ ДЕКЛАРАЦИИ </a:t>
          </a:r>
        </a:p>
        <a:p>
          <a:r>
            <a:rPr lang="ru-RU" sz="1600" dirty="0" smtClean="0"/>
            <a:t>(Раздел 4 ТК ТС)</a:t>
          </a:r>
          <a:endParaRPr lang="ru-RU" sz="1600" dirty="0"/>
        </a:p>
      </dgm:t>
    </dgm:pt>
    <dgm:pt modelId="{50899946-1881-4C5B-9C25-8A1D9A9A5732}" type="parTrans" cxnId="{4A6C679A-54B1-4BD7-90AE-1126E1871E6C}">
      <dgm:prSet/>
      <dgm:spPr/>
      <dgm:t>
        <a:bodyPr/>
        <a:lstStyle/>
        <a:p>
          <a:endParaRPr lang="ru-RU"/>
        </a:p>
      </dgm:t>
    </dgm:pt>
    <dgm:pt modelId="{0F8E538F-2246-456D-B228-84310FA3AF68}" type="sibTrans" cxnId="{4A6C679A-54B1-4BD7-90AE-1126E1871E6C}">
      <dgm:prSet/>
      <dgm:spPr/>
      <dgm:t>
        <a:bodyPr/>
        <a:lstStyle/>
        <a:p>
          <a:endParaRPr lang="ru-RU"/>
        </a:p>
      </dgm:t>
    </dgm:pt>
    <dgm:pt modelId="{9F2BE76E-BD2B-43E8-9EC5-1E59DA59A517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Убытие товаров                                        с таможенной территории ЕАЭС           (Глава  24 ТК ТС)</a:t>
          </a:r>
          <a:endParaRPr lang="ru-RU" sz="1600" dirty="0"/>
        </a:p>
      </dgm:t>
    </dgm:pt>
    <dgm:pt modelId="{2E8548E4-BF2E-4EF2-ACCA-C21E7BB890F8}" type="parTrans" cxnId="{69519ED7-A20C-4623-843C-00496003730A}">
      <dgm:prSet/>
      <dgm:spPr/>
      <dgm:t>
        <a:bodyPr/>
        <a:lstStyle/>
        <a:p>
          <a:endParaRPr lang="ru-RU"/>
        </a:p>
      </dgm:t>
    </dgm:pt>
    <dgm:pt modelId="{C709DA64-5112-467F-BA95-F21AACBAA471}" type="sibTrans" cxnId="{69519ED7-A20C-4623-843C-00496003730A}">
      <dgm:prSet/>
      <dgm:spPr/>
      <dgm:t>
        <a:bodyPr/>
        <a:lstStyle/>
        <a:p>
          <a:endParaRPr lang="ru-RU"/>
        </a:p>
      </dgm:t>
    </dgm:pt>
    <dgm:pt modelId="{23D325B2-2D24-484D-882E-1E6EBE5DCAAA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Временное хранение товаров </a:t>
          </a:r>
        </a:p>
        <a:p>
          <a:r>
            <a:rPr lang="ru-RU" sz="1600" dirty="0" smtClean="0"/>
            <a:t>(Глава 25  ТК ТС)</a:t>
          </a:r>
          <a:endParaRPr lang="ru-RU" sz="1600" dirty="0"/>
        </a:p>
      </dgm:t>
    </dgm:pt>
    <dgm:pt modelId="{AD7A123E-0DDA-474C-9E8B-50F52E9E4ACA}" type="parTrans" cxnId="{6110DAEB-A976-4921-9CD0-3C2904D7A1D4}">
      <dgm:prSet/>
      <dgm:spPr/>
      <dgm:t>
        <a:bodyPr/>
        <a:lstStyle/>
        <a:p>
          <a:endParaRPr lang="ru-RU"/>
        </a:p>
      </dgm:t>
    </dgm:pt>
    <dgm:pt modelId="{62F53606-0ED2-4645-85C7-E377D2AD77A1}" type="sibTrans" cxnId="{6110DAEB-A976-4921-9CD0-3C2904D7A1D4}">
      <dgm:prSet/>
      <dgm:spPr/>
      <dgm:t>
        <a:bodyPr/>
        <a:lstStyle/>
        <a:p>
          <a:endParaRPr lang="ru-RU"/>
        </a:p>
      </dgm:t>
    </dgm:pt>
    <dgm:pt modelId="{4ADD1D6C-CFB3-4012-B601-BA5AD1E2ACC1}">
      <dgm:prSet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Выпуск товаров                       (Глава 28  ТК ТС)</a:t>
          </a:r>
          <a:endParaRPr lang="ru-RU" sz="1600" dirty="0"/>
        </a:p>
      </dgm:t>
    </dgm:pt>
    <dgm:pt modelId="{6F880FC4-1B4C-4D65-9CAE-2681B905308C}" type="parTrans" cxnId="{3D06A1D8-F8CB-4398-A81A-EC5077E3F6B7}">
      <dgm:prSet/>
      <dgm:spPr/>
      <dgm:t>
        <a:bodyPr/>
        <a:lstStyle/>
        <a:p>
          <a:endParaRPr lang="ru-RU"/>
        </a:p>
      </dgm:t>
    </dgm:pt>
    <dgm:pt modelId="{B394B73F-2413-47D8-B024-EE729CFE313A}" type="sibTrans" cxnId="{3D06A1D8-F8CB-4398-A81A-EC5077E3F6B7}">
      <dgm:prSet/>
      <dgm:spPr/>
      <dgm:t>
        <a:bodyPr/>
        <a:lstStyle/>
        <a:p>
          <a:endParaRPr lang="ru-RU"/>
        </a:p>
      </dgm:t>
    </dgm:pt>
    <dgm:pt modelId="{A6F1A33F-E770-4394-9402-BB223B89D175}" type="pres">
      <dgm:prSet presAssocID="{A855E93A-948F-4A01-A3FD-382FA6392C5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6BCCABE-9354-40F9-85A7-64BBD0C662EC}" type="pres">
      <dgm:prSet presAssocID="{016EB97D-2815-4651-A359-864F430B869C}" presName="root" presStyleCnt="0"/>
      <dgm:spPr/>
    </dgm:pt>
    <dgm:pt modelId="{5B4855C6-D69D-42F7-84A6-CCEE1460B227}" type="pres">
      <dgm:prSet presAssocID="{016EB97D-2815-4651-A359-864F430B869C}" presName="rootComposite" presStyleCnt="0"/>
      <dgm:spPr/>
    </dgm:pt>
    <dgm:pt modelId="{29319767-695C-40EC-B6D7-A4A803646863}" type="pres">
      <dgm:prSet presAssocID="{016EB97D-2815-4651-A359-864F430B869C}" presName="rootText" presStyleLbl="node1" presStyleIdx="0" presStyleCnt="2" custScaleX="215248" custScaleY="144469" custLinFactNeighborX="8330" custLinFactNeighborY="-6978"/>
      <dgm:spPr/>
      <dgm:t>
        <a:bodyPr/>
        <a:lstStyle/>
        <a:p>
          <a:endParaRPr lang="ru-RU"/>
        </a:p>
      </dgm:t>
    </dgm:pt>
    <dgm:pt modelId="{09607A07-837C-4C91-916D-2F5666CC8ACA}" type="pres">
      <dgm:prSet presAssocID="{016EB97D-2815-4651-A359-864F430B869C}" presName="rootConnector" presStyleLbl="node1" presStyleIdx="0" presStyleCnt="2"/>
      <dgm:spPr/>
      <dgm:t>
        <a:bodyPr/>
        <a:lstStyle/>
        <a:p>
          <a:endParaRPr lang="ru-RU"/>
        </a:p>
      </dgm:t>
    </dgm:pt>
    <dgm:pt modelId="{968EB20C-FD04-4FF5-A6C2-BAC3FD67FBC0}" type="pres">
      <dgm:prSet presAssocID="{016EB97D-2815-4651-A359-864F430B869C}" presName="childShape" presStyleCnt="0"/>
      <dgm:spPr/>
    </dgm:pt>
    <dgm:pt modelId="{90DC1EF2-A74E-4056-9022-7C1A4CFE9B46}" type="pres">
      <dgm:prSet presAssocID="{4921AE45-2BD2-4894-A77D-A4B75DA29CCC}" presName="Name13" presStyleLbl="parChTrans1D2" presStyleIdx="0" presStyleCnt="5"/>
      <dgm:spPr/>
      <dgm:t>
        <a:bodyPr/>
        <a:lstStyle/>
        <a:p>
          <a:endParaRPr lang="ru-RU"/>
        </a:p>
      </dgm:t>
    </dgm:pt>
    <dgm:pt modelId="{907CDB14-A62E-4179-98C5-E32551500CEA}" type="pres">
      <dgm:prSet presAssocID="{12CA6993-5A6C-41E0-AB4F-C3F50DF8457A}" presName="childText" presStyleLbl="bgAcc1" presStyleIdx="0" presStyleCnt="5" custScaleX="243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E2AD6-567B-43B9-8871-94FFF574181E}" type="pres">
      <dgm:prSet presAssocID="{2E8548E4-BF2E-4EF2-ACCA-C21E7BB890F8}" presName="Name13" presStyleLbl="parChTrans1D2" presStyleIdx="1" presStyleCnt="5"/>
      <dgm:spPr/>
      <dgm:t>
        <a:bodyPr/>
        <a:lstStyle/>
        <a:p>
          <a:endParaRPr lang="ru-RU"/>
        </a:p>
      </dgm:t>
    </dgm:pt>
    <dgm:pt modelId="{D0FDBC6F-14ED-4738-B9E3-178AC035BD1C}" type="pres">
      <dgm:prSet presAssocID="{9F2BE76E-BD2B-43E8-9EC5-1E59DA59A517}" presName="childText" presStyleLbl="bgAcc1" presStyleIdx="1" presStyleCnt="5" custScaleX="243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2F355-D5D7-4533-83E8-6DF1AF03612F}" type="pres">
      <dgm:prSet presAssocID="{AD7A123E-0DDA-474C-9E8B-50F52E9E4ACA}" presName="Name13" presStyleLbl="parChTrans1D2" presStyleIdx="2" presStyleCnt="5"/>
      <dgm:spPr/>
      <dgm:t>
        <a:bodyPr/>
        <a:lstStyle/>
        <a:p>
          <a:endParaRPr lang="ru-RU"/>
        </a:p>
      </dgm:t>
    </dgm:pt>
    <dgm:pt modelId="{8A0351E2-CDB3-487E-BF2B-2D395A13DAC7}" type="pres">
      <dgm:prSet presAssocID="{23D325B2-2D24-484D-882E-1E6EBE5DCAAA}" presName="childText" presStyleLbl="bgAcc1" presStyleIdx="2" presStyleCnt="5" custScaleX="242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253018-479E-48E6-92BA-4B5BE4127983}" type="pres">
      <dgm:prSet presAssocID="{F32CEC57-4082-4145-ACAF-EF8DB1686E1D}" presName="root" presStyleCnt="0"/>
      <dgm:spPr/>
    </dgm:pt>
    <dgm:pt modelId="{2B91E413-EE55-4121-98ED-F73EBB89EC6F}" type="pres">
      <dgm:prSet presAssocID="{F32CEC57-4082-4145-ACAF-EF8DB1686E1D}" presName="rootComposite" presStyleCnt="0"/>
      <dgm:spPr/>
    </dgm:pt>
    <dgm:pt modelId="{D4899A71-F836-4D12-884E-DF7B6103C941}" type="pres">
      <dgm:prSet presAssocID="{F32CEC57-4082-4145-ACAF-EF8DB1686E1D}" presName="rootText" presStyleLbl="node1" presStyleIdx="1" presStyleCnt="2" custScaleX="236022" custScaleY="147207" custLinFactNeighborX="11701" custLinFactNeighborY="-4374"/>
      <dgm:spPr/>
      <dgm:t>
        <a:bodyPr/>
        <a:lstStyle/>
        <a:p>
          <a:endParaRPr lang="ru-RU"/>
        </a:p>
      </dgm:t>
    </dgm:pt>
    <dgm:pt modelId="{95B3E102-0BDB-46CE-883A-D4A332EFD93E}" type="pres">
      <dgm:prSet presAssocID="{F32CEC57-4082-4145-ACAF-EF8DB1686E1D}" presName="rootConnector" presStyleLbl="node1" presStyleIdx="1" presStyleCnt="2"/>
      <dgm:spPr/>
      <dgm:t>
        <a:bodyPr/>
        <a:lstStyle/>
        <a:p>
          <a:endParaRPr lang="ru-RU"/>
        </a:p>
      </dgm:t>
    </dgm:pt>
    <dgm:pt modelId="{0D86E912-A568-4B67-ACEA-EB0559D71196}" type="pres">
      <dgm:prSet presAssocID="{F32CEC57-4082-4145-ACAF-EF8DB1686E1D}" presName="childShape" presStyleCnt="0"/>
      <dgm:spPr/>
    </dgm:pt>
    <dgm:pt modelId="{0B080BA7-ADA4-4C4D-90A2-EBBC1316026D}" type="pres">
      <dgm:prSet presAssocID="{77441598-F8EA-466A-96D1-FA660D03F98B}" presName="Name13" presStyleLbl="parChTrans1D2" presStyleIdx="3" presStyleCnt="5"/>
      <dgm:spPr/>
      <dgm:t>
        <a:bodyPr/>
        <a:lstStyle/>
        <a:p>
          <a:endParaRPr lang="ru-RU"/>
        </a:p>
      </dgm:t>
    </dgm:pt>
    <dgm:pt modelId="{176E12A7-0264-4F62-9002-9D42866C966E}" type="pres">
      <dgm:prSet presAssocID="{8701CBF3-2B03-427D-B486-5D3B95C325AC}" presName="childText" presStyleLbl="bgAcc1" presStyleIdx="3" presStyleCnt="5" custScaleX="210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5C91D-B628-49A4-90E8-6F699D63FB34}" type="pres">
      <dgm:prSet presAssocID="{6F880FC4-1B4C-4D65-9CAE-2681B905308C}" presName="Name13" presStyleLbl="parChTrans1D2" presStyleIdx="4" presStyleCnt="5"/>
      <dgm:spPr/>
      <dgm:t>
        <a:bodyPr/>
        <a:lstStyle/>
        <a:p>
          <a:endParaRPr lang="ru-RU"/>
        </a:p>
      </dgm:t>
    </dgm:pt>
    <dgm:pt modelId="{DCC94D10-9019-40D7-9CEB-6F9891CEEFA0}" type="pres">
      <dgm:prSet presAssocID="{4ADD1D6C-CFB3-4012-B601-BA5AD1E2ACC1}" presName="childText" presStyleLbl="bgAcc1" presStyleIdx="4" presStyleCnt="5" custScaleX="214602" custLinFactNeighborX="116" custLinFactNeighborY="-4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571027-4628-4F54-AEC2-2D40689F4E2D}" type="presOf" srcId="{12CA6993-5A6C-41E0-AB4F-C3F50DF8457A}" destId="{907CDB14-A62E-4179-98C5-E32551500CEA}" srcOrd="0" destOrd="0" presId="urn:microsoft.com/office/officeart/2005/8/layout/hierarchy3"/>
    <dgm:cxn modelId="{4D203801-41A1-453C-938C-519F3CA7479F}" type="presOf" srcId="{A855E93A-948F-4A01-A3FD-382FA6392C57}" destId="{A6F1A33F-E770-4394-9402-BB223B89D175}" srcOrd="0" destOrd="0" presId="urn:microsoft.com/office/officeart/2005/8/layout/hierarchy3"/>
    <dgm:cxn modelId="{4A6C679A-54B1-4BD7-90AE-1126E1871E6C}" srcId="{A855E93A-948F-4A01-A3FD-382FA6392C57}" destId="{016EB97D-2815-4651-A359-864F430B869C}" srcOrd="0" destOrd="0" parTransId="{50899946-1881-4C5B-9C25-8A1D9A9A5732}" sibTransId="{0F8E538F-2246-456D-B228-84310FA3AF68}"/>
    <dgm:cxn modelId="{224E2B35-8949-4023-9FD8-FF9DA1A057B8}" srcId="{A855E93A-948F-4A01-A3FD-382FA6392C57}" destId="{F32CEC57-4082-4145-ACAF-EF8DB1686E1D}" srcOrd="1" destOrd="0" parTransId="{30E7883A-B6A1-4D31-BE44-7A7BEE6BA348}" sibTransId="{D2A7713A-BEDD-4863-83EF-9E2A8B3AAD87}"/>
    <dgm:cxn modelId="{2CCEF648-82DB-45C9-B257-9552F58F0B4B}" type="presOf" srcId="{4ADD1D6C-CFB3-4012-B601-BA5AD1E2ACC1}" destId="{DCC94D10-9019-40D7-9CEB-6F9891CEEFA0}" srcOrd="0" destOrd="0" presId="urn:microsoft.com/office/officeart/2005/8/layout/hierarchy3"/>
    <dgm:cxn modelId="{2366FE02-F68D-428E-86B3-BCA0987922A5}" type="presOf" srcId="{F32CEC57-4082-4145-ACAF-EF8DB1686E1D}" destId="{D4899A71-F836-4D12-884E-DF7B6103C941}" srcOrd="0" destOrd="0" presId="urn:microsoft.com/office/officeart/2005/8/layout/hierarchy3"/>
    <dgm:cxn modelId="{F385C693-9A8B-4BC2-8EBB-6515A86694A0}" type="presOf" srcId="{016EB97D-2815-4651-A359-864F430B869C}" destId="{29319767-695C-40EC-B6D7-A4A803646863}" srcOrd="0" destOrd="0" presId="urn:microsoft.com/office/officeart/2005/8/layout/hierarchy3"/>
    <dgm:cxn modelId="{9EF20771-A3B6-4823-B8CD-110E735B6718}" type="presOf" srcId="{6F880FC4-1B4C-4D65-9CAE-2681B905308C}" destId="{1985C91D-B628-49A4-90E8-6F699D63FB34}" srcOrd="0" destOrd="0" presId="urn:microsoft.com/office/officeart/2005/8/layout/hierarchy3"/>
    <dgm:cxn modelId="{3379CCB2-B47C-4F91-8C79-4CAA1C47A215}" type="presOf" srcId="{9F2BE76E-BD2B-43E8-9EC5-1E59DA59A517}" destId="{D0FDBC6F-14ED-4738-B9E3-178AC035BD1C}" srcOrd="0" destOrd="0" presId="urn:microsoft.com/office/officeart/2005/8/layout/hierarchy3"/>
    <dgm:cxn modelId="{EBCB560D-A091-49A3-90E2-A621B7AB1981}" type="presOf" srcId="{F32CEC57-4082-4145-ACAF-EF8DB1686E1D}" destId="{95B3E102-0BDB-46CE-883A-D4A332EFD93E}" srcOrd="1" destOrd="0" presId="urn:microsoft.com/office/officeart/2005/8/layout/hierarchy3"/>
    <dgm:cxn modelId="{17F12708-6F2D-4EEE-9344-D5B044D7AC06}" srcId="{F32CEC57-4082-4145-ACAF-EF8DB1686E1D}" destId="{8701CBF3-2B03-427D-B486-5D3B95C325AC}" srcOrd="0" destOrd="0" parTransId="{77441598-F8EA-466A-96D1-FA660D03F98B}" sibTransId="{2E42C86B-AB7C-4E6A-A36D-EA4F9D55923A}"/>
    <dgm:cxn modelId="{96CC3D65-80CD-4D26-A678-3A0609949C0E}" srcId="{016EB97D-2815-4651-A359-864F430B869C}" destId="{12CA6993-5A6C-41E0-AB4F-C3F50DF8457A}" srcOrd="0" destOrd="0" parTransId="{4921AE45-2BD2-4894-A77D-A4B75DA29CCC}" sibTransId="{48228AAB-1757-493F-800C-0D1CDB7F8C01}"/>
    <dgm:cxn modelId="{0D207ACA-85ED-442E-A45B-F4BDA4DC8EC1}" type="presOf" srcId="{4921AE45-2BD2-4894-A77D-A4B75DA29CCC}" destId="{90DC1EF2-A74E-4056-9022-7C1A4CFE9B46}" srcOrd="0" destOrd="0" presId="urn:microsoft.com/office/officeart/2005/8/layout/hierarchy3"/>
    <dgm:cxn modelId="{0426E0E2-EC09-4442-8128-57385C60E2C0}" type="presOf" srcId="{8701CBF3-2B03-427D-B486-5D3B95C325AC}" destId="{176E12A7-0264-4F62-9002-9D42866C966E}" srcOrd="0" destOrd="0" presId="urn:microsoft.com/office/officeart/2005/8/layout/hierarchy3"/>
    <dgm:cxn modelId="{69519ED7-A20C-4623-843C-00496003730A}" srcId="{016EB97D-2815-4651-A359-864F430B869C}" destId="{9F2BE76E-BD2B-43E8-9EC5-1E59DA59A517}" srcOrd="1" destOrd="0" parTransId="{2E8548E4-BF2E-4EF2-ACCA-C21E7BB890F8}" sibTransId="{C709DA64-5112-467F-BA95-F21AACBAA471}"/>
    <dgm:cxn modelId="{3D06A1D8-F8CB-4398-A81A-EC5077E3F6B7}" srcId="{F32CEC57-4082-4145-ACAF-EF8DB1686E1D}" destId="{4ADD1D6C-CFB3-4012-B601-BA5AD1E2ACC1}" srcOrd="1" destOrd="0" parTransId="{6F880FC4-1B4C-4D65-9CAE-2681B905308C}" sibTransId="{B394B73F-2413-47D8-B024-EE729CFE313A}"/>
    <dgm:cxn modelId="{1B99BC38-C642-4143-8883-B63FBE3D36A8}" type="presOf" srcId="{016EB97D-2815-4651-A359-864F430B869C}" destId="{09607A07-837C-4C91-916D-2F5666CC8ACA}" srcOrd="1" destOrd="0" presId="urn:microsoft.com/office/officeart/2005/8/layout/hierarchy3"/>
    <dgm:cxn modelId="{6110DAEB-A976-4921-9CD0-3C2904D7A1D4}" srcId="{016EB97D-2815-4651-A359-864F430B869C}" destId="{23D325B2-2D24-484D-882E-1E6EBE5DCAAA}" srcOrd="2" destOrd="0" parTransId="{AD7A123E-0DDA-474C-9E8B-50F52E9E4ACA}" sibTransId="{62F53606-0ED2-4645-85C7-E377D2AD77A1}"/>
    <dgm:cxn modelId="{7F05147C-7F51-40BF-8F44-65B95DAB30F2}" type="presOf" srcId="{77441598-F8EA-466A-96D1-FA660D03F98B}" destId="{0B080BA7-ADA4-4C4D-90A2-EBBC1316026D}" srcOrd="0" destOrd="0" presId="urn:microsoft.com/office/officeart/2005/8/layout/hierarchy3"/>
    <dgm:cxn modelId="{25F4626E-B83C-4F94-B333-EFCB18223262}" type="presOf" srcId="{23D325B2-2D24-484D-882E-1E6EBE5DCAAA}" destId="{8A0351E2-CDB3-487E-BF2B-2D395A13DAC7}" srcOrd="0" destOrd="0" presId="urn:microsoft.com/office/officeart/2005/8/layout/hierarchy3"/>
    <dgm:cxn modelId="{4613835F-2322-46FD-9342-AB452C7C0403}" type="presOf" srcId="{AD7A123E-0DDA-474C-9E8B-50F52E9E4ACA}" destId="{16F2F355-D5D7-4533-83E8-6DF1AF03612F}" srcOrd="0" destOrd="0" presId="urn:microsoft.com/office/officeart/2005/8/layout/hierarchy3"/>
    <dgm:cxn modelId="{DA88A846-DD79-444E-BFC8-18EDAAC069EA}" type="presOf" srcId="{2E8548E4-BF2E-4EF2-ACCA-C21E7BB890F8}" destId="{A3CE2AD6-567B-43B9-8871-94FFF574181E}" srcOrd="0" destOrd="0" presId="urn:microsoft.com/office/officeart/2005/8/layout/hierarchy3"/>
    <dgm:cxn modelId="{0E0144A2-53E3-4A78-B2CA-63902F0DB279}" type="presParOf" srcId="{A6F1A33F-E770-4394-9402-BB223B89D175}" destId="{A6BCCABE-9354-40F9-85A7-64BBD0C662EC}" srcOrd="0" destOrd="0" presId="urn:microsoft.com/office/officeart/2005/8/layout/hierarchy3"/>
    <dgm:cxn modelId="{2A9B3C57-2745-4C41-A6B5-4A81182F483D}" type="presParOf" srcId="{A6BCCABE-9354-40F9-85A7-64BBD0C662EC}" destId="{5B4855C6-D69D-42F7-84A6-CCEE1460B227}" srcOrd="0" destOrd="0" presId="urn:microsoft.com/office/officeart/2005/8/layout/hierarchy3"/>
    <dgm:cxn modelId="{F80F6317-1614-44F2-97ED-79D2CA27B1FC}" type="presParOf" srcId="{5B4855C6-D69D-42F7-84A6-CCEE1460B227}" destId="{29319767-695C-40EC-B6D7-A4A803646863}" srcOrd="0" destOrd="0" presId="urn:microsoft.com/office/officeart/2005/8/layout/hierarchy3"/>
    <dgm:cxn modelId="{14063265-7D43-405C-8BD3-172297DB7A1D}" type="presParOf" srcId="{5B4855C6-D69D-42F7-84A6-CCEE1460B227}" destId="{09607A07-837C-4C91-916D-2F5666CC8ACA}" srcOrd="1" destOrd="0" presId="urn:microsoft.com/office/officeart/2005/8/layout/hierarchy3"/>
    <dgm:cxn modelId="{39F0D7F7-E2AF-4BCF-83E7-C2ADAC13E50A}" type="presParOf" srcId="{A6BCCABE-9354-40F9-85A7-64BBD0C662EC}" destId="{968EB20C-FD04-4FF5-A6C2-BAC3FD67FBC0}" srcOrd="1" destOrd="0" presId="urn:microsoft.com/office/officeart/2005/8/layout/hierarchy3"/>
    <dgm:cxn modelId="{9EB083E1-62DF-4565-A453-4A4ACC642BA5}" type="presParOf" srcId="{968EB20C-FD04-4FF5-A6C2-BAC3FD67FBC0}" destId="{90DC1EF2-A74E-4056-9022-7C1A4CFE9B46}" srcOrd="0" destOrd="0" presId="urn:microsoft.com/office/officeart/2005/8/layout/hierarchy3"/>
    <dgm:cxn modelId="{C0C1E1D4-D9C1-4527-8A7A-C94F9B033B7F}" type="presParOf" srcId="{968EB20C-FD04-4FF5-A6C2-BAC3FD67FBC0}" destId="{907CDB14-A62E-4179-98C5-E32551500CEA}" srcOrd="1" destOrd="0" presId="urn:microsoft.com/office/officeart/2005/8/layout/hierarchy3"/>
    <dgm:cxn modelId="{544D8CCB-F0BE-487E-B320-208AD489EF58}" type="presParOf" srcId="{968EB20C-FD04-4FF5-A6C2-BAC3FD67FBC0}" destId="{A3CE2AD6-567B-43B9-8871-94FFF574181E}" srcOrd="2" destOrd="0" presId="urn:microsoft.com/office/officeart/2005/8/layout/hierarchy3"/>
    <dgm:cxn modelId="{E500AAEA-CF6B-45F7-9793-A9ADE9E4B0E5}" type="presParOf" srcId="{968EB20C-FD04-4FF5-A6C2-BAC3FD67FBC0}" destId="{D0FDBC6F-14ED-4738-B9E3-178AC035BD1C}" srcOrd="3" destOrd="0" presId="urn:microsoft.com/office/officeart/2005/8/layout/hierarchy3"/>
    <dgm:cxn modelId="{6EB8CBD2-E981-49D1-B8D0-2ABB00B79E96}" type="presParOf" srcId="{968EB20C-FD04-4FF5-A6C2-BAC3FD67FBC0}" destId="{16F2F355-D5D7-4533-83E8-6DF1AF03612F}" srcOrd="4" destOrd="0" presId="urn:microsoft.com/office/officeart/2005/8/layout/hierarchy3"/>
    <dgm:cxn modelId="{52A3C101-C077-406C-A808-998A09DBDF95}" type="presParOf" srcId="{968EB20C-FD04-4FF5-A6C2-BAC3FD67FBC0}" destId="{8A0351E2-CDB3-487E-BF2B-2D395A13DAC7}" srcOrd="5" destOrd="0" presId="urn:microsoft.com/office/officeart/2005/8/layout/hierarchy3"/>
    <dgm:cxn modelId="{DCDDD574-27B8-4F2F-9EE0-CDCD21100CD7}" type="presParOf" srcId="{A6F1A33F-E770-4394-9402-BB223B89D175}" destId="{F4253018-479E-48E6-92BA-4B5BE4127983}" srcOrd="1" destOrd="0" presId="urn:microsoft.com/office/officeart/2005/8/layout/hierarchy3"/>
    <dgm:cxn modelId="{624FFD93-1FCE-4476-83EA-37C53DDEFF18}" type="presParOf" srcId="{F4253018-479E-48E6-92BA-4B5BE4127983}" destId="{2B91E413-EE55-4121-98ED-F73EBB89EC6F}" srcOrd="0" destOrd="0" presId="urn:microsoft.com/office/officeart/2005/8/layout/hierarchy3"/>
    <dgm:cxn modelId="{F4E66E1A-22C0-4960-B09C-248E95AD9CCA}" type="presParOf" srcId="{2B91E413-EE55-4121-98ED-F73EBB89EC6F}" destId="{D4899A71-F836-4D12-884E-DF7B6103C941}" srcOrd="0" destOrd="0" presId="urn:microsoft.com/office/officeart/2005/8/layout/hierarchy3"/>
    <dgm:cxn modelId="{8855DD3C-C400-4489-9406-F55863E6D0CA}" type="presParOf" srcId="{2B91E413-EE55-4121-98ED-F73EBB89EC6F}" destId="{95B3E102-0BDB-46CE-883A-D4A332EFD93E}" srcOrd="1" destOrd="0" presId="urn:microsoft.com/office/officeart/2005/8/layout/hierarchy3"/>
    <dgm:cxn modelId="{3D50248F-4477-46B9-B466-168140F12F32}" type="presParOf" srcId="{F4253018-479E-48E6-92BA-4B5BE4127983}" destId="{0D86E912-A568-4B67-ACEA-EB0559D71196}" srcOrd="1" destOrd="0" presId="urn:microsoft.com/office/officeart/2005/8/layout/hierarchy3"/>
    <dgm:cxn modelId="{A356B1CF-9057-4CF8-B8E8-26EC62F4E78F}" type="presParOf" srcId="{0D86E912-A568-4B67-ACEA-EB0559D71196}" destId="{0B080BA7-ADA4-4C4D-90A2-EBBC1316026D}" srcOrd="0" destOrd="0" presId="urn:microsoft.com/office/officeart/2005/8/layout/hierarchy3"/>
    <dgm:cxn modelId="{98D78B00-75A0-4CFC-B6D5-7F5E4854AE9F}" type="presParOf" srcId="{0D86E912-A568-4B67-ACEA-EB0559D71196}" destId="{176E12A7-0264-4F62-9002-9D42866C966E}" srcOrd="1" destOrd="0" presId="urn:microsoft.com/office/officeart/2005/8/layout/hierarchy3"/>
    <dgm:cxn modelId="{E15B0215-A49B-4123-AF43-97B8EAFDC55B}" type="presParOf" srcId="{0D86E912-A568-4B67-ACEA-EB0559D71196}" destId="{1985C91D-B628-49A4-90E8-6F699D63FB34}" srcOrd="2" destOrd="0" presId="urn:microsoft.com/office/officeart/2005/8/layout/hierarchy3"/>
    <dgm:cxn modelId="{DF78EFF4-2CE5-4A5B-866E-4B2B61A9FAC3}" type="presParOf" srcId="{0D86E912-A568-4B67-ACEA-EB0559D71196}" destId="{DCC94D10-9019-40D7-9CEB-6F9891CEEFA0}" srcOrd="3" destOrd="0" presId="urn:microsoft.com/office/officeart/2005/8/layout/hierarchy3"/>
  </dgm:cxnLst>
  <dgm:bg>
    <a:solidFill>
      <a:srgbClr val="FFFF99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31D558-E678-40D2-B978-FA4617E3E27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BA93E6-0FC9-425D-ACF4-5A3DA470061D}">
      <dgm:prSet phldrT="[Текст]" custT="1"/>
      <dgm:spPr>
        <a:solidFill>
          <a:schemeClr val="tx2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Товар иностранный</a:t>
          </a:r>
          <a:endParaRPr lang="ru-RU" sz="1600" dirty="0">
            <a:solidFill>
              <a:schemeClr val="tx1"/>
            </a:solidFill>
          </a:endParaRPr>
        </a:p>
      </dgm:t>
    </dgm:pt>
    <dgm:pt modelId="{97956694-D4B9-41DA-901C-17161E53D190}" type="parTrans" cxnId="{1D948976-5676-4E83-BDFB-640358B21F5D}">
      <dgm:prSet/>
      <dgm:spPr/>
      <dgm:t>
        <a:bodyPr/>
        <a:lstStyle/>
        <a:p>
          <a:endParaRPr lang="ru-RU"/>
        </a:p>
      </dgm:t>
    </dgm:pt>
    <dgm:pt modelId="{38C56902-C128-4EEA-900C-9D47FC041203}" type="sibTrans" cxnId="{1D948976-5676-4E83-BDFB-640358B21F5D}">
      <dgm:prSet/>
      <dgm:spPr/>
      <dgm:t>
        <a:bodyPr/>
        <a:lstStyle/>
        <a:p>
          <a:endParaRPr lang="ru-RU" dirty="0"/>
        </a:p>
      </dgm:t>
    </dgm:pt>
    <dgm:pt modelId="{85C81370-EDB3-4918-93E8-1B1F68D647EA}">
      <dgm:prSet phldrT="[Текст]" custT="1"/>
      <dgm:spPr>
        <a:solidFill>
          <a:schemeClr val="tx2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Хранение без уплаты таможенных пошлин, налогов</a:t>
          </a:r>
          <a:endParaRPr lang="ru-RU" sz="1600" dirty="0">
            <a:solidFill>
              <a:schemeClr val="tx1"/>
            </a:solidFill>
          </a:endParaRPr>
        </a:p>
      </dgm:t>
    </dgm:pt>
    <dgm:pt modelId="{86678FA9-788F-4460-A7C5-33D9FA491EC2}" type="parTrans" cxnId="{C3A331F1-2540-425D-839F-784E81CB7681}">
      <dgm:prSet/>
      <dgm:spPr/>
      <dgm:t>
        <a:bodyPr/>
        <a:lstStyle/>
        <a:p>
          <a:endParaRPr lang="ru-RU"/>
        </a:p>
      </dgm:t>
    </dgm:pt>
    <dgm:pt modelId="{B88C8D0B-AF46-4EC8-B9AB-171F8F26BA7C}" type="sibTrans" cxnId="{C3A331F1-2540-425D-839F-784E81CB7681}">
      <dgm:prSet/>
      <dgm:spPr/>
      <dgm:t>
        <a:bodyPr/>
        <a:lstStyle/>
        <a:p>
          <a:endParaRPr lang="ru-RU" dirty="0"/>
        </a:p>
      </dgm:t>
    </dgm:pt>
    <dgm:pt modelId="{94E94102-CCD0-478D-AEB2-323697AC3717}">
      <dgm:prSet phldrT="[Текст]" custT="1"/>
      <dgm:spPr>
        <a:solidFill>
          <a:schemeClr val="tx2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Представление документов о хранении товаров в таможенный орган</a:t>
          </a:r>
          <a:endParaRPr lang="ru-RU" sz="1600" dirty="0">
            <a:solidFill>
              <a:schemeClr val="tx1"/>
            </a:solidFill>
          </a:endParaRPr>
        </a:p>
      </dgm:t>
    </dgm:pt>
    <dgm:pt modelId="{1C92C300-BC09-4663-8BDF-691A1BD98BC0}" type="parTrans" cxnId="{F9484021-112F-4D88-81F4-985113DD779F}">
      <dgm:prSet/>
      <dgm:spPr/>
      <dgm:t>
        <a:bodyPr/>
        <a:lstStyle/>
        <a:p>
          <a:endParaRPr lang="ru-RU"/>
        </a:p>
      </dgm:t>
    </dgm:pt>
    <dgm:pt modelId="{74275183-84A1-41D9-BD3B-A78CBFF15A34}" type="sibTrans" cxnId="{F9484021-112F-4D88-81F4-985113DD779F}">
      <dgm:prSet/>
      <dgm:spPr/>
      <dgm:t>
        <a:bodyPr/>
        <a:lstStyle/>
        <a:p>
          <a:endParaRPr lang="ru-RU" dirty="0"/>
        </a:p>
      </dgm:t>
    </dgm:pt>
    <dgm:pt modelId="{D9074D3F-52DD-449E-AB5F-5D6137F15E9E}">
      <dgm:prSet phldrT="[Текст]" custT="1"/>
      <dgm:spPr>
        <a:solidFill>
          <a:schemeClr val="tx2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Лица, обладающие полномочиями в отношении товаров, не в праве ими пользоваться</a:t>
          </a:r>
          <a:endParaRPr lang="ru-RU" sz="1600" dirty="0">
            <a:solidFill>
              <a:schemeClr val="tx1"/>
            </a:solidFill>
          </a:endParaRPr>
        </a:p>
      </dgm:t>
    </dgm:pt>
    <dgm:pt modelId="{BD4F338B-05CC-4F25-BD93-D3F8D6F308DE}" type="parTrans" cxnId="{D39C1B65-C739-4247-9D76-9E535D452B96}">
      <dgm:prSet/>
      <dgm:spPr/>
      <dgm:t>
        <a:bodyPr/>
        <a:lstStyle/>
        <a:p>
          <a:endParaRPr lang="ru-RU"/>
        </a:p>
      </dgm:t>
    </dgm:pt>
    <dgm:pt modelId="{9E233DAC-B5CA-4E30-9E1D-AB2C2597AAF6}" type="sibTrans" cxnId="{D39C1B65-C739-4247-9D76-9E535D452B96}">
      <dgm:prSet/>
      <dgm:spPr/>
      <dgm:t>
        <a:bodyPr/>
        <a:lstStyle/>
        <a:p>
          <a:endParaRPr lang="ru-RU" dirty="0"/>
        </a:p>
      </dgm:t>
    </dgm:pt>
    <dgm:pt modelId="{68A5B877-0B2F-4FE3-A9FE-B9D76D9287BB}">
      <dgm:prSet phldrT="[Текст]" custT="1"/>
      <dgm:spPr>
        <a:solidFill>
          <a:schemeClr val="tx2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Нахождение товара в месте временного хранения (ЗТК)</a:t>
          </a:r>
          <a:endParaRPr lang="ru-RU" sz="1600" dirty="0">
            <a:solidFill>
              <a:schemeClr val="tx1"/>
            </a:solidFill>
          </a:endParaRPr>
        </a:p>
      </dgm:t>
    </dgm:pt>
    <dgm:pt modelId="{C222A16A-564E-42E5-8E8E-960D1DB39D4D}" type="parTrans" cxnId="{A620A41C-BE36-4CE4-9E4A-0B80E69DEAA1}">
      <dgm:prSet/>
      <dgm:spPr/>
      <dgm:t>
        <a:bodyPr/>
        <a:lstStyle/>
        <a:p>
          <a:endParaRPr lang="ru-RU"/>
        </a:p>
      </dgm:t>
    </dgm:pt>
    <dgm:pt modelId="{25608B8E-DE71-4EA0-9408-3151A17284B9}" type="sibTrans" cxnId="{A620A41C-BE36-4CE4-9E4A-0B80E69DEAA1}">
      <dgm:prSet/>
      <dgm:spPr/>
      <dgm:t>
        <a:bodyPr/>
        <a:lstStyle/>
        <a:p>
          <a:endParaRPr lang="ru-RU" dirty="0"/>
        </a:p>
      </dgm:t>
    </dgm:pt>
    <dgm:pt modelId="{7B7FBF79-280D-4282-9785-70D8E27D27BD}" type="pres">
      <dgm:prSet presAssocID="{F531D558-E678-40D2-B978-FA4617E3E27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F9F59A-5E5D-4885-B7AB-093807ACDEC1}" type="pres">
      <dgm:prSet presAssocID="{7CBA93E6-0FC9-425D-ACF4-5A3DA470061D}" presName="node" presStyleLbl="node1" presStyleIdx="0" presStyleCnt="5" custScaleX="163526" custRadScaleRad="100028" custRadScaleInc="3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E4A2E-1CF8-4662-8090-C60F32D3B954}" type="pres">
      <dgm:prSet presAssocID="{38C56902-C128-4EEA-900C-9D47FC041203}" presName="sibTrans" presStyleLbl="sibTrans2D1" presStyleIdx="0" presStyleCnt="5" custScaleX="274954" custLinFactNeighborX="77139" custLinFactNeighborY="-31435"/>
      <dgm:spPr/>
      <dgm:t>
        <a:bodyPr/>
        <a:lstStyle/>
        <a:p>
          <a:endParaRPr lang="ru-RU"/>
        </a:p>
      </dgm:t>
    </dgm:pt>
    <dgm:pt modelId="{3A4A33B0-D98F-41AA-8307-FC996CAF71B8}" type="pres">
      <dgm:prSet presAssocID="{38C56902-C128-4EEA-900C-9D47FC041203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A32555B-5EC2-4AA5-9180-2DA10C746776}" type="pres">
      <dgm:prSet presAssocID="{85C81370-EDB3-4918-93E8-1B1F68D647EA}" presName="node" presStyleLbl="node1" presStyleIdx="1" presStyleCnt="5" custScaleX="229737" custRadScaleRad="125227" custRadScaleInc="19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9EA16-FB94-4EF4-A3D2-42928697F6A7}" type="pres">
      <dgm:prSet presAssocID="{B88C8D0B-AF46-4EC8-B9AB-171F8F26BA7C}" presName="sibTrans" presStyleLbl="sibTrans2D1" presStyleIdx="1" presStyleCnt="5" custScaleX="322643" custLinFactNeighborX="336" custLinFactNeighborY="-28744"/>
      <dgm:spPr/>
      <dgm:t>
        <a:bodyPr/>
        <a:lstStyle/>
        <a:p>
          <a:endParaRPr lang="ru-RU"/>
        </a:p>
      </dgm:t>
    </dgm:pt>
    <dgm:pt modelId="{ACBAC579-282A-482D-A184-DBB52A3AC1F9}" type="pres">
      <dgm:prSet presAssocID="{B88C8D0B-AF46-4EC8-B9AB-171F8F26BA7C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5229C9CF-2398-41F1-AE4F-E64155E8AAA0}" type="pres">
      <dgm:prSet presAssocID="{94E94102-CCD0-478D-AEB2-323697AC3717}" presName="node" presStyleLbl="node1" presStyleIdx="2" presStyleCnt="5" custScaleX="215688" custRadScaleRad="136971" custRadScaleInc="-580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F51C65-B83E-46D4-9B0C-0C0C4011A383}" type="pres">
      <dgm:prSet presAssocID="{74275183-84A1-41D9-BD3B-A78CBFF15A34}" presName="sibTrans" presStyleLbl="sibTrans2D1" presStyleIdx="2" presStyleCnt="5" custScaleX="274131" custScaleY="99630" custLinFactNeighborX="48441" custLinFactNeighborY="33950"/>
      <dgm:spPr/>
      <dgm:t>
        <a:bodyPr/>
        <a:lstStyle/>
        <a:p>
          <a:endParaRPr lang="ru-RU"/>
        </a:p>
      </dgm:t>
    </dgm:pt>
    <dgm:pt modelId="{B2BB22E3-1014-4601-8495-982A3B15291D}" type="pres">
      <dgm:prSet presAssocID="{74275183-84A1-41D9-BD3B-A78CBFF15A3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A489DE29-BD65-47CA-B557-3F081A8C7BE7}" type="pres">
      <dgm:prSet presAssocID="{D9074D3F-52DD-449E-AB5F-5D6137F15E9E}" presName="node" presStyleLbl="node1" presStyleIdx="3" presStyleCnt="5" custScaleX="241202" custRadScaleRad="127282" custRadScaleInc="40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09234-D8BE-4900-8144-E510979C997E}" type="pres">
      <dgm:prSet presAssocID="{9E233DAC-B5CA-4E30-9E1D-AB2C2597AAF6}" presName="sibTrans" presStyleLbl="sibTrans2D1" presStyleIdx="3" presStyleCnt="5" custAng="281035" custScaleX="271509" custLinFactNeighborX="13445" custLinFactNeighborY="22347"/>
      <dgm:spPr/>
      <dgm:t>
        <a:bodyPr/>
        <a:lstStyle/>
        <a:p>
          <a:endParaRPr lang="ru-RU"/>
        </a:p>
      </dgm:t>
    </dgm:pt>
    <dgm:pt modelId="{68CEE3A2-7941-4D1B-A590-100ED2843A7E}" type="pres">
      <dgm:prSet presAssocID="{9E233DAC-B5CA-4E30-9E1D-AB2C2597AAF6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3DE99B3B-CCF3-4140-9F9A-39F8D006B264}" type="pres">
      <dgm:prSet presAssocID="{68A5B877-0B2F-4FE3-A9FE-B9D76D9287BB}" presName="node" presStyleLbl="node1" presStyleIdx="4" presStyleCnt="5" custScaleX="223693" custRadScaleRad="115107" custRadScaleInc="-22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AA8AE1-B500-4457-85D8-677004918724}" type="pres">
      <dgm:prSet presAssocID="{25608B8E-DE71-4EA0-9408-3151A17284B9}" presName="sibTrans" presStyleLbl="sibTrans2D1" presStyleIdx="4" presStyleCnt="5" custScaleX="279386" custLinFactNeighborX="15880" custLinFactNeighborY="-14765"/>
      <dgm:spPr/>
      <dgm:t>
        <a:bodyPr/>
        <a:lstStyle/>
        <a:p>
          <a:endParaRPr lang="ru-RU"/>
        </a:p>
      </dgm:t>
    </dgm:pt>
    <dgm:pt modelId="{DDB721E8-7BB9-4CA5-AAD3-7CF02831ACE2}" type="pres">
      <dgm:prSet presAssocID="{25608B8E-DE71-4EA0-9408-3151A17284B9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A620A41C-BE36-4CE4-9E4A-0B80E69DEAA1}" srcId="{F531D558-E678-40D2-B978-FA4617E3E270}" destId="{68A5B877-0B2F-4FE3-A9FE-B9D76D9287BB}" srcOrd="4" destOrd="0" parTransId="{C222A16A-564E-42E5-8E8E-960D1DB39D4D}" sibTransId="{25608B8E-DE71-4EA0-9408-3151A17284B9}"/>
    <dgm:cxn modelId="{A8E77A43-CE11-4AD7-B19A-DA31E1EDF972}" type="presOf" srcId="{85C81370-EDB3-4918-93E8-1B1F68D647EA}" destId="{DA32555B-5EC2-4AA5-9180-2DA10C746776}" srcOrd="0" destOrd="0" presId="urn:microsoft.com/office/officeart/2005/8/layout/cycle2"/>
    <dgm:cxn modelId="{67AD7A7C-C8EB-43E4-99CA-9C90D043AE97}" type="presOf" srcId="{B88C8D0B-AF46-4EC8-B9AB-171F8F26BA7C}" destId="{98E9EA16-FB94-4EF4-A3D2-42928697F6A7}" srcOrd="0" destOrd="0" presId="urn:microsoft.com/office/officeart/2005/8/layout/cycle2"/>
    <dgm:cxn modelId="{8AA42C71-21A9-4FCD-A8C0-217C90A9A7C3}" type="presOf" srcId="{F531D558-E678-40D2-B978-FA4617E3E270}" destId="{7B7FBF79-280D-4282-9785-70D8E27D27BD}" srcOrd="0" destOrd="0" presId="urn:microsoft.com/office/officeart/2005/8/layout/cycle2"/>
    <dgm:cxn modelId="{F9484021-112F-4D88-81F4-985113DD779F}" srcId="{F531D558-E678-40D2-B978-FA4617E3E270}" destId="{94E94102-CCD0-478D-AEB2-323697AC3717}" srcOrd="2" destOrd="0" parTransId="{1C92C300-BC09-4663-8BDF-691A1BD98BC0}" sibTransId="{74275183-84A1-41D9-BD3B-A78CBFF15A34}"/>
    <dgm:cxn modelId="{C3A331F1-2540-425D-839F-784E81CB7681}" srcId="{F531D558-E678-40D2-B978-FA4617E3E270}" destId="{85C81370-EDB3-4918-93E8-1B1F68D647EA}" srcOrd="1" destOrd="0" parTransId="{86678FA9-788F-4460-A7C5-33D9FA491EC2}" sibTransId="{B88C8D0B-AF46-4EC8-B9AB-171F8F26BA7C}"/>
    <dgm:cxn modelId="{E6A138F4-BDC6-47CB-8332-8B84B3A9D6D2}" type="presOf" srcId="{7CBA93E6-0FC9-425D-ACF4-5A3DA470061D}" destId="{D0F9F59A-5E5D-4885-B7AB-093807ACDEC1}" srcOrd="0" destOrd="0" presId="urn:microsoft.com/office/officeart/2005/8/layout/cycle2"/>
    <dgm:cxn modelId="{CA07DA67-1D26-48F5-A066-5FF7F8255DC8}" type="presOf" srcId="{9E233DAC-B5CA-4E30-9E1D-AB2C2597AAF6}" destId="{68CEE3A2-7941-4D1B-A590-100ED2843A7E}" srcOrd="1" destOrd="0" presId="urn:microsoft.com/office/officeart/2005/8/layout/cycle2"/>
    <dgm:cxn modelId="{D39C1B65-C739-4247-9D76-9E535D452B96}" srcId="{F531D558-E678-40D2-B978-FA4617E3E270}" destId="{D9074D3F-52DD-449E-AB5F-5D6137F15E9E}" srcOrd="3" destOrd="0" parTransId="{BD4F338B-05CC-4F25-BD93-D3F8D6F308DE}" sibTransId="{9E233DAC-B5CA-4E30-9E1D-AB2C2597AAF6}"/>
    <dgm:cxn modelId="{6AF0A3BD-A5AB-4C53-A0CB-6F5AD2B648B9}" type="presOf" srcId="{9E233DAC-B5CA-4E30-9E1D-AB2C2597AAF6}" destId="{F3709234-D8BE-4900-8144-E510979C997E}" srcOrd="0" destOrd="0" presId="urn:microsoft.com/office/officeart/2005/8/layout/cycle2"/>
    <dgm:cxn modelId="{E946A6D8-12AC-4B23-834D-243B272F0495}" type="presOf" srcId="{25608B8E-DE71-4EA0-9408-3151A17284B9}" destId="{DDB721E8-7BB9-4CA5-AAD3-7CF02831ACE2}" srcOrd="1" destOrd="0" presId="urn:microsoft.com/office/officeart/2005/8/layout/cycle2"/>
    <dgm:cxn modelId="{BB3FDCF3-1A00-442D-87EB-C957214A4C32}" type="presOf" srcId="{38C56902-C128-4EEA-900C-9D47FC041203}" destId="{942E4A2E-1CF8-4662-8090-C60F32D3B954}" srcOrd="0" destOrd="0" presId="urn:microsoft.com/office/officeart/2005/8/layout/cycle2"/>
    <dgm:cxn modelId="{E2073F7B-CD10-4314-BA13-EFBEC2D65EB8}" type="presOf" srcId="{38C56902-C128-4EEA-900C-9D47FC041203}" destId="{3A4A33B0-D98F-41AA-8307-FC996CAF71B8}" srcOrd="1" destOrd="0" presId="urn:microsoft.com/office/officeart/2005/8/layout/cycle2"/>
    <dgm:cxn modelId="{0D8C4FF2-B719-4093-8C2D-6998F8D4C5C9}" type="presOf" srcId="{74275183-84A1-41D9-BD3B-A78CBFF15A34}" destId="{6DF51C65-B83E-46D4-9B0C-0C0C4011A383}" srcOrd="0" destOrd="0" presId="urn:microsoft.com/office/officeart/2005/8/layout/cycle2"/>
    <dgm:cxn modelId="{E90097AD-8BAC-404A-9A83-9E23A6E206D1}" type="presOf" srcId="{D9074D3F-52DD-449E-AB5F-5D6137F15E9E}" destId="{A489DE29-BD65-47CA-B557-3F081A8C7BE7}" srcOrd="0" destOrd="0" presId="urn:microsoft.com/office/officeart/2005/8/layout/cycle2"/>
    <dgm:cxn modelId="{ED6CB760-A85B-45D8-BF4B-A1E765E1EC26}" type="presOf" srcId="{25608B8E-DE71-4EA0-9408-3151A17284B9}" destId="{6EAA8AE1-B500-4457-85D8-677004918724}" srcOrd="0" destOrd="0" presId="urn:microsoft.com/office/officeart/2005/8/layout/cycle2"/>
    <dgm:cxn modelId="{6E322BED-7C37-4FD0-BF7D-A6FDB76FFFEB}" type="presOf" srcId="{B88C8D0B-AF46-4EC8-B9AB-171F8F26BA7C}" destId="{ACBAC579-282A-482D-A184-DBB52A3AC1F9}" srcOrd="1" destOrd="0" presId="urn:microsoft.com/office/officeart/2005/8/layout/cycle2"/>
    <dgm:cxn modelId="{1D948976-5676-4E83-BDFB-640358B21F5D}" srcId="{F531D558-E678-40D2-B978-FA4617E3E270}" destId="{7CBA93E6-0FC9-425D-ACF4-5A3DA470061D}" srcOrd="0" destOrd="0" parTransId="{97956694-D4B9-41DA-901C-17161E53D190}" sibTransId="{38C56902-C128-4EEA-900C-9D47FC041203}"/>
    <dgm:cxn modelId="{EE502161-ADFD-46EE-9713-310C9153DB7D}" type="presOf" srcId="{74275183-84A1-41D9-BD3B-A78CBFF15A34}" destId="{B2BB22E3-1014-4601-8495-982A3B15291D}" srcOrd="1" destOrd="0" presId="urn:microsoft.com/office/officeart/2005/8/layout/cycle2"/>
    <dgm:cxn modelId="{D6247C5D-5E00-4CB7-8FF9-3F7FA2EDA47A}" type="presOf" srcId="{94E94102-CCD0-478D-AEB2-323697AC3717}" destId="{5229C9CF-2398-41F1-AE4F-E64155E8AAA0}" srcOrd="0" destOrd="0" presId="urn:microsoft.com/office/officeart/2005/8/layout/cycle2"/>
    <dgm:cxn modelId="{F4A95BD1-2BF5-4E0D-9EDE-71AB056FCBDB}" type="presOf" srcId="{68A5B877-0B2F-4FE3-A9FE-B9D76D9287BB}" destId="{3DE99B3B-CCF3-4140-9F9A-39F8D006B264}" srcOrd="0" destOrd="0" presId="urn:microsoft.com/office/officeart/2005/8/layout/cycle2"/>
    <dgm:cxn modelId="{B12CB7BD-122A-4488-9510-8F5CD1E96244}" type="presParOf" srcId="{7B7FBF79-280D-4282-9785-70D8E27D27BD}" destId="{D0F9F59A-5E5D-4885-B7AB-093807ACDEC1}" srcOrd="0" destOrd="0" presId="urn:microsoft.com/office/officeart/2005/8/layout/cycle2"/>
    <dgm:cxn modelId="{FED46B7B-168C-4BEF-B59E-AB7FA893E8F2}" type="presParOf" srcId="{7B7FBF79-280D-4282-9785-70D8E27D27BD}" destId="{942E4A2E-1CF8-4662-8090-C60F32D3B954}" srcOrd="1" destOrd="0" presId="urn:microsoft.com/office/officeart/2005/8/layout/cycle2"/>
    <dgm:cxn modelId="{BB9942D4-6E80-47FF-A380-EDA9C8F17979}" type="presParOf" srcId="{942E4A2E-1CF8-4662-8090-C60F32D3B954}" destId="{3A4A33B0-D98F-41AA-8307-FC996CAF71B8}" srcOrd="0" destOrd="0" presId="urn:microsoft.com/office/officeart/2005/8/layout/cycle2"/>
    <dgm:cxn modelId="{9B332D18-8992-4061-AC11-9343C17D3029}" type="presParOf" srcId="{7B7FBF79-280D-4282-9785-70D8E27D27BD}" destId="{DA32555B-5EC2-4AA5-9180-2DA10C746776}" srcOrd="2" destOrd="0" presId="urn:microsoft.com/office/officeart/2005/8/layout/cycle2"/>
    <dgm:cxn modelId="{B5944C82-C375-43CC-BCC3-3096D1E90552}" type="presParOf" srcId="{7B7FBF79-280D-4282-9785-70D8E27D27BD}" destId="{98E9EA16-FB94-4EF4-A3D2-42928697F6A7}" srcOrd="3" destOrd="0" presId="urn:microsoft.com/office/officeart/2005/8/layout/cycle2"/>
    <dgm:cxn modelId="{00B4268A-0BD8-4262-8FE5-0A47E67AB16B}" type="presParOf" srcId="{98E9EA16-FB94-4EF4-A3D2-42928697F6A7}" destId="{ACBAC579-282A-482D-A184-DBB52A3AC1F9}" srcOrd="0" destOrd="0" presId="urn:microsoft.com/office/officeart/2005/8/layout/cycle2"/>
    <dgm:cxn modelId="{8AEB87EE-B96C-4FC6-972E-6C14D5A77F4F}" type="presParOf" srcId="{7B7FBF79-280D-4282-9785-70D8E27D27BD}" destId="{5229C9CF-2398-41F1-AE4F-E64155E8AAA0}" srcOrd="4" destOrd="0" presId="urn:microsoft.com/office/officeart/2005/8/layout/cycle2"/>
    <dgm:cxn modelId="{1AD6D7F1-379A-43DF-B2B6-3477D637327C}" type="presParOf" srcId="{7B7FBF79-280D-4282-9785-70D8E27D27BD}" destId="{6DF51C65-B83E-46D4-9B0C-0C0C4011A383}" srcOrd="5" destOrd="0" presId="urn:microsoft.com/office/officeart/2005/8/layout/cycle2"/>
    <dgm:cxn modelId="{89AFD988-6559-4B99-848C-F9E42C0CC2F6}" type="presParOf" srcId="{6DF51C65-B83E-46D4-9B0C-0C0C4011A383}" destId="{B2BB22E3-1014-4601-8495-982A3B15291D}" srcOrd="0" destOrd="0" presId="urn:microsoft.com/office/officeart/2005/8/layout/cycle2"/>
    <dgm:cxn modelId="{4FD4DEB4-0234-4964-A940-460C3BB2CB6F}" type="presParOf" srcId="{7B7FBF79-280D-4282-9785-70D8E27D27BD}" destId="{A489DE29-BD65-47CA-B557-3F081A8C7BE7}" srcOrd="6" destOrd="0" presId="urn:microsoft.com/office/officeart/2005/8/layout/cycle2"/>
    <dgm:cxn modelId="{43E5E2F2-CFEB-4C06-A189-6AC56D71C16A}" type="presParOf" srcId="{7B7FBF79-280D-4282-9785-70D8E27D27BD}" destId="{F3709234-D8BE-4900-8144-E510979C997E}" srcOrd="7" destOrd="0" presId="urn:microsoft.com/office/officeart/2005/8/layout/cycle2"/>
    <dgm:cxn modelId="{BBF34D9B-6A8C-49A8-A1F9-AB3293E823B9}" type="presParOf" srcId="{F3709234-D8BE-4900-8144-E510979C997E}" destId="{68CEE3A2-7941-4D1B-A590-100ED2843A7E}" srcOrd="0" destOrd="0" presId="urn:microsoft.com/office/officeart/2005/8/layout/cycle2"/>
    <dgm:cxn modelId="{BEDB2F34-EDBF-42E7-B88E-BF2A11CE3187}" type="presParOf" srcId="{7B7FBF79-280D-4282-9785-70D8E27D27BD}" destId="{3DE99B3B-CCF3-4140-9F9A-39F8D006B264}" srcOrd="8" destOrd="0" presId="urn:microsoft.com/office/officeart/2005/8/layout/cycle2"/>
    <dgm:cxn modelId="{466CE90E-7868-4452-9D58-F5CD1ECE5F33}" type="presParOf" srcId="{7B7FBF79-280D-4282-9785-70D8E27D27BD}" destId="{6EAA8AE1-B500-4457-85D8-677004918724}" srcOrd="9" destOrd="0" presId="urn:microsoft.com/office/officeart/2005/8/layout/cycle2"/>
    <dgm:cxn modelId="{DF105061-68E0-4889-81B4-8F5AF2D385D0}" type="presParOf" srcId="{6EAA8AE1-B500-4457-85D8-677004918724}" destId="{DDB721E8-7BB9-4CA5-AAD3-7CF02831ACE2}" srcOrd="0" destOrd="0" presId="urn:microsoft.com/office/officeart/2005/8/layout/cycle2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E52B76-CF98-4F00-B3F5-E65599987D4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6FC155-3FAF-49A2-97B1-AF332672E242}">
      <dgm:prSet phldrT="[Текст]" custT="1"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МЕСТА ВРЕМЕННОГО ХРАНЕНИЯ</a:t>
          </a:r>
          <a:endParaRPr lang="ru-RU" sz="1600" b="1" dirty="0">
            <a:solidFill>
              <a:schemeClr val="tx1"/>
            </a:solidFill>
          </a:endParaRPr>
        </a:p>
      </dgm:t>
    </dgm:pt>
    <dgm:pt modelId="{56CF6BDE-5D2B-49D3-82C2-9C51F36A8B8C}" type="parTrans" cxnId="{9A07E44E-3DC4-45B4-ADA3-E08FCD59251B}">
      <dgm:prSet/>
      <dgm:spPr/>
      <dgm:t>
        <a:bodyPr/>
        <a:lstStyle/>
        <a:p>
          <a:endParaRPr lang="ru-RU"/>
        </a:p>
      </dgm:t>
    </dgm:pt>
    <dgm:pt modelId="{6AC87FAB-F6BA-4684-8568-9629B71FCEB8}" type="sibTrans" cxnId="{9A07E44E-3DC4-45B4-ADA3-E08FCD59251B}">
      <dgm:prSet/>
      <dgm:spPr/>
      <dgm:t>
        <a:bodyPr/>
        <a:lstStyle/>
        <a:p>
          <a:endParaRPr lang="ru-RU"/>
        </a:p>
      </dgm:t>
    </dgm:pt>
    <dgm:pt modelId="{BE53B6A5-18D0-42A3-AA5C-AD15FEC92D07}" type="asst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dirty="0" smtClean="0"/>
            <a:t>Склад временного хранения (СВХ)</a:t>
          </a:r>
          <a:endParaRPr lang="ru-RU" sz="1600" dirty="0"/>
        </a:p>
      </dgm:t>
    </dgm:pt>
    <dgm:pt modelId="{6A834036-F3BB-4B9F-9B9E-828221CE7BFC}" type="parTrans" cxnId="{7A12C283-4796-45E4-8202-9A8B244B3B85}">
      <dgm:prSet/>
      <dgm:spPr/>
      <dgm:t>
        <a:bodyPr/>
        <a:lstStyle/>
        <a:p>
          <a:endParaRPr lang="ru-RU"/>
        </a:p>
      </dgm:t>
    </dgm:pt>
    <dgm:pt modelId="{FBA64A93-8DE6-43CA-829A-45A4AB9AB9F1}" type="sibTrans" cxnId="{7A12C283-4796-45E4-8202-9A8B244B3B85}">
      <dgm:prSet/>
      <dgm:spPr/>
      <dgm:t>
        <a:bodyPr/>
        <a:lstStyle/>
        <a:p>
          <a:endParaRPr lang="ru-RU"/>
        </a:p>
      </dgm:t>
    </dgm:pt>
    <dgm:pt modelId="{39CA2728-A074-4C0E-9BB1-A743802A77A5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dirty="0" smtClean="0"/>
            <a:t>Территория уполномоченного экономического оператора</a:t>
          </a:r>
          <a:endParaRPr lang="ru-RU" sz="1600" dirty="0"/>
        </a:p>
      </dgm:t>
    </dgm:pt>
    <dgm:pt modelId="{8EC54346-9CA7-4FB5-B957-A59E2F256757}" type="parTrans" cxnId="{8D1F17A2-BD8E-4462-8FE3-5BCD2B04F5F5}">
      <dgm:prSet/>
      <dgm:spPr/>
      <dgm:t>
        <a:bodyPr/>
        <a:lstStyle/>
        <a:p>
          <a:endParaRPr lang="ru-RU"/>
        </a:p>
      </dgm:t>
    </dgm:pt>
    <dgm:pt modelId="{65B454D7-CE7D-40DB-B082-790E6B9A05A1}" type="sibTrans" cxnId="{8D1F17A2-BD8E-4462-8FE3-5BCD2B04F5F5}">
      <dgm:prSet/>
      <dgm:spPr/>
      <dgm:t>
        <a:bodyPr/>
        <a:lstStyle/>
        <a:p>
          <a:endParaRPr lang="ru-RU"/>
        </a:p>
      </dgm:t>
    </dgm:pt>
    <dgm:pt modelId="{5ABA68C3-A400-44A1-BE8E-DD0B8D21C664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dirty="0" smtClean="0"/>
            <a:t>Склад получателя товаров</a:t>
          </a:r>
          <a:endParaRPr lang="ru-RU" sz="1600" dirty="0"/>
        </a:p>
      </dgm:t>
    </dgm:pt>
    <dgm:pt modelId="{21E59806-F415-40A5-8C76-D5FFECAA7845}" type="parTrans" cxnId="{FDA13D4E-E6B3-4281-B062-D2C2A0C38683}">
      <dgm:prSet/>
      <dgm:spPr/>
      <dgm:t>
        <a:bodyPr/>
        <a:lstStyle/>
        <a:p>
          <a:endParaRPr lang="ru-RU"/>
        </a:p>
      </dgm:t>
    </dgm:pt>
    <dgm:pt modelId="{301EBB2B-D60A-4563-8293-5441DFF3427D}" type="sibTrans" cxnId="{FDA13D4E-E6B3-4281-B062-D2C2A0C38683}">
      <dgm:prSet/>
      <dgm:spPr/>
      <dgm:t>
        <a:bodyPr/>
        <a:lstStyle/>
        <a:p>
          <a:endParaRPr lang="ru-RU"/>
        </a:p>
      </dgm:t>
    </dgm:pt>
    <dgm:pt modelId="{DA0E89D1-2855-4A0C-95DB-872D35C8FB4B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dirty="0" smtClean="0"/>
            <a:t>Места разгрузки товаров в пределах территории водного порта</a:t>
          </a:r>
          <a:endParaRPr lang="ru-RU" sz="1600" dirty="0"/>
        </a:p>
      </dgm:t>
    </dgm:pt>
    <dgm:pt modelId="{68796671-01D6-4BE0-9F18-C0C7A088795A}" type="parTrans" cxnId="{25DA3759-C5D5-4B5F-ABFC-E9526C0E94FD}">
      <dgm:prSet/>
      <dgm:spPr/>
      <dgm:t>
        <a:bodyPr/>
        <a:lstStyle/>
        <a:p>
          <a:endParaRPr lang="ru-RU"/>
        </a:p>
      </dgm:t>
    </dgm:pt>
    <dgm:pt modelId="{7EF223A0-70B8-42AC-84B0-F540590D7615}" type="sibTrans" cxnId="{25DA3759-C5D5-4B5F-ABFC-E9526C0E94FD}">
      <dgm:prSet/>
      <dgm:spPr/>
      <dgm:t>
        <a:bodyPr/>
        <a:lstStyle/>
        <a:p>
          <a:endParaRPr lang="ru-RU"/>
        </a:p>
      </dgm:t>
    </dgm:pt>
    <dgm:pt modelId="{CD06F983-E56A-4380-B06C-8EABAF9C51E9}" type="asst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dirty="0" smtClean="0"/>
            <a:t>СВХ таможенного органа</a:t>
          </a:r>
          <a:endParaRPr lang="ru-RU" sz="1600" dirty="0"/>
        </a:p>
      </dgm:t>
    </dgm:pt>
    <dgm:pt modelId="{7A6B33AB-9ACE-4F3D-88C2-06227926F5BB}" type="parTrans" cxnId="{CFCF6C09-81A3-4A43-9B3A-1DEA31E0129D}">
      <dgm:prSet/>
      <dgm:spPr/>
      <dgm:t>
        <a:bodyPr/>
        <a:lstStyle/>
        <a:p>
          <a:endParaRPr lang="ru-RU"/>
        </a:p>
      </dgm:t>
    </dgm:pt>
    <dgm:pt modelId="{C5EB4CE1-66DA-4EEC-861A-C239EC21184C}" type="sibTrans" cxnId="{CFCF6C09-81A3-4A43-9B3A-1DEA31E0129D}">
      <dgm:prSet/>
      <dgm:spPr/>
      <dgm:t>
        <a:bodyPr/>
        <a:lstStyle/>
        <a:p>
          <a:endParaRPr lang="ru-RU"/>
        </a:p>
      </dgm:t>
    </dgm:pt>
    <dgm:pt modelId="{0F391CAA-8020-483E-B650-83C10808BC0D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dirty="0" smtClean="0"/>
            <a:t>Отдельные помещения в местах МПО</a:t>
          </a:r>
          <a:endParaRPr lang="ru-RU" sz="1600" dirty="0"/>
        </a:p>
      </dgm:t>
    </dgm:pt>
    <dgm:pt modelId="{8780BD2D-B2C9-4ABA-9391-6A4C3C850185}" type="parTrans" cxnId="{55347AC7-9864-4700-A1DE-03386CE960BF}">
      <dgm:prSet/>
      <dgm:spPr/>
      <dgm:t>
        <a:bodyPr/>
        <a:lstStyle/>
        <a:p>
          <a:endParaRPr lang="ru-RU"/>
        </a:p>
      </dgm:t>
    </dgm:pt>
    <dgm:pt modelId="{FD2FC6CE-2A02-4F79-BDE9-406343358991}" type="sibTrans" cxnId="{55347AC7-9864-4700-A1DE-03386CE960BF}">
      <dgm:prSet/>
      <dgm:spPr/>
      <dgm:t>
        <a:bodyPr/>
        <a:lstStyle/>
        <a:p>
          <a:endParaRPr lang="ru-RU"/>
        </a:p>
      </dgm:t>
    </dgm:pt>
    <dgm:pt modelId="{5A9D29BF-9948-4823-B184-A9A0F2BCF178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dirty="0" smtClean="0"/>
            <a:t>Ж/д пути и </a:t>
          </a:r>
          <a:r>
            <a:rPr lang="ru-RU" sz="1400" dirty="0" smtClean="0"/>
            <a:t>контейнерные</a:t>
          </a:r>
          <a:r>
            <a:rPr lang="ru-RU" sz="1600" dirty="0" smtClean="0"/>
            <a:t> площадки</a:t>
          </a:r>
          <a:endParaRPr lang="ru-RU" sz="1600" dirty="0"/>
        </a:p>
      </dgm:t>
    </dgm:pt>
    <dgm:pt modelId="{087D7872-F77A-41CC-9889-C19679740242}" type="parTrans" cxnId="{9C6A842C-6479-444A-8B2B-E707F5503B1B}">
      <dgm:prSet/>
      <dgm:spPr/>
      <dgm:t>
        <a:bodyPr/>
        <a:lstStyle/>
        <a:p>
          <a:endParaRPr lang="ru-RU"/>
        </a:p>
      </dgm:t>
    </dgm:pt>
    <dgm:pt modelId="{30BAE75B-6D41-4DC5-8BA7-75D12633B0F2}" type="sibTrans" cxnId="{9C6A842C-6479-444A-8B2B-E707F5503B1B}">
      <dgm:prSet/>
      <dgm:spPr/>
      <dgm:t>
        <a:bodyPr/>
        <a:lstStyle/>
        <a:p>
          <a:endParaRPr lang="ru-RU"/>
        </a:p>
      </dgm:t>
    </dgm:pt>
    <dgm:pt modelId="{C0F908B0-7A6C-4F27-A5A9-C7407A66225F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dirty="0" smtClean="0"/>
            <a:t>Специальные места разгрузки иностранных товаров в пределах режимной территории аэропорта</a:t>
          </a:r>
          <a:endParaRPr lang="ru-RU" sz="1600" dirty="0"/>
        </a:p>
      </dgm:t>
    </dgm:pt>
    <dgm:pt modelId="{27235B18-439D-4EC2-A564-423CD14EAF73}" type="parTrans" cxnId="{9B701B20-B564-4362-BA4B-6979FDCAF3C2}">
      <dgm:prSet/>
      <dgm:spPr/>
      <dgm:t>
        <a:bodyPr/>
        <a:lstStyle/>
        <a:p>
          <a:endParaRPr lang="ru-RU"/>
        </a:p>
      </dgm:t>
    </dgm:pt>
    <dgm:pt modelId="{8B63ED7C-8749-45F8-BC63-75D548EE7496}" type="sibTrans" cxnId="{9B701B20-B564-4362-BA4B-6979FDCAF3C2}">
      <dgm:prSet/>
      <dgm:spPr/>
      <dgm:t>
        <a:bodyPr/>
        <a:lstStyle/>
        <a:p>
          <a:endParaRPr lang="ru-RU"/>
        </a:p>
      </dgm:t>
    </dgm:pt>
    <dgm:pt modelId="{CF7134B6-2281-4FAC-A86A-CE1ECE4F7C1F}" type="pres">
      <dgm:prSet presAssocID="{48E52B76-CF98-4F00-B3F5-E65599987D4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7FD3EB9-1B2B-49A4-8A2B-5C466D27764B}" type="pres">
      <dgm:prSet presAssocID="{EF6FC155-3FAF-49A2-97B1-AF332672E242}" presName="hierRoot1" presStyleCnt="0">
        <dgm:presLayoutVars>
          <dgm:hierBranch val="init"/>
        </dgm:presLayoutVars>
      </dgm:prSet>
      <dgm:spPr/>
    </dgm:pt>
    <dgm:pt modelId="{E2338192-D7FE-4668-B7F7-80FE89469270}" type="pres">
      <dgm:prSet presAssocID="{EF6FC155-3FAF-49A2-97B1-AF332672E242}" presName="rootComposite1" presStyleCnt="0"/>
      <dgm:spPr/>
    </dgm:pt>
    <dgm:pt modelId="{E445703F-DD54-43E1-8F82-B585151C3B9F}" type="pres">
      <dgm:prSet presAssocID="{EF6FC155-3FAF-49A2-97B1-AF332672E242}" presName="rootText1" presStyleLbl="node0" presStyleIdx="0" presStyleCnt="1" custScaleX="314935" custScaleY="118267" custLinFactNeighborX="-2709" custLinFactNeighborY="-580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E1C6ED-71FF-4B04-BF28-FD0C11412D2A}" type="pres">
      <dgm:prSet presAssocID="{EF6FC155-3FAF-49A2-97B1-AF332672E24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A85077A-FA83-4A6B-929D-39B3892D739A}" type="pres">
      <dgm:prSet presAssocID="{EF6FC155-3FAF-49A2-97B1-AF332672E242}" presName="hierChild2" presStyleCnt="0"/>
      <dgm:spPr/>
    </dgm:pt>
    <dgm:pt modelId="{C647A49E-E5ED-4B75-9621-6B0B0FFDED24}" type="pres">
      <dgm:prSet presAssocID="{27235B18-439D-4EC2-A564-423CD14EAF73}" presName="Name37" presStyleLbl="parChTrans1D2" presStyleIdx="0" presStyleCnt="8"/>
      <dgm:spPr/>
      <dgm:t>
        <a:bodyPr/>
        <a:lstStyle/>
        <a:p>
          <a:endParaRPr lang="ru-RU"/>
        </a:p>
      </dgm:t>
    </dgm:pt>
    <dgm:pt modelId="{02F4D976-AF4E-4974-AC27-59E17311F26F}" type="pres">
      <dgm:prSet presAssocID="{C0F908B0-7A6C-4F27-A5A9-C7407A66225F}" presName="hierRoot2" presStyleCnt="0">
        <dgm:presLayoutVars>
          <dgm:hierBranch val="init"/>
        </dgm:presLayoutVars>
      </dgm:prSet>
      <dgm:spPr/>
    </dgm:pt>
    <dgm:pt modelId="{646DA4EB-7DC2-417A-BFBF-1619CBB72FC5}" type="pres">
      <dgm:prSet presAssocID="{C0F908B0-7A6C-4F27-A5A9-C7407A66225F}" presName="rootComposite" presStyleCnt="0"/>
      <dgm:spPr/>
    </dgm:pt>
    <dgm:pt modelId="{6C3182E0-C2B1-4878-B8DB-8CA0A8CAC400}" type="pres">
      <dgm:prSet presAssocID="{C0F908B0-7A6C-4F27-A5A9-C7407A66225F}" presName="rootText" presStyleLbl="node2" presStyleIdx="0" presStyleCnt="6" custScaleX="110580" custScaleY="397238" custLinFactNeighborX="-322" custLinFactNeighborY="-59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9CF261-9A2B-4E30-838B-1630A4DA4384}" type="pres">
      <dgm:prSet presAssocID="{C0F908B0-7A6C-4F27-A5A9-C7407A66225F}" presName="rootConnector" presStyleLbl="node2" presStyleIdx="0" presStyleCnt="6"/>
      <dgm:spPr/>
      <dgm:t>
        <a:bodyPr/>
        <a:lstStyle/>
        <a:p>
          <a:endParaRPr lang="ru-RU"/>
        </a:p>
      </dgm:t>
    </dgm:pt>
    <dgm:pt modelId="{54B514BD-4422-4D90-8D43-0F20086756A2}" type="pres">
      <dgm:prSet presAssocID="{C0F908B0-7A6C-4F27-A5A9-C7407A66225F}" presName="hierChild4" presStyleCnt="0"/>
      <dgm:spPr/>
    </dgm:pt>
    <dgm:pt modelId="{826065CA-9697-44F5-BE87-B116ABD35D46}" type="pres">
      <dgm:prSet presAssocID="{C0F908B0-7A6C-4F27-A5A9-C7407A66225F}" presName="hierChild5" presStyleCnt="0"/>
      <dgm:spPr/>
    </dgm:pt>
    <dgm:pt modelId="{CB7CE33D-80EF-40C4-98BB-BAD030A9D462}" type="pres">
      <dgm:prSet presAssocID="{8EC54346-9CA7-4FB5-B957-A59E2F256757}" presName="Name37" presStyleLbl="parChTrans1D2" presStyleIdx="1" presStyleCnt="8"/>
      <dgm:spPr/>
      <dgm:t>
        <a:bodyPr/>
        <a:lstStyle/>
        <a:p>
          <a:endParaRPr lang="ru-RU"/>
        </a:p>
      </dgm:t>
    </dgm:pt>
    <dgm:pt modelId="{051C5D16-B639-41AC-932B-AEC3937C322D}" type="pres">
      <dgm:prSet presAssocID="{39CA2728-A074-4C0E-9BB1-A743802A77A5}" presName="hierRoot2" presStyleCnt="0">
        <dgm:presLayoutVars>
          <dgm:hierBranch val="init"/>
        </dgm:presLayoutVars>
      </dgm:prSet>
      <dgm:spPr/>
    </dgm:pt>
    <dgm:pt modelId="{6FC4E0B6-EBFF-4E6F-AAD5-338AB2B3A056}" type="pres">
      <dgm:prSet presAssocID="{39CA2728-A074-4C0E-9BB1-A743802A77A5}" presName="rootComposite" presStyleCnt="0"/>
      <dgm:spPr/>
    </dgm:pt>
    <dgm:pt modelId="{C202D002-4B4B-4643-BFAA-F19273C46D2B}" type="pres">
      <dgm:prSet presAssocID="{39CA2728-A074-4C0E-9BB1-A743802A77A5}" presName="rootText" presStyleLbl="node2" presStyleIdx="1" presStyleCnt="6" custScaleX="116022" custScaleY="286652" custLinFactNeighborX="-472" custLinFactNeighborY="62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4449C5-3AB9-4FE4-9619-48B905C81226}" type="pres">
      <dgm:prSet presAssocID="{39CA2728-A074-4C0E-9BB1-A743802A77A5}" presName="rootConnector" presStyleLbl="node2" presStyleIdx="1" presStyleCnt="6"/>
      <dgm:spPr/>
      <dgm:t>
        <a:bodyPr/>
        <a:lstStyle/>
        <a:p>
          <a:endParaRPr lang="ru-RU"/>
        </a:p>
      </dgm:t>
    </dgm:pt>
    <dgm:pt modelId="{A8A191C0-0B48-4922-B12F-576B050FA5E2}" type="pres">
      <dgm:prSet presAssocID="{39CA2728-A074-4C0E-9BB1-A743802A77A5}" presName="hierChild4" presStyleCnt="0"/>
      <dgm:spPr/>
    </dgm:pt>
    <dgm:pt modelId="{B296531C-7BE6-4218-846A-D2C38064B637}" type="pres">
      <dgm:prSet presAssocID="{39CA2728-A074-4C0E-9BB1-A743802A77A5}" presName="hierChild5" presStyleCnt="0"/>
      <dgm:spPr/>
    </dgm:pt>
    <dgm:pt modelId="{BC03D12F-CB40-42DD-A291-A66D83B09663}" type="pres">
      <dgm:prSet presAssocID="{21E59806-F415-40A5-8C76-D5FFECAA7845}" presName="Name37" presStyleLbl="parChTrans1D2" presStyleIdx="2" presStyleCnt="8"/>
      <dgm:spPr/>
      <dgm:t>
        <a:bodyPr/>
        <a:lstStyle/>
        <a:p>
          <a:endParaRPr lang="ru-RU"/>
        </a:p>
      </dgm:t>
    </dgm:pt>
    <dgm:pt modelId="{DBAE392B-8A61-4B5B-9025-52CA2CA62AED}" type="pres">
      <dgm:prSet presAssocID="{5ABA68C3-A400-44A1-BE8E-DD0B8D21C664}" presName="hierRoot2" presStyleCnt="0">
        <dgm:presLayoutVars>
          <dgm:hierBranch val="init"/>
        </dgm:presLayoutVars>
      </dgm:prSet>
      <dgm:spPr/>
    </dgm:pt>
    <dgm:pt modelId="{B4D6E841-EDB4-460E-8746-85DB5240CB88}" type="pres">
      <dgm:prSet presAssocID="{5ABA68C3-A400-44A1-BE8E-DD0B8D21C664}" presName="rootComposite" presStyleCnt="0"/>
      <dgm:spPr/>
    </dgm:pt>
    <dgm:pt modelId="{AC37C21C-A83F-4A79-AEB7-6CE67073AF3A}" type="pres">
      <dgm:prSet presAssocID="{5ABA68C3-A400-44A1-BE8E-DD0B8D21C664}" presName="rootText" presStyleLbl="node2" presStyleIdx="2" presStyleCnt="6" custScaleY="235010" custLinFactY="28741" custLinFactNeighborX="-4872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D29B06-2BD8-413E-8628-FBD55BB2CC14}" type="pres">
      <dgm:prSet presAssocID="{5ABA68C3-A400-44A1-BE8E-DD0B8D21C664}" presName="rootConnector" presStyleLbl="node2" presStyleIdx="2" presStyleCnt="6"/>
      <dgm:spPr/>
      <dgm:t>
        <a:bodyPr/>
        <a:lstStyle/>
        <a:p>
          <a:endParaRPr lang="ru-RU"/>
        </a:p>
      </dgm:t>
    </dgm:pt>
    <dgm:pt modelId="{33CA4155-8406-4B5E-88BD-E3CEACB5343C}" type="pres">
      <dgm:prSet presAssocID="{5ABA68C3-A400-44A1-BE8E-DD0B8D21C664}" presName="hierChild4" presStyleCnt="0"/>
      <dgm:spPr/>
    </dgm:pt>
    <dgm:pt modelId="{61C8756B-657B-4424-ABAD-13B7741A1FC9}" type="pres">
      <dgm:prSet presAssocID="{5ABA68C3-A400-44A1-BE8E-DD0B8D21C664}" presName="hierChild5" presStyleCnt="0"/>
      <dgm:spPr/>
    </dgm:pt>
    <dgm:pt modelId="{6F76334D-6216-4732-B191-72C1CA60B5AB}" type="pres">
      <dgm:prSet presAssocID="{8780BD2D-B2C9-4ABA-9391-6A4C3C850185}" presName="Name37" presStyleLbl="parChTrans1D2" presStyleIdx="3" presStyleCnt="8"/>
      <dgm:spPr/>
      <dgm:t>
        <a:bodyPr/>
        <a:lstStyle/>
        <a:p>
          <a:endParaRPr lang="ru-RU"/>
        </a:p>
      </dgm:t>
    </dgm:pt>
    <dgm:pt modelId="{0E506E65-3EE5-4FD6-9B6C-BC9A0C205A0E}" type="pres">
      <dgm:prSet presAssocID="{0F391CAA-8020-483E-B650-83C10808BC0D}" presName="hierRoot2" presStyleCnt="0">
        <dgm:presLayoutVars>
          <dgm:hierBranch val="init"/>
        </dgm:presLayoutVars>
      </dgm:prSet>
      <dgm:spPr/>
    </dgm:pt>
    <dgm:pt modelId="{95E8C28C-814E-4F40-A0E4-B595AD27A189}" type="pres">
      <dgm:prSet presAssocID="{0F391CAA-8020-483E-B650-83C10808BC0D}" presName="rootComposite" presStyleCnt="0"/>
      <dgm:spPr/>
    </dgm:pt>
    <dgm:pt modelId="{A5C1B8F9-DDC7-45F4-BC71-72F155C488B9}" type="pres">
      <dgm:prSet presAssocID="{0F391CAA-8020-483E-B650-83C10808BC0D}" presName="rootText" presStyleLbl="node2" presStyleIdx="3" presStyleCnt="6" custScaleY="214551" custLinFactY="28741" custLinFactNeighborX="-588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CE716E-0988-4156-8826-C3F88A0308EB}" type="pres">
      <dgm:prSet presAssocID="{0F391CAA-8020-483E-B650-83C10808BC0D}" presName="rootConnector" presStyleLbl="node2" presStyleIdx="3" presStyleCnt="6"/>
      <dgm:spPr/>
      <dgm:t>
        <a:bodyPr/>
        <a:lstStyle/>
        <a:p>
          <a:endParaRPr lang="ru-RU"/>
        </a:p>
      </dgm:t>
    </dgm:pt>
    <dgm:pt modelId="{8AB52A9C-6638-4FDC-9827-22C1D9EC0B74}" type="pres">
      <dgm:prSet presAssocID="{0F391CAA-8020-483E-B650-83C10808BC0D}" presName="hierChild4" presStyleCnt="0"/>
      <dgm:spPr/>
    </dgm:pt>
    <dgm:pt modelId="{3956A975-943E-4B12-9113-F80EBF826FD5}" type="pres">
      <dgm:prSet presAssocID="{0F391CAA-8020-483E-B650-83C10808BC0D}" presName="hierChild5" presStyleCnt="0"/>
      <dgm:spPr/>
    </dgm:pt>
    <dgm:pt modelId="{60A81006-45AC-4FB5-B0A5-A6CDBCEB898E}" type="pres">
      <dgm:prSet presAssocID="{68796671-01D6-4BE0-9F18-C0C7A088795A}" presName="Name37" presStyleLbl="parChTrans1D2" presStyleIdx="4" presStyleCnt="8"/>
      <dgm:spPr/>
      <dgm:t>
        <a:bodyPr/>
        <a:lstStyle/>
        <a:p>
          <a:endParaRPr lang="ru-RU"/>
        </a:p>
      </dgm:t>
    </dgm:pt>
    <dgm:pt modelId="{1048121D-1B18-466E-A4F1-A7E9A8FA2B94}" type="pres">
      <dgm:prSet presAssocID="{DA0E89D1-2855-4A0C-95DB-872D35C8FB4B}" presName="hierRoot2" presStyleCnt="0">
        <dgm:presLayoutVars>
          <dgm:hierBranch val="init"/>
        </dgm:presLayoutVars>
      </dgm:prSet>
      <dgm:spPr/>
    </dgm:pt>
    <dgm:pt modelId="{2132E275-3665-42A1-AD87-F6DDB1A3350B}" type="pres">
      <dgm:prSet presAssocID="{DA0E89D1-2855-4A0C-95DB-872D35C8FB4B}" presName="rootComposite" presStyleCnt="0"/>
      <dgm:spPr/>
    </dgm:pt>
    <dgm:pt modelId="{B3140DDE-BC05-451C-8284-13C8B7DDD439}" type="pres">
      <dgm:prSet presAssocID="{DA0E89D1-2855-4A0C-95DB-872D35C8FB4B}" presName="rootText" presStyleLbl="node2" presStyleIdx="4" presStyleCnt="6" custScaleY="294359" custLinFactNeighborX="-13204" custLinFactNeighborY="62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FDA5B3-1BCF-4202-BC60-D16A0D6C1F2B}" type="pres">
      <dgm:prSet presAssocID="{DA0E89D1-2855-4A0C-95DB-872D35C8FB4B}" presName="rootConnector" presStyleLbl="node2" presStyleIdx="4" presStyleCnt="6"/>
      <dgm:spPr/>
      <dgm:t>
        <a:bodyPr/>
        <a:lstStyle/>
        <a:p>
          <a:endParaRPr lang="ru-RU"/>
        </a:p>
      </dgm:t>
    </dgm:pt>
    <dgm:pt modelId="{F2780141-B6BF-4465-98EC-7B8D7C0B71F9}" type="pres">
      <dgm:prSet presAssocID="{DA0E89D1-2855-4A0C-95DB-872D35C8FB4B}" presName="hierChild4" presStyleCnt="0"/>
      <dgm:spPr/>
    </dgm:pt>
    <dgm:pt modelId="{3880FB3A-E6BD-4C2A-9D10-76AC3C0AB7D5}" type="pres">
      <dgm:prSet presAssocID="{DA0E89D1-2855-4A0C-95DB-872D35C8FB4B}" presName="hierChild5" presStyleCnt="0"/>
      <dgm:spPr/>
    </dgm:pt>
    <dgm:pt modelId="{25C35D14-48E9-4E15-ADCC-E9B8005C79AD}" type="pres">
      <dgm:prSet presAssocID="{087D7872-F77A-41CC-9889-C19679740242}" presName="Name37" presStyleLbl="parChTrans1D2" presStyleIdx="5" presStyleCnt="8"/>
      <dgm:spPr/>
      <dgm:t>
        <a:bodyPr/>
        <a:lstStyle/>
        <a:p>
          <a:endParaRPr lang="ru-RU"/>
        </a:p>
      </dgm:t>
    </dgm:pt>
    <dgm:pt modelId="{65CEDB8A-2FDC-41A7-BEF5-6CC84BAC47C3}" type="pres">
      <dgm:prSet presAssocID="{5A9D29BF-9948-4823-B184-A9A0F2BCF178}" presName="hierRoot2" presStyleCnt="0">
        <dgm:presLayoutVars>
          <dgm:hierBranch val="init"/>
        </dgm:presLayoutVars>
      </dgm:prSet>
      <dgm:spPr/>
    </dgm:pt>
    <dgm:pt modelId="{A5D9191D-5AEC-4EA3-9F53-232DCACF098B}" type="pres">
      <dgm:prSet presAssocID="{5A9D29BF-9948-4823-B184-A9A0F2BCF178}" presName="rootComposite" presStyleCnt="0"/>
      <dgm:spPr/>
    </dgm:pt>
    <dgm:pt modelId="{7F980863-58C0-4A59-BBB3-715C8BC47CDD}" type="pres">
      <dgm:prSet presAssocID="{5A9D29BF-9948-4823-B184-A9A0F2BCF178}" presName="rootText" presStyleLbl="node2" presStyleIdx="5" presStyleCnt="6" custScaleX="112815" custScaleY="236299" custLinFactNeighborX="-9518" custLinFactNeighborY="-59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49B29A-A70A-4DDE-A74E-A2205D6FB0D1}" type="pres">
      <dgm:prSet presAssocID="{5A9D29BF-9948-4823-B184-A9A0F2BCF178}" presName="rootConnector" presStyleLbl="node2" presStyleIdx="5" presStyleCnt="6"/>
      <dgm:spPr/>
      <dgm:t>
        <a:bodyPr/>
        <a:lstStyle/>
        <a:p>
          <a:endParaRPr lang="ru-RU"/>
        </a:p>
      </dgm:t>
    </dgm:pt>
    <dgm:pt modelId="{C054E1D6-E1ED-4088-8ACB-97F6813CC80E}" type="pres">
      <dgm:prSet presAssocID="{5A9D29BF-9948-4823-B184-A9A0F2BCF178}" presName="hierChild4" presStyleCnt="0"/>
      <dgm:spPr/>
    </dgm:pt>
    <dgm:pt modelId="{389E534E-898E-4AB7-8018-8DEFA5F19A42}" type="pres">
      <dgm:prSet presAssocID="{5A9D29BF-9948-4823-B184-A9A0F2BCF178}" presName="hierChild5" presStyleCnt="0"/>
      <dgm:spPr/>
    </dgm:pt>
    <dgm:pt modelId="{838DFA1F-0AA6-44E2-AD38-C05813CF9824}" type="pres">
      <dgm:prSet presAssocID="{EF6FC155-3FAF-49A2-97B1-AF332672E242}" presName="hierChild3" presStyleCnt="0"/>
      <dgm:spPr/>
    </dgm:pt>
    <dgm:pt modelId="{9814A610-9C72-4A83-8C89-AC27FC86F26D}" type="pres">
      <dgm:prSet presAssocID="{6A834036-F3BB-4B9F-9B9E-828221CE7BFC}" presName="Name111" presStyleLbl="parChTrans1D2" presStyleIdx="6" presStyleCnt="8"/>
      <dgm:spPr/>
      <dgm:t>
        <a:bodyPr/>
        <a:lstStyle/>
        <a:p>
          <a:endParaRPr lang="ru-RU"/>
        </a:p>
      </dgm:t>
    </dgm:pt>
    <dgm:pt modelId="{377C82CE-C8BA-4E34-98D9-AFDA00842D09}" type="pres">
      <dgm:prSet presAssocID="{BE53B6A5-18D0-42A3-AA5C-AD15FEC92D07}" presName="hierRoot3" presStyleCnt="0">
        <dgm:presLayoutVars>
          <dgm:hierBranch val="init"/>
        </dgm:presLayoutVars>
      </dgm:prSet>
      <dgm:spPr/>
    </dgm:pt>
    <dgm:pt modelId="{997D1C43-8FFF-4531-8154-317009B4AE9F}" type="pres">
      <dgm:prSet presAssocID="{BE53B6A5-18D0-42A3-AA5C-AD15FEC92D07}" presName="rootComposite3" presStyleCnt="0"/>
      <dgm:spPr/>
    </dgm:pt>
    <dgm:pt modelId="{C72269AD-3048-421A-B0C9-6445025685C4}" type="pres">
      <dgm:prSet presAssocID="{BE53B6A5-18D0-42A3-AA5C-AD15FEC92D07}" presName="rootText3" presStyleLbl="asst1" presStyleIdx="0" presStyleCnt="2" custScaleX="277384" custScaleY="121856" custLinFactNeighborX="-13248" custLinFactNeighborY="-645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17C4AC-ED07-49AB-A15B-9210E93C232C}" type="pres">
      <dgm:prSet presAssocID="{BE53B6A5-18D0-42A3-AA5C-AD15FEC92D07}" presName="rootConnector3" presStyleLbl="asst1" presStyleIdx="0" presStyleCnt="2"/>
      <dgm:spPr/>
      <dgm:t>
        <a:bodyPr/>
        <a:lstStyle/>
        <a:p>
          <a:endParaRPr lang="ru-RU"/>
        </a:p>
      </dgm:t>
    </dgm:pt>
    <dgm:pt modelId="{4255BB9E-F24E-4B24-A1AE-5F855FBD18C7}" type="pres">
      <dgm:prSet presAssocID="{BE53B6A5-18D0-42A3-AA5C-AD15FEC92D07}" presName="hierChild6" presStyleCnt="0"/>
      <dgm:spPr/>
    </dgm:pt>
    <dgm:pt modelId="{1B86F705-361E-443E-B88C-6174C9BBC4DE}" type="pres">
      <dgm:prSet presAssocID="{BE53B6A5-18D0-42A3-AA5C-AD15FEC92D07}" presName="hierChild7" presStyleCnt="0"/>
      <dgm:spPr/>
    </dgm:pt>
    <dgm:pt modelId="{67E9F4C4-36FF-4762-97E4-362E3C7C5DB9}" type="pres">
      <dgm:prSet presAssocID="{7A6B33AB-9ACE-4F3D-88C2-06227926F5BB}" presName="Name111" presStyleLbl="parChTrans1D2" presStyleIdx="7" presStyleCnt="8"/>
      <dgm:spPr/>
      <dgm:t>
        <a:bodyPr/>
        <a:lstStyle/>
        <a:p>
          <a:endParaRPr lang="ru-RU"/>
        </a:p>
      </dgm:t>
    </dgm:pt>
    <dgm:pt modelId="{7DB1639B-7302-4AC1-BFFD-797123C496E9}" type="pres">
      <dgm:prSet presAssocID="{CD06F983-E56A-4380-B06C-8EABAF9C51E9}" presName="hierRoot3" presStyleCnt="0">
        <dgm:presLayoutVars>
          <dgm:hierBranch val="init"/>
        </dgm:presLayoutVars>
      </dgm:prSet>
      <dgm:spPr/>
    </dgm:pt>
    <dgm:pt modelId="{FF147490-2776-4A29-A437-5AFC55F3AB9D}" type="pres">
      <dgm:prSet presAssocID="{CD06F983-E56A-4380-B06C-8EABAF9C51E9}" presName="rootComposite3" presStyleCnt="0"/>
      <dgm:spPr/>
    </dgm:pt>
    <dgm:pt modelId="{0702658B-5C26-42FE-89EA-01A5AE23D7D4}" type="pres">
      <dgm:prSet presAssocID="{CD06F983-E56A-4380-B06C-8EABAF9C51E9}" presName="rootText3" presStyleLbl="asst1" presStyleIdx="1" presStyleCnt="2" custScaleX="251669" custScaleY="130038" custLinFactNeighborX="15128" custLinFactNeighborY="-645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D1C1AE-3E58-45BE-9AB5-FC36B71A5EF6}" type="pres">
      <dgm:prSet presAssocID="{CD06F983-E56A-4380-B06C-8EABAF9C51E9}" presName="rootConnector3" presStyleLbl="asst1" presStyleIdx="1" presStyleCnt="2"/>
      <dgm:spPr/>
      <dgm:t>
        <a:bodyPr/>
        <a:lstStyle/>
        <a:p>
          <a:endParaRPr lang="ru-RU"/>
        </a:p>
      </dgm:t>
    </dgm:pt>
    <dgm:pt modelId="{45228EAA-0564-459E-95B8-8667CDCFD099}" type="pres">
      <dgm:prSet presAssocID="{CD06F983-E56A-4380-B06C-8EABAF9C51E9}" presName="hierChild6" presStyleCnt="0"/>
      <dgm:spPr/>
    </dgm:pt>
    <dgm:pt modelId="{70B81859-859A-43C7-9CEE-18348C3BE6AA}" type="pres">
      <dgm:prSet presAssocID="{CD06F983-E56A-4380-B06C-8EABAF9C51E9}" presName="hierChild7" presStyleCnt="0"/>
      <dgm:spPr/>
    </dgm:pt>
  </dgm:ptLst>
  <dgm:cxnLst>
    <dgm:cxn modelId="{E168F0B9-FD29-49EE-A91E-07B08E01E5A7}" type="presOf" srcId="{EF6FC155-3FAF-49A2-97B1-AF332672E242}" destId="{E445703F-DD54-43E1-8F82-B585151C3B9F}" srcOrd="0" destOrd="0" presId="urn:microsoft.com/office/officeart/2005/8/layout/orgChart1"/>
    <dgm:cxn modelId="{5482F866-1B86-4FF9-8818-159EF1F1248D}" type="presOf" srcId="{39CA2728-A074-4C0E-9BB1-A743802A77A5}" destId="{944449C5-3AB9-4FE4-9619-48B905C81226}" srcOrd="1" destOrd="0" presId="urn:microsoft.com/office/officeart/2005/8/layout/orgChart1"/>
    <dgm:cxn modelId="{2AAFA3BB-D8DB-45A5-92B9-5E275A7B90BA}" type="presOf" srcId="{0F391CAA-8020-483E-B650-83C10808BC0D}" destId="{A5C1B8F9-DDC7-45F4-BC71-72F155C488B9}" srcOrd="0" destOrd="0" presId="urn:microsoft.com/office/officeart/2005/8/layout/orgChart1"/>
    <dgm:cxn modelId="{550C8EA4-377B-47F8-9B76-2327F31DD091}" type="presOf" srcId="{8EC54346-9CA7-4FB5-B957-A59E2F256757}" destId="{CB7CE33D-80EF-40C4-98BB-BAD030A9D462}" srcOrd="0" destOrd="0" presId="urn:microsoft.com/office/officeart/2005/8/layout/orgChart1"/>
    <dgm:cxn modelId="{9B701B20-B564-4362-BA4B-6979FDCAF3C2}" srcId="{EF6FC155-3FAF-49A2-97B1-AF332672E242}" destId="{C0F908B0-7A6C-4F27-A5A9-C7407A66225F}" srcOrd="2" destOrd="0" parTransId="{27235B18-439D-4EC2-A564-423CD14EAF73}" sibTransId="{8B63ED7C-8749-45F8-BC63-75D548EE7496}"/>
    <dgm:cxn modelId="{2F0D4669-25CE-4814-91F0-788CF14CAA79}" type="presOf" srcId="{5A9D29BF-9948-4823-B184-A9A0F2BCF178}" destId="{8649B29A-A70A-4DDE-A74E-A2205D6FB0D1}" srcOrd="1" destOrd="0" presId="urn:microsoft.com/office/officeart/2005/8/layout/orgChart1"/>
    <dgm:cxn modelId="{B4B256C6-15E6-4736-B651-29677E03009A}" type="presOf" srcId="{21E59806-F415-40A5-8C76-D5FFECAA7845}" destId="{BC03D12F-CB40-42DD-A291-A66D83B09663}" srcOrd="0" destOrd="0" presId="urn:microsoft.com/office/officeart/2005/8/layout/orgChart1"/>
    <dgm:cxn modelId="{E450A3A6-A26D-4BA1-A286-5DC322E4EB10}" type="presOf" srcId="{EF6FC155-3FAF-49A2-97B1-AF332672E242}" destId="{4EE1C6ED-71FF-4B04-BF28-FD0C11412D2A}" srcOrd="1" destOrd="0" presId="urn:microsoft.com/office/officeart/2005/8/layout/orgChart1"/>
    <dgm:cxn modelId="{C54A00EC-BBB6-4874-8DB4-53F156B58ED3}" type="presOf" srcId="{5ABA68C3-A400-44A1-BE8E-DD0B8D21C664}" destId="{EDD29B06-2BD8-413E-8628-FBD55BB2CC14}" srcOrd="1" destOrd="0" presId="urn:microsoft.com/office/officeart/2005/8/layout/orgChart1"/>
    <dgm:cxn modelId="{CFCF6C09-81A3-4A43-9B3A-1DEA31E0129D}" srcId="{EF6FC155-3FAF-49A2-97B1-AF332672E242}" destId="{CD06F983-E56A-4380-B06C-8EABAF9C51E9}" srcOrd="1" destOrd="0" parTransId="{7A6B33AB-9ACE-4F3D-88C2-06227926F5BB}" sibTransId="{C5EB4CE1-66DA-4EEC-861A-C239EC21184C}"/>
    <dgm:cxn modelId="{A626F94F-F173-400D-B8F5-14D6E3FDE2FE}" type="presOf" srcId="{BE53B6A5-18D0-42A3-AA5C-AD15FEC92D07}" destId="{C72269AD-3048-421A-B0C9-6445025685C4}" srcOrd="0" destOrd="0" presId="urn:microsoft.com/office/officeart/2005/8/layout/orgChart1"/>
    <dgm:cxn modelId="{EDABB9DA-4AB2-4893-8A42-EB543A8AD5BA}" type="presOf" srcId="{5ABA68C3-A400-44A1-BE8E-DD0B8D21C664}" destId="{AC37C21C-A83F-4A79-AEB7-6CE67073AF3A}" srcOrd="0" destOrd="0" presId="urn:microsoft.com/office/officeart/2005/8/layout/orgChart1"/>
    <dgm:cxn modelId="{32583E3B-116D-4C3E-8736-BF9AC925A274}" type="presOf" srcId="{7A6B33AB-9ACE-4F3D-88C2-06227926F5BB}" destId="{67E9F4C4-36FF-4762-97E4-362E3C7C5DB9}" srcOrd="0" destOrd="0" presId="urn:microsoft.com/office/officeart/2005/8/layout/orgChart1"/>
    <dgm:cxn modelId="{0ABBF35B-5DDC-4061-B521-10A364C98896}" type="presOf" srcId="{48E52B76-CF98-4F00-B3F5-E65599987D4D}" destId="{CF7134B6-2281-4FAC-A86A-CE1ECE4F7C1F}" srcOrd="0" destOrd="0" presId="urn:microsoft.com/office/officeart/2005/8/layout/orgChart1"/>
    <dgm:cxn modelId="{E3850A90-9463-444A-81AC-CCA21DA9EE7A}" type="presOf" srcId="{0F391CAA-8020-483E-B650-83C10808BC0D}" destId="{11CE716E-0988-4156-8826-C3F88A0308EB}" srcOrd="1" destOrd="0" presId="urn:microsoft.com/office/officeart/2005/8/layout/orgChart1"/>
    <dgm:cxn modelId="{4EC5BF9E-A290-43E9-8264-5371BDC27928}" type="presOf" srcId="{5A9D29BF-9948-4823-B184-A9A0F2BCF178}" destId="{7F980863-58C0-4A59-BBB3-715C8BC47CDD}" srcOrd="0" destOrd="0" presId="urn:microsoft.com/office/officeart/2005/8/layout/orgChart1"/>
    <dgm:cxn modelId="{7A12C283-4796-45E4-8202-9A8B244B3B85}" srcId="{EF6FC155-3FAF-49A2-97B1-AF332672E242}" destId="{BE53B6A5-18D0-42A3-AA5C-AD15FEC92D07}" srcOrd="0" destOrd="0" parTransId="{6A834036-F3BB-4B9F-9B9E-828221CE7BFC}" sibTransId="{FBA64A93-8DE6-43CA-829A-45A4AB9AB9F1}"/>
    <dgm:cxn modelId="{F5FA57D0-75D4-4D65-B836-172F82F28D00}" type="presOf" srcId="{BE53B6A5-18D0-42A3-AA5C-AD15FEC92D07}" destId="{DC17C4AC-ED07-49AB-A15B-9210E93C232C}" srcOrd="1" destOrd="0" presId="urn:microsoft.com/office/officeart/2005/8/layout/orgChart1"/>
    <dgm:cxn modelId="{3404F2E7-99B8-42CD-AC2C-1BC125F20D6D}" type="presOf" srcId="{C0F908B0-7A6C-4F27-A5A9-C7407A66225F}" destId="{459CF261-9A2B-4E30-838B-1630A4DA4384}" srcOrd="1" destOrd="0" presId="urn:microsoft.com/office/officeart/2005/8/layout/orgChart1"/>
    <dgm:cxn modelId="{8287ED31-E91F-483B-9199-8AFFEE1BB717}" type="presOf" srcId="{CD06F983-E56A-4380-B06C-8EABAF9C51E9}" destId="{0702658B-5C26-42FE-89EA-01A5AE23D7D4}" srcOrd="0" destOrd="0" presId="urn:microsoft.com/office/officeart/2005/8/layout/orgChart1"/>
    <dgm:cxn modelId="{66561895-A092-4A37-9A8B-4F56EBAA0047}" type="presOf" srcId="{C0F908B0-7A6C-4F27-A5A9-C7407A66225F}" destId="{6C3182E0-C2B1-4878-B8DB-8CA0A8CAC400}" srcOrd="0" destOrd="0" presId="urn:microsoft.com/office/officeart/2005/8/layout/orgChart1"/>
    <dgm:cxn modelId="{25DA3759-C5D5-4B5F-ABFC-E9526C0E94FD}" srcId="{EF6FC155-3FAF-49A2-97B1-AF332672E242}" destId="{DA0E89D1-2855-4A0C-95DB-872D35C8FB4B}" srcOrd="6" destOrd="0" parTransId="{68796671-01D6-4BE0-9F18-C0C7A088795A}" sibTransId="{7EF223A0-70B8-42AC-84B0-F540590D7615}"/>
    <dgm:cxn modelId="{ECB42827-D36D-48BE-97CD-3B823172FD58}" type="presOf" srcId="{6A834036-F3BB-4B9F-9B9E-828221CE7BFC}" destId="{9814A610-9C72-4A83-8C89-AC27FC86F26D}" srcOrd="0" destOrd="0" presId="urn:microsoft.com/office/officeart/2005/8/layout/orgChart1"/>
    <dgm:cxn modelId="{8D1F17A2-BD8E-4462-8FE3-5BCD2B04F5F5}" srcId="{EF6FC155-3FAF-49A2-97B1-AF332672E242}" destId="{39CA2728-A074-4C0E-9BB1-A743802A77A5}" srcOrd="3" destOrd="0" parTransId="{8EC54346-9CA7-4FB5-B957-A59E2F256757}" sibTransId="{65B454D7-CE7D-40DB-B082-790E6B9A05A1}"/>
    <dgm:cxn modelId="{A74E3F21-07D1-48DD-9B4C-C1DBDAE9FD45}" type="presOf" srcId="{087D7872-F77A-41CC-9889-C19679740242}" destId="{25C35D14-48E9-4E15-ADCC-E9B8005C79AD}" srcOrd="0" destOrd="0" presId="urn:microsoft.com/office/officeart/2005/8/layout/orgChart1"/>
    <dgm:cxn modelId="{548A568A-1967-4FC9-8BE8-BA90CE1081AE}" type="presOf" srcId="{CD06F983-E56A-4380-B06C-8EABAF9C51E9}" destId="{BFD1C1AE-3E58-45BE-9AB5-FC36B71A5EF6}" srcOrd="1" destOrd="0" presId="urn:microsoft.com/office/officeart/2005/8/layout/orgChart1"/>
    <dgm:cxn modelId="{03A8875A-141E-41E7-A360-CDDFD302F6A1}" type="presOf" srcId="{68796671-01D6-4BE0-9F18-C0C7A088795A}" destId="{60A81006-45AC-4FB5-B0A5-A6CDBCEB898E}" srcOrd="0" destOrd="0" presId="urn:microsoft.com/office/officeart/2005/8/layout/orgChart1"/>
    <dgm:cxn modelId="{0843A50B-A4EF-4678-9373-F222DF28B4D3}" type="presOf" srcId="{27235B18-439D-4EC2-A564-423CD14EAF73}" destId="{C647A49E-E5ED-4B75-9621-6B0B0FFDED24}" srcOrd="0" destOrd="0" presId="urn:microsoft.com/office/officeart/2005/8/layout/orgChart1"/>
    <dgm:cxn modelId="{EF8A0DF8-6334-4925-BCD4-4A740F2AAA19}" type="presOf" srcId="{DA0E89D1-2855-4A0C-95DB-872D35C8FB4B}" destId="{B3140DDE-BC05-451C-8284-13C8B7DDD439}" srcOrd="0" destOrd="0" presId="urn:microsoft.com/office/officeart/2005/8/layout/orgChart1"/>
    <dgm:cxn modelId="{AF7F848B-9C6F-4A4F-B7D3-043E893C587A}" type="presOf" srcId="{8780BD2D-B2C9-4ABA-9391-6A4C3C850185}" destId="{6F76334D-6216-4732-B191-72C1CA60B5AB}" srcOrd="0" destOrd="0" presId="urn:microsoft.com/office/officeart/2005/8/layout/orgChart1"/>
    <dgm:cxn modelId="{6F0B9950-4CAC-4820-AAEC-5CD1D58D2C7D}" type="presOf" srcId="{39CA2728-A074-4C0E-9BB1-A743802A77A5}" destId="{C202D002-4B4B-4643-BFAA-F19273C46D2B}" srcOrd="0" destOrd="0" presId="urn:microsoft.com/office/officeart/2005/8/layout/orgChart1"/>
    <dgm:cxn modelId="{9C6A842C-6479-444A-8B2B-E707F5503B1B}" srcId="{EF6FC155-3FAF-49A2-97B1-AF332672E242}" destId="{5A9D29BF-9948-4823-B184-A9A0F2BCF178}" srcOrd="7" destOrd="0" parTransId="{087D7872-F77A-41CC-9889-C19679740242}" sibTransId="{30BAE75B-6D41-4DC5-8BA7-75D12633B0F2}"/>
    <dgm:cxn modelId="{06D82CEE-B06B-47F9-B394-D55D2E3F5FD0}" type="presOf" srcId="{DA0E89D1-2855-4A0C-95DB-872D35C8FB4B}" destId="{5DFDA5B3-1BCF-4202-BC60-D16A0D6C1F2B}" srcOrd="1" destOrd="0" presId="urn:microsoft.com/office/officeart/2005/8/layout/orgChart1"/>
    <dgm:cxn modelId="{FDA13D4E-E6B3-4281-B062-D2C2A0C38683}" srcId="{EF6FC155-3FAF-49A2-97B1-AF332672E242}" destId="{5ABA68C3-A400-44A1-BE8E-DD0B8D21C664}" srcOrd="4" destOrd="0" parTransId="{21E59806-F415-40A5-8C76-D5FFECAA7845}" sibTransId="{301EBB2B-D60A-4563-8293-5441DFF3427D}"/>
    <dgm:cxn modelId="{9A07E44E-3DC4-45B4-ADA3-E08FCD59251B}" srcId="{48E52B76-CF98-4F00-B3F5-E65599987D4D}" destId="{EF6FC155-3FAF-49A2-97B1-AF332672E242}" srcOrd="0" destOrd="0" parTransId="{56CF6BDE-5D2B-49D3-82C2-9C51F36A8B8C}" sibTransId="{6AC87FAB-F6BA-4684-8568-9629B71FCEB8}"/>
    <dgm:cxn modelId="{55347AC7-9864-4700-A1DE-03386CE960BF}" srcId="{EF6FC155-3FAF-49A2-97B1-AF332672E242}" destId="{0F391CAA-8020-483E-B650-83C10808BC0D}" srcOrd="5" destOrd="0" parTransId="{8780BD2D-B2C9-4ABA-9391-6A4C3C850185}" sibTransId="{FD2FC6CE-2A02-4F79-BDE9-406343358991}"/>
    <dgm:cxn modelId="{F332C9D5-56D8-4CF4-8A86-B54212A49588}" type="presParOf" srcId="{CF7134B6-2281-4FAC-A86A-CE1ECE4F7C1F}" destId="{07FD3EB9-1B2B-49A4-8A2B-5C466D27764B}" srcOrd="0" destOrd="0" presId="urn:microsoft.com/office/officeart/2005/8/layout/orgChart1"/>
    <dgm:cxn modelId="{15596ECD-E196-4EA0-ABDF-CA18512369C9}" type="presParOf" srcId="{07FD3EB9-1B2B-49A4-8A2B-5C466D27764B}" destId="{E2338192-D7FE-4668-B7F7-80FE89469270}" srcOrd="0" destOrd="0" presId="urn:microsoft.com/office/officeart/2005/8/layout/orgChart1"/>
    <dgm:cxn modelId="{3AB6ECB1-8DB3-4B2A-8654-803B7B450148}" type="presParOf" srcId="{E2338192-D7FE-4668-B7F7-80FE89469270}" destId="{E445703F-DD54-43E1-8F82-B585151C3B9F}" srcOrd="0" destOrd="0" presId="urn:microsoft.com/office/officeart/2005/8/layout/orgChart1"/>
    <dgm:cxn modelId="{F80C56D7-F63D-4C1D-8FCC-5FA2EA0A6637}" type="presParOf" srcId="{E2338192-D7FE-4668-B7F7-80FE89469270}" destId="{4EE1C6ED-71FF-4B04-BF28-FD0C11412D2A}" srcOrd="1" destOrd="0" presId="urn:microsoft.com/office/officeart/2005/8/layout/orgChart1"/>
    <dgm:cxn modelId="{844E350D-ADCF-49AE-B93D-0488BC2D530A}" type="presParOf" srcId="{07FD3EB9-1B2B-49A4-8A2B-5C466D27764B}" destId="{DA85077A-FA83-4A6B-929D-39B3892D739A}" srcOrd="1" destOrd="0" presId="urn:microsoft.com/office/officeart/2005/8/layout/orgChart1"/>
    <dgm:cxn modelId="{257786FD-EF52-4741-9471-33926697103F}" type="presParOf" srcId="{DA85077A-FA83-4A6B-929D-39B3892D739A}" destId="{C647A49E-E5ED-4B75-9621-6B0B0FFDED24}" srcOrd="0" destOrd="0" presId="urn:microsoft.com/office/officeart/2005/8/layout/orgChart1"/>
    <dgm:cxn modelId="{C6326868-EEE4-4E89-9B1F-534F2BB6A3D1}" type="presParOf" srcId="{DA85077A-FA83-4A6B-929D-39B3892D739A}" destId="{02F4D976-AF4E-4974-AC27-59E17311F26F}" srcOrd="1" destOrd="0" presId="urn:microsoft.com/office/officeart/2005/8/layout/orgChart1"/>
    <dgm:cxn modelId="{F3AFE9CD-D44E-4D5D-BECA-34B0169BBC5B}" type="presParOf" srcId="{02F4D976-AF4E-4974-AC27-59E17311F26F}" destId="{646DA4EB-7DC2-417A-BFBF-1619CBB72FC5}" srcOrd="0" destOrd="0" presId="urn:microsoft.com/office/officeart/2005/8/layout/orgChart1"/>
    <dgm:cxn modelId="{1CBEB27C-3E1C-44D4-A83F-6FC87707BF37}" type="presParOf" srcId="{646DA4EB-7DC2-417A-BFBF-1619CBB72FC5}" destId="{6C3182E0-C2B1-4878-B8DB-8CA0A8CAC400}" srcOrd="0" destOrd="0" presId="urn:microsoft.com/office/officeart/2005/8/layout/orgChart1"/>
    <dgm:cxn modelId="{2AA0E1BD-6826-471D-8E92-E3945F9303F7}" type="presParOf" srcId="{646DA4EB-7DC2-417A-BFBF-1619CBB72FC5}" destId="{459CF261-9A2B-4E30-838B-1630A4DA4384}" srcOrd="1" destOrd="0" presId="urn:microsoft.com/office/officeart/2005/8/layout/orgChart1"/>
    <dgm:cxn modelId="{0AE63385-2A43-4238-86D6-522102B6D710}" type="presParOf" srcId="{02F4D976-AF4E-4974-AC27-59E17311F26F}" destId="{54B514BD-4422-4D90-8D43-0F20086756A2}" srcOrd="1" destOrd="0" presId="urn:microsoft.com/office/officeart/2005/8/layout/orgChart1"/>
    <dgm:cxn modelId="{3059CF79-197D-4442-B986-2E3182CABF86}" type="presParOf" srcId="{02F4D976-AF4E-4974-AC27-59E17311F26F}" destId="{826065CA-9697-44F5-BE87-B116ABD35D46}" srcOrd="2" destOrd="0" presId="urn:microsoft.com/office/officeart/2005/8/layout/orgChart1"/>
    <dgm:cxn modelId="{57D2A5C0-8EFC-4BA3-B77B-12C816D251FD}" type="presParOf" srcId="{DA85077A-FA83-4A6B-929D-39B3892D739A}" destId="{CB7CE33D-80EF-40C4-98BB-BAD030A9D462}" srcOrd="2" destOrd="0" presId="urn:microsoft.com/office/officeart/2005/8/layout/orgChart1"/>
    <dgm:cxn modelId="{EC3EA8C8-5C8C-4F11-B12D-47BB8CAAF045}" type="presParOf" srcId="{DA85077A-FA83-4A6B-929D-39B3892D739A}" destId="{051C5D16-B639-41AC-932B-AEC3937C322D}" srcOrd="3" destOrd="0" presId="urn:microsoft.com/office/officeart/2005/8/layout/orgChart1"/>
    <dgm:cxn modelId="{7C4AA851-25E8-4FAD-A64F-2057852D5725}" type="presParOf" srcId="{051C5D16-B639-41AC-932B-AEC3937C322D}" destId="{6FC4E0B6-EBFF-4E6F-AAD5-338AB2B3A056}" srcOrd="0" destOrd="0" presId="urn:microsoft.com/office/officeart/2005/8/layout/orgChart1"/>
    <dgm:cxn modelId="{EEF8A281-940D-4819-B20D-96B2C3327EA9}" type="presParOf" srcId="{6FC4E0B6-EBFF-4E6F-AAD5-338AB2B3A056}" destId="{C202D002-4B4B-4643-BFAA-F19273C46D2B}" srcOrd="0" destOrd="0" presId="urn:microsoft.com/office/officeart/2005/8/layout/orgChart1"/>
    <dgm:cxn modelId="{0CA7516E-E9FA-4395-98E9-9B0CF87D5093}" type="presParOf" srcId="{6FC4E0B6-EBFF-4E6F-AAD5-338AB2B3A056}" destId="{944449C5-3AB9-4FE4-9619-48B905C81226}" srcOrd="1" destOrd="0" presId="urn:microsoft.com/office/officeart/2005/8/layout/orgChart1"/>
    <dgm:cxn modelId="{8D2ADD57-8D82-4C70-8806-7208D5DBB9B1}" type="presParOf" srcId="{051C5D16-B639-41AC-932B-AEC3937C322D}" destId="{A8A191C0-0B48-4922-B12F-576B050FA5E2}" srcOrd="1" destOrd="0" presId="urn:microsoft.com/office/officeart/2005/8/layout/orgChart1"/>
    <dgm:cxn modelId="{9558BC4F-603E-45F6-8AB6-FEF0EAE5F9CE}" type="presParOf" srcId="{051C5D16-B639-41AC-932B-AEC3937C322D}" destId="{B296531C-7BE6-4218-846A-D2C38064B637}" srcOrd="2" destOrd="0" presId="urn:microsoft.com/office/officeart/2005/8/layout/orgChart1"/>
    <dgm:cxn modelId="{51880B26-F39C-40E1-82DE-66BA099409CA}" type="presParOf" srcId="{DA85077A-FA83-4A6B-929D-39B3892D739A}" destId="{BC03D12F-CB40-42DD-A291-A66D83B09663}" srcOrd="4" destOrd="0" presId="urn:microsoft.com/office/officeart/2005/8/layout/orgChart1"/>
    <dgm:cxn modelId="{D5E3DB58-0E73-4139-93C6-21226CF99BC9}" type="presParOf" srcId="{DA85077A-FA83-4A6B-929D-39B3892D739A}" destId="{DBAE392B-8A61-4B5B-9025-52CA2CA62AED}" srcOrd="5" destOrd="0" presId="urn:microsoft.com/office/officeart/2005/8/layout/orgChart1"/>
    <dgm:cxn modelId="{EB9744FC-834B-40A3-8730-73F63CC92F7F}" type="presParOf" srcId="{DBAE392B-8A61-4B5B-9025-52CA2CA62AED}" destId="{B4D6E841-EDB4-460E-8746-85DB5240CB88}" srcOrd="0" destOrd="0" presId="urn:microsoft.com/office/officeart/2005/8/layout/orgChart1"/>
    <dgm:cxn modelId="{2CE141D0-BD98-4031-A773-B7DEAA8A7DC1}" type="presParOf" srcId="{B4D6E841-EDB4-460E-8746-85DB5240CB88}" destId="{AC37C21C-A83F-4A79-AEB7-6CE67073AF3A}" srcOrd="0" destOrd="0" presId="urn:microsoft.com/office/officeart/2005/8/layout/orgChart1"/>
    <dgm:cxn modelId="{6D861DD7-2676-445A-AD52-75DE3E4C9B8C}" type="presParOf" srcId="{B4D6E841-EDB4-460E-8746-85DB5240CB88}" destId="{EDD29B06-2BD8-413E-8628-FBD55BB2CC14}" srcOrd="1" destOrd="0" presId="urn:microsoft.com/office/officeart/2005/8/layout/orgChart1"/>
    <dgm:cxn modelId="{006F25CD-A2A4-4134-8B65-05A46341F740}" type="presParOf" srcId="{DBAE392B-8A61-4B5B-9025-52CA2CA62AED}" destId="{33CA4155-8406-4B5E-88BD-E3CEACB5343C}" srcOrd="1" destOrd="0" presId="urn:microsoft.com/office/officeart/2005/8/layout/orgChart1"/>
    <dgm:cxn modelId="{A8632AAE-358D-4074-A453-597E17E486C3}" type="presParOf" srcId="{DBAE392B-8A61-4B5B-9025-52CA2CA62AED}" destId="{61C8756B-657B-4424-ABAD-13B7741A1FC9}" srcOrd="2" destOrd="0" presId="urn:microsoft.com/office/officeart/2005/8/layout/orgChart1"/>
    <dgm:cxn modelId="{B666ED6F-323F-40BB-AA39-A61CFC850487}" type="presParOf" srcId="{DA85077A-FA83-4A6B-929D-39B3892D739A}" destId="{6F76334D-6216-4732-B191-72C1CA60B5AB}" srcOrd="6" destOrd="0" presId="urn:microsoft.com/office/officeart/2005/8/layout/orgChart1"/>
    <dgm:cxn modelId="{18F3AD41-B01F-4A7A-A86C-A4D341636299}" type="presParOf" srcId="{DA85077A-FA83-4A6B-929D-39B3892D739A}" destId="{0E506E65-3EE5-4FD6-9B6C-BC9A0C205A0E}" srcOrd="7" destOrd="0" presId="urn:microsoft.com/office/officeart/2005/8/layout/orgChart1"/>
    <dgm:cxn modelId="{B59B1040-CF98-4479-AF1E-4461C04E86C6}" type="presParOf" srcId="{0E506E65-3EE5-4FD6-9B6C-BC9A0C205A0E}" destId="{95E8C28C-814E-4F40-A0E4-B595AD27A189}" srcOrd="0" destOrd="0" presId="urn:microsoft.com/office/officeart/2005/8/layout/orgChart1"/>
    <dgm:cxn modelId="{149A13C6-4DB4-41AC-863D-778507AEEEBC}" type="presParOf" srcId="{95E8C28C-814E-4F40-A0E4-B595AD27A189}" destId="{A5C1B8F9-DDC7-45F4-BC71-72F155C488B9}" srcOrd="0" destOrd="0" presId="urn:microsoft.com/office/officeart/2005/8/layout/orgChart1"/>
    <dgm:cxn modelId="{A1BD48E9-0460-4FA7-B301-37A6013363DD}" type="presParOf" srcId="{95E8C28C-814E-4F40-A0E4-B595AD27A189}" destId="{11CE716E-0988-4156-8826-C3F88A0308EB}" srcOrd="1" destOrd="0" presId="urn:microsoft.com/office/officeart/2005/8/layout/orgChart1"/>
    <dgm:cxn modelId="{9407281B-ADF6-4B12-AA39-D024844865C7}" type="presParOf" srcId="{0E506E65-3EE5-4FD6-9B6C-BC9A0C205A0E}" destId="{8AB52A9C-6638-4FDC-9827-22C1D9EC0B74}" srcOrd="1" destOrd="0" presId="urn:microsoft.com/office/officeart/2005/8/layout/orgChart1"/>
    <dgm:cxn modelId="{AEE54A9A-AFBE-4358-9D7F-3F99A9E632C9}" type="presParOf" srcId="{0E506E65-3EE5-4FD6-9B6C-BC9A0C205A0E}" destId="{3956A975-943E-4B12-9113-F80EBF826FD5}" srcOrd="2" destOrd="0" presId="urn:microsoft.com/office/officeart/2005/8/layout/orgChart1"/>
    <dgm:cxn modelId="{34362EAE-35DF-4CCC-9F5B-0A0F7639C56B}" type="presParOf" srcId="{DA85077A-FA83-4A6B-929D-39B3892D739A}" destId="{60A81006-45AC-4FB5-B0A5-A6CDBCEB898E}" srcOrd="8" destOrd="0" presId="urn:microsoft.com/office/officeart/2005/8/layout/orgChart1"/>
    <dgm:cxn modelId="{8A00B54D-0709-4E81-8FDB-E47FD9CA3077}" type="presParOf" srcId="{DA85077A-FA83-4A6B-929D-39B3892D739A}" destId="{1048121D-1B18-466E-A4F1-A7E9A8FA2B94}" srcOrd="9" destOrd="0" presId="urn:microsoft.com/office/officeart/2005/8/layout/orgChart1"/>
    <dgm:cxn modelId="{645E61C1-DCB7-4F28-8EA7-0C78C9FF6847}" type="presParOf" srcId="{1048121D-1B18-466E-A4F1-A7E9A8FA2B94}" destId="{2132E275-3665-42A1-AD87-F6DDB1A3350B}" srcOrd="0" destOrd="0" presId="urn:microsoft.com/office/officeart/2005/8/layout/orgChart1"/>
    <dgm:cxn modelId="{74FC20D1-4535-4F4F-A468-C3ADEA182246}" type="presParOf" srcId="{2132E275-3665-42A1-AD87-F6DDB1A3350B}" destId="{B3140DDE-BC05-451C-8284-13C8B7DDD439}" srcOrd="0" destOrd="0" presId="urn:microsoft.com/office/officeart/2005/8/layout/orgChart1"/>
    <dgm:cxn modelId="{DCC80567-0CAC-45AD-9435-A6B0E3F9FF50}" type="presParOf" srcId="{2132E275-3665-42A1-AD87-F6DDB1A3350B}" destId="{5DFDA5B3-1BCF-4202-BC60-D16A0D6C1F2B}" srcOrd="1" destOrd="0" presId="urn:microsoft.com/office/officeart/2005/8/layout/orgChart1"/>
    <dgm:cxn modelId="{502371FF-1745-427D-A2F6-13BD03D30458}" type="presParOf" srcId="{1048121D-1B18-466E-A4F1-A7E9A8FA2B94}" destId="{F2780141-B6BF-4465-98EC-7B8D7C0B71F9}" srcOrd="1" destOrd="0" presId="urn:microsoft.com/office/officeart/2005/8/layout/orgChart1"/>
    <dgm:cxn modelId="{3E76E707-4CC1-4470-88DE-4994A5B702B7}" type="presParOf" srcId="{1048121D-1B18-466E-A4F1-A7E9A8FA2B94}" destId="{3880FB3A-E6BD-4C2A-9D10-76AC3C0AB7D5}" srcOrd="2" destOrd="0" presId="urn:microsoft.com/office/officeart/2005/8/layout/orgChart1"/>
    <dgm:cxn modelId="{49C5DC59-BC9F-4120-AB21-15C78A441290}" type="presParOf" srcId="{DA85077A-FA83-4A6B-929D-39B3892D739A}" destId="{25C35D14-48E9-4E15-ADCC-E9B8005C79AD}" srcOrd="10" destOrd="0" presId="urn:microsoft.com/office/officeart/2005/8/layout/orgChart1"/>
    <dgm:cxn modelId="{6D48A005-F52D-4415-9C8F-01A811622981}" type="presParOf" srcId="{DA85077A-FA83-4A6B-929D-39B3892D739A}" destId="{65CEDB8A-2FDC-41A7-BEF5-6CC84BAC47C3}" srcOrd="11" destOrd="0" presId="urn:microsoft.com/office/officeart/2005/8/layout/orgChart1"/>
    <dgm:cxn modelId="{0FD4F946-43DC-4092-A0A4-8143BB60DE18}" type="presParOf" srcId="{65CEDB8A-2FDC-41A7-BEF5-6CC84BAC47C3}" destId="{A5D9191D-5AEC-4EA3-9F53-232DCACF098B}" srcOrd="0" destOrd="0" presId="urn:microsoft.com/office/officeart/2005/8/layout/orgChart1"/>
    <dgm:cxn modelId="{012DCA07-D62A-4748-9011-A15FD32B9FBB}" type="presParOf" srcId="{A5D9191D-5AEC-4EA3-9F53-232DCACF098B}" destId="{7F980863-58C0-4A59-BBB3-715C8BC47CDD}" srcOrd="0" destOrd="0" presId="urn:microsoft.com/office/officeart/2005/8/layout/orgChart1"/>
    <dgm:cxn modelId="{C4125F51-2556-4ABC-BA07-3E22B2C953CE}" type="presParOf" srcId="{A5D9191D-5AEC-4EA3-9F53-232DCACF098B}" destId="{8649B29A-A70A-4DDE-A74E-A2205D6FB0D1}" srcOrd="1" destOrd="0" presId="urn:microsoft.com/office/officeart/2005/8/layout/orgChart1"/>
    <dgm:cxn modelId="{E69F5FED-B419-4ED8-81CF-3060FAE25ACA}" type="presParOf" srcId="{65CEDB8A-2FDC-41A7-BEF5-6CC84BAC47C3}" destId="{C054E1D6-E1ED-4088-8ACB-97F6813CC80E}" srcOrd="1" destOrd="0" presId="urn:microsoft.com/office/officeart/2005/8/layout/orgChart1"/>
    <dgm:cxn modelId="{DA2ED43B-2F98-4846-B390-5A219462A13D}" type="presParOf" srcId="{65CEDB8A-2FDC-41A7-BEF5-6CC84BAC47C3}" destId="{389E534E-898E-4AB7-8018-8DEFA5F19A42}" srcOrd="2" destOrd="0" presId="urn:microsoft.com/office/officeart/2005/8/layout/orgChart1"/>
    <dgm:cxn modelId="{2BBAF96B-ED71-446C-BA64-0DDC524ACA0F}" type="presParOf" srcId="{07FD3EB9-1B2B-49A4-8A2B-5C466D27764B}" destId="{838DFA1F-0AA6-44E2-AD38-C05813CF9824}" srcOrd="2" destOrd="0" presId="urn:microsoft.com/office/officeart/2005/8/layout/orgChart1"/>
    <dgm:cxn modelId="{5D7A60C0-0ED7-4309-AD8B-56B3AF616D52}" type="presParOf" srcId="{838DFA1F-0AA6-44E2-AD38-C05813CF9824}" destId="{9814A610-9C72-4A83-8C89-AC27FC86F26D}" srcOrd="0" destOrd="0" presId="urn:microsoft.com/office/officeart/2005/8/layout/orgChart1"/>
    <dgm:cxn modelId="{F6154B74-C74B-4B20-BE14-3BE913F56145}" type="presParOf" srcId="{838DFA1F-0AA6-44E2-AD38-C05813CF9824}" destId="{377C82CE-C8BA-4E34-98D9-AFDA00842D09}" srcOrd="1" destOrd="0" presId="urn:microsoft.com/office/officeart/2005/8/layout/orgChart1"/>
    <dgm:cxn modelId="{E5A38ED2-EDC3-46A5-A5CA-E79A2D93B227}" type="presParOf" srcId="{377C82CE-C8BA-4E34-98D9-AFDA00842D09}" destId="{997D1C43-8FFF-4531-8154-317009B4AE9F}" srcOrd="0" destOrd="0" presId="urn:microsoft.com/office/officeart/2005/8/layout/orgChart1"/>
    <dgm:cxn modelId="{2AB373AF-33DB-427D-911F-6CCFFFBF16F1}" type="presParOf" srcId="{997D1C43-8FFF-4531-8154-317009B4AE9F}" destId="{C72269AD-3048-421A-B0C9-6445025685C4}" srcOrd="0" destOrd="0" presId="urn:microsoft.com/office/officeart/2005/8/layout/orgChart1"/>
    <dgm:cxn modelId="{EF16BEB7-25DF-4C1E-841B-CCD4062F3AC2}" type="presParOf" srcId="{997D1C43-8FFF-4531-8154-317009B4AE9F}" destId="{DC17C4AC-ED07-49AB-A15B-9210E93C232C}" srcOrd="1" destOrd="0" presId="urn:microsoft.com/office/officeart/2005/8/layout/orgChart1"/>
    <dgm:cxn modelId="{EEB3CDE0-1E74-48D7-8A93-BB0F08D3CEFC}" type="presParOf" srcId="{377C82CE-C8BA-4E34-98D9-AFDA00842D09}" destId="{4255BB9E-F24E-4B24-A1AE-5F855FBD18C7}" srcOrd="1" destOrd="0" presId="urn:microsoft.com/office/officeart/2005/8/layout/orgChart1"/>
    <dgm:cxn modelId="{3F350C50-45A1-476E-ADE5-DC46A0CE7C14}" type="presParOf" srcId="{377C82CE-C8BA-4E34-98D9-AFDA00842D09}" destId="{1B86F705-361E-443E-B88C-6174C9BBC4DE}" srcOrd="2" destOrd="0" presId="urn:microsoft.com/office/officeart/2005/8/layout/orgChart1"/>
    <dgm:cxn modelId="{C5D95EF0-C73D-419D-8009-F8FAED0AD702}" type="presParOf" srcId="{838DFA1F-0AA6-44E2-AD38-C05813CF9824}" destId="{67E9F4C4-36FF-4762-97E4-362E3C7C5DB9}" srcOrd="2" destOrd="0" presId="urn:microsoft.com/office/officeart/2005/8/layout/orgChart1"/>
    <dgm:cxn modelId="{BDF9EEC9-BC5B-4241-B05C-16E63FA4B579}" type="presParOf" srcId="{838DFA1F-0AA6-44E2-AD38-C05813CF9824}" destId="{7DB1639B-7302-4AC1-BFFD-797123C496E9}" srcOrd="3" destOrd="0" presId="urn:microsoft.com/office/officeart/2005/8/layout/orgChart1"/>
    <dgm:cxn modelId="{0213F5AF-7E19-40BD-97D8-FBE7C02444C6}" type="presParOf" srcId="{7DB1639B-7302-4AC1-BFFD-797123C496E9}" destId="{FF147490-2776-4A29-A437-5AFC55F3AB9D}" srcOrd="0" destOrd="0" presId="urn:microsoft.com/office/officeart/2005/8/layout/orgChart1"/>
    <dgm:cxn modelId="{4AA3C99D-8F60-4C85-8D20-DB7D39D901DA}" type="presParOf" srcId="{FF147490-2776-4A29-A437-5AFC55F3AB9D}" destId="{0702658B-5C26-42FE-89EA-01A5AE23D7D4}" srcOrd="0" destOrd="0" presId="urn:microsoft.com/office/officeart/2005/8/layout/orgChart1"/>
    <dgm:cxn modelId="{409D94C6-1158-40E0-94F3-87D90ACCFCAC}" type="presParOf" srcId="{FF147490-2776-4A29-A437-5AFC55F3AB9D}" destId="{BFD1C1AE-3E58-45BE-9AB5-FC36B71A5EF6}" srcOrd="1" destOrd="0" presId="urn:microsoft.com/office/officeart/2005/8/layout/orgChart1"/>
    <dgm:cxn modelId="{DA4D8A7E-F280-4D5C-AB0F-434ADAFD821F}" type="presParOf" srcId="{7DB1639B-7302-4AC1-BFFD-797123C496E9}" destId="{45228EAA-0564-459E-95B8-8667CDCFD099}" srcOrd="1" destOrd="0" presId="urn:microsoft.com/office/officeart/2005/8/layout/orgChart1"/>
    <dgm:cxn modelId="{BDF1BB5D-9227-4C19-83FE-A43B73002F02}" type="presParOf" srcId="{7DB1639B-7302-4AC1-BFFD-797123C496E9}" destId="{70B81859-859A-43C7-9CEE-18348C3BE6AA}" srcOrd="2" destOrd="0" presId="urn:microsoft.com/office/officeart/2005/8/layout/orgChart1"/>
  </dgm:cxnLst>
  <dgm:bg>
    <a:solidFill>
      <a:schemeClr val="accent1">
        <a:lumMod val="20000"/>
        <a:lumOff val="80000"/>
      </a:schemeClr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65A7B1-FAC0-4AC0-B925-4EBFA2603366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914BA5-8A79-495F-A156-CFDE9FD65067}">
      <dgm:prSet phldrT="[Текст]"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ДЕЯТЕЛЬНОСТЬ </a:t>
          </a:r>
        </a:p>
        <a:p>
          <a:r>
            <a:rPr lang="ru-RU" sz="1600" b="1" dirty="0" smtClean="0">
              <a:solidFill>
                <a:schemeClr val="tx1"/>
              </a:solidFill>
            </a:rPr>
            <a:t>В СФЕРЕ ТАМОЖЕННОГО ДЕЛА</a:t>
          </a:r>
          <a:endParaRPr lang="ru-RU" sz="1600" b="1" dirty="0">
            <a:solidFill>
              <a:schemeClr val="tx1"/>
            </a:solidFill>
          </a:endParaRPr>
        </a:p>
      </dgm:t>
    </dgm:pt>
    <dgm:pt modelId="{6F32A36D-6C59-4283-ABCB-6BBAD3A059F9}" type="parTrans" cxnId="{2F48E9E8-AE79-4AA3-888B-9B53B75847D4}">
      <dgm:prSet/>
      <dgm:spPr/>
      <dgm:t>
        <a:bodyPr/>
        <a:lstStyle/>
        <a:p>
          <a:endParaRPr lang="ru-RU"/>
        </a:p>
      </dgm:t>
    </dgm:pt>
    <dgm:pt modelId="{52CFEC8D-7422-4932-9A1D-C0BFA974FE3F}" type="sibTrans" cxnId="{2F48E9E8-AE79-4AA3-888B-9B53B75847D4}">
      <dgm:prSet/>
      <dgm:spPr/>
      <dgm:t>
        <a:bodyPr/>
        <a:lstStyle/>
        <a:p>
          <a:endParaRPr lang="ru-RU"/>
        </a:p>
      </dgm:t>
    </dgm:pt>
    <dgm:pt modelId="{2F2FCB3E-8569-466E-B807-28F9A4FCCA08}">
      <dgm:prSet phldrT="[Текст]" custT="1"/>
      <dgm:spPr/>
      <dgm:t>
        <a:bodyPr/>
        <a:lstStyle/>
        <a:p>
          <a:r>
            <a:rPr lang="ru-RU" sz="1600" dirty="0" smtClean="0"/>
            <a:t>Владелец склада временного хранения (СВХ)</a:t>
          </a:r>
          <a:endParaRPr lang="ru-RU" sz="1600" dirty="0"/>
        </a:p>
      </dgm:t>
    </dgm:pt>
    <dgm:pt modelId="{136D7508-838F-434F-857A-DFC1F2F3204B}" type="parTrans" cxnId="{04DF8D2E-FD77-420A-9552-DEBC0F5A0F40}">
      <dgm:prSet/>
      <dgm:spPr/>
      <dgm:t>
        <a:bodyPr/>
        <a:lstStyle/>
        <a:p>
          <a:endParaRPr lang="ru-RU"/>
        </a:p>
      </dgm:t>
    </dgm:pt>
    <dgm:pt modelId="{3CD42547-D32E-4018-803A-B5D71E269D47}" type="sibTrans" cxnId="{04DF8D2E-FD77-420A-9552-DEBC0F5A0F40}">
      <dgm:prSet/>
      <dgm:spPr/>
      <dgm:t>
        <a:bodyPr/>
        <a:lstStyle/>
        <a:p>
          <a:endParaRPr lang="ru-RU"/>
        </a:p>
      </dgm:t>
    </dgm:pt>
    <dgm:pt modelId="{F4AD92A8-3D78-40F8-9FD8-5EA28DCF9FBD}">
      <dgm:prSet phldrT="[Текст]"/>
      <dgm:spPr/>
      <dgm:t>
        <a:bodyPr/>
        <a:lstStyle/>
        <a:p>
          <a:r>
            <a:rPr lang="ru-RU" dirty="0" smtClean="0"/>
            <a:t>Владелец таможенного склада</a:t>
          </a:r>
          <a:endParaRPr lang="ru-RU" dirty="0"/>
        </a:p>
      </dgm:t>
    </dgm:pt>
    <dgm:pt modelId="{775C11BC-3CB5-4F94-B13B-92A0B3AFED7A}" type="parTrans" cxnId="{12B05F64-D3E6-492D-AD49-8B8E2FC1385D}">
      <dgm:prSet/>
      <dgm:spPr/>
      <dgm:t>
        <a:bodyPr/>
        <a:lstStyle/>
        <a:p>
          <a:endParaRPr lang="ru-RU"/>
        </a:p>
      </dgm:t>
    </dgm:pt>
    <dgm:pt modelId="{A16FBDB4-0471-4A10-AB55-FF4232EEFCAB}" type="sibTrans" cxnId="{12B05F64-D3E6-492D-AD49-8B8E2FC1385D}">
      <dgm:prSet/>
      <dgm:spPr/>
      <dgm:t>
        <a:bodyPr/>
        <a:lstStyle/>
        <a:p>
          <a:endParaRPr lang="ru-RU"/>
        </a:p>
      </dgm:t>
    </dgm:pt>
    <dgm:pt modelId="{04F518F2-A944-4AEE-84D9-19D9C329C424}">
      <dgm:prSet phldrT="[Текст]" custT="1"/>
      <dgm:spPr/>
      <dgm:t>
        <a:bodyPr/>
        <a:lstStyle/>
        <a:p>
          <a:r>
            <a:rPr lang="ru-RU" sz="1600" dirty="0" smtClean="0"/>
            <a:t>Владелец магазина беспошлинной торговли</a:t>
          </a:r>
          <a:endParaRPr lang="ru-RU" sz="1600" dirty="0"/>
        </a:p>
      </dgm:t>
    </dgm:pt>
    <dgm:pt modelId="{CDA52802-8C47-48B3-833C-9C227433893F}" type="parTrans" cxnId="{5DB6771D-2A3B-4807-B753-F0F9FEC1EF24}">
      <dgm:prSet/>
      <dgm:spPr/>
      <dgm:t>
        <a:bodyPr/>
        <a:lstStyle/>
        <a:p>
          <a:endParaRPr lang="ru-RU"/>
        </a:p>
      </dgm:t>
    </dgm:pt>
    <dgm:pt modelId="{F2CC1788-3008-4D28-A544-21C44260D8D3}" type="sibTrans" cxnId="{5DB6771D-2A3B-4807-B753-F0F9FEC1EF24}">
      <dgm:prSet/>
      <dgm:spPr/>
      <dgm:t>
        <a:bodyPr/>
        <a:lstStyle/>
        <a:p>
          <a:endParaRPr lang="ru-RU"/>
        </a:p>
      </dgm:t>
    </dgm:pt>
    <dgm:pt modelId="{F50DFC4F-79D2-43C8-8EE5-1A9F6FC4DDB6}">
      <dgm:prSet custT="1"/>
      <dgm:spPr/>
      <dgm:t>
        <a:bodyPr/>
        <a:lstStyle/>
        <a:p>
          <a:r>
            <a:rPr lang="ru-RU" sz="1600" dirty="0" smtClean="0"/>
            <a:t>Уполномоченный экономический оператор</a:t>
          </a:r>
          <a:endParaRPr lang="ru-RU" sz="1600" dirty="0"/>
        </a:p>
      </dgm:t>
    </dgm:pt>
    <dgm:pt modelId="{75465643-2366-438D-80FA-8ED13C3DB2A6}" type="parTrans" cxnId="{9542334A-B99F-4CC7-9891-99DE453C85F5}">
      <dgm:prSet/>
      <dgm:spPr/>
      <dgm:t>
        <a:bodyPr/>
        <a:lstStyle/>
        <a:p>
          <a:endParaRPr lang="ru-RU"/>
        </a:p>
      </dgm:t>
    </dgm:pt>
    <dgm:pt modelId="{CD47E35C-B8E3-4CA7-8CC7-7C6CB2833202}" type="sibTrans" cxnId="{9542334A-B99F-4CC7-9891-99DE453C85F5}">
      <dgm:prSet/>
      <dgm:spPr/>
      <dgm:t>
        <a:bodyPr/>
        <a:lstStyle/>
        <a:p>
          <a:endParaRPr lang="ru-RU"/>
        </a:p>
      </dgm:t>
    </dgm:pt>
    <dgm:pt modelId="{48E6A57A-DF04-4D5A-A43F-3B31501DFC40}">
      <dgm:prSet custT="1"/>
      <dgm:spPr/>
      <dgm:t>
        <a:bodyPr/>
        <a:lstStyle/>
        <a:p>
          <a:r>
            <a:rPr lang="ru-RU" sz="1600" dirty="0" smtClean="0"/>
            <a:t>Таможенный перевозчик</a:t>
          </a:r>
          <a:endParaRPr lang="ru-RU" sz="1600" dirty="0"/>
        </a:p>
      </dgm:t>
    </dgm:pt>
    <dgm:pt modelId="{60985D0B-AC82-468F-BCB6-67E2919A0CD1}" type="parTrans" cxnId="{990ABC63-0609-428A-8107-04B2572D1E1D}">
      <dgm:prSet/>
      <dgm:spPr/>
      <dgm:t>
        <a:bodyPr/>
        <a:lstStyle/>
        <a:p>
          <a:endParaRPr lang="ru-RU"/>
        </a:p>
      </dgm:t>
    </dgm:pt>
    <dgm:pt modelId="{49C042E7-01F2-403F-9860-A68742B10B3B}" type="sibTrans" cxnId="{990ABC63-0609-428A-8107-04B2572D1E1D}">
      <dgm:prSet/>
      <dgm:spPr/>
      <dgm:t>
        <a:bodyPr/>
        <a:lstStyle/>
        <a:p>
          <a:endParaRPr lang="ru-RU"/>
        </a:p>
      </dgm:t>
    </dgm:pt>
    <dgm:pt modelId="{CC3B4CFC-DBAD-4259-BCF9-73F48DEB0AC0}">
      <dgm:prSet custT="1"/>
      <dgm:spPr/>
      <dgm:t>
        <a:bodyPr/>
        <a:lstStyle/>
        <a:p>
          <a:r>
            <a:rPr lang="ru-RU" sz="1600" dirty="0" smtClean="0"/>
            <a:t>Таможенный представитель</a:t>
          </a:r>
          <a:endParaRPr lang="ru-RU" sz="1600" dirty="0"/>
        </a:p>
      </dgm:t>
    </dgm:pt>
    <dgm:pt modelId="{063A72F3-1359-42F2-BBBE-ACEC4DD4E1FD}" type="parTrans" cxnId="{B641BFF3-C447-4DD8-97B9-96F3CF544587}">
      <dgm:prSet/>
      <dgm:spPr/>
      <dgm:t>
        <a:bodyPr/>
        <a:lstStyle/>
        <a:p>
          <a:endParaRPr lang="ru-RU"/>
        </a:p>
      </dgm:t>
    </dgm:pt>
    <dgm:pt modelId="{8616DB7B-E07B-4CFE-932D-431A3D68C314}" type="sibTrans" cxnId="{B641BFF3-C447-4DD8-97B9-96F3CF544587}">
      <dgm:prSet/>
      <dgm:spPr/>
      <dgm:t>
        <a:bodyPr/>
        <a:lstStyle/>
        <a:p>
          <a:endParaRPr lang="ru-RU"/>
        </a:p>
      </dgm:t>
    </dgm:pt>
    <dgm:pt modelId="{550678D3-9F46-4860-8FE3-0549A2093159}" type="pres">
      <dgm:prSet presAssocID="{8A65A7B1-FAC0-4AC0-B925-4EBFA260336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962A968-98D9-4926-8B29-90064F5CB55E}" type="pres">
      <dgm:prSet presAssocID="{E2914BA5-8A79-495F-A156-CFDE9FD65067}" presName="singleCycle" presStyleCnt="0"/>
      <dgm:spPr/>
    </dgm:pt>
    <dgm:pt modelId="{18C09638-4D01-4B5D-9E69-70F0BF6742A4}" type="pres">
      <dgm:prSet presAssocID="{E2914BA5-8A79-495F-A156-CFDE9FD65067}" presName="singleCenter" presStyleLbl="node1" presStyleIdx="0" presStyleCnt="7" custScaleX="233347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CBCE32F1-190F-4493-B9BF-B7E81B1D59D6}" type="pres">
      <dgm:prSet presAssocID="{136D7508-838F-434F-857A-DFC1F2F3204B}" presName="Name56" presStyleLbl="parChTrans1D2" presStyleIdx="0" presStyleCnt="6"/>
      <dgm:spPr/>
      <dgm:t>
        <a:bodyPr/>
        <a:lstStyle/>
        <a:p>
          <a:endParaRPr lang="ru-RU"/>
        </a:p>
      </dgm:t>
    </dgm:pt>
    <dgm:pt modelId="{ADE210C6-905B-41D6-A585-82939816B2F1}" type="pres">
      <dgm:prSet presAssocID="{2F2FCB3E-8569-466E-B807-28F9A4FCCA08}" presName="text0" presStyleLbl="node1" presStyleIdx="1" presStyleCnt="7" custScaleX="172024" custScaleY="121633" custRadScaleRad="90482" custRadScaleInc="2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09370-268F-451E-AC2D-A1722B79F174}" type="pres">
      <dgm:prSet presAssocID="{775C11BC-3CB5-4F94-B13B-92A0B3AFED7A}" presName="Name56" presStyleLbl="parChTrans1D2" presStyleIdx="1" presStyleCnt="6"/>
      <dgm:spPr/>
      <dgm:t>
        <a:bodyPr/>
        <a:lstStyle/>
        <a:p>
          <a:endParaRPr lang="ru-RU"/>
        </a:p>
      </dgm:t>
    </dgm:pt>
    <dgm:pt modelId="{5A220AA4-AFCC-4F62-BC63-1E7352A3BAD2}" type="pres">
      <dgm:prSet presAssocID="{F4AD92A8-3D78-40F8-9FD8-5EA28DCF9FBD}" presName="text0" presStyleLbl="node1" presStyleIdx="2" presStyleCnt="7" custScaleX="169125" custRadScaleRad="152044" custRadScaleInc="13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3DC399-FA75-4DCA-AB7C-8B5A1259FC11}" type="pres">
      <dgm:prSet presAssocID="{CDA52802-8C47-48B3-833C-9C227433893F}" presName="Name56" presStyleLbl="parChTrans1D2" presStyleIdx="2" presStyleCnt="6"/>
      <dgm:spPr/>
      <dgm:t>
        <a:bodyPr/>
        <a:lstStyle/>
        <a:p>
          <a:endParaRPr lang="ru-RU"/>
        </a:p>
      </dgm:t>
    </dgm:pt>
    <dgm:pt modelId="{AE7A933F-61A0-4E9F-BA13-BB3CCD08E66D}" type="pres">
      <dgm:prSet presAssocID="{04F518F2-A944-4AEE-84D9-19D9C329C424}" presName="text0" presStyleLbl="node1" presStyleIdx="3" presStyleCnt="7" custScaleX="214835" custRadScaleRad="178468" custRadScaleInc="-19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0942BA-216F-41F1-9953-DED0246506D0}" type="pres">
      <dgm:prSet presAssocID="{75465643-2366-438D-80FA-8ED13C3DB2A6}" presName="Name56" presStyleLbl="parChTrans1D2" presStyleIdx="3" presStyleCnt="6"/>
      <dgm:spPr/>
      <dgm:t>
        <a:bodyPr/>
        <a:lstStyle/>
        <a:p>
          <a:endParaRPr lang="ru-RU"/>
        </a:p>
      </dgm:t>
    </dgm:pt>
    <dgm:pt modelId="{70C2E009-D178-4E51-AA92-DE1732ADE7BC}" type="pres">
      <dgm:prSet presAssocID="{F50DFC4F-79D2-43C8-8EE5-1A9F6FC4DDB6}" presName="text0" presStyleLbl="node1" presStyleIdx="4" presStyleCnt="7" custScaleX="200786" custRadScaleRad="90039" custRadScaleInc="-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BD1D2-D19F-4DC5-BC2E-D6118B335400}" type="pres">
      <dgm:prSet presAssocID="{60985D0B-AC82-468F-BCB6-67E2919A0CD1}" presName="Name56" presStyleLbl="parChTrans1D2" presStyleIdx="4" presStyleCnt="6"/>
      <dgm:spPr/>
      <dgm:t>
        <a:bodyPr/>
        <a:lstStyle/>
        <a:p>
          <a:endParaRPr lang="ru-RU"/>
        </a:p>
      </dgm:t>
    </dgm:pt>
    <dgm:pt modelId="{2C0AB15F-0D79-41BE-A89C-B82610904542}" type="pres">
      <dgm:prSet presAssocID="{48E6A57A-DF04-4D5A-A43F-3B31501DFC40}" presName="text0" presStyleLbl="node1" presStyleIdx="5" presStyleCnt="7" custScaleX="151512" custRadScaleRad="160531" custRadScaleInc="307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5F0BB-2D59-47DA-BE08-B58CE691F1EA}" type="pres">
      <dgm:prSet presAssocID="{063A72F3-1359-42F2-BBBE-ACEC4DD4E1FD}" presName="Name56" presStyleLbl="parChTrans1D2" presStyleIdx="5" presStyleCnt="6"/>
      <dgm:spPr/>
      <dgm:t>
        <a:bodyPr/>
        <a:lstStyle/>
        <a:p>
          <a:endParaRPr lang="ru-RU"/>
        </a:p>
      </dgm:t>
    </dgm:pt>
    <dgm:pt modelId="{DFCC6422-BA12-4409-85A9-5CF344E18735}" type="pres">
      <dgm:prSet presAssocID="{CC3B4CFC-DBAD-4259-BCF9-73F48DEB0AC0}" presName="text0" presStyleLbl="node1" presStyleIdx="6" presStyleCnt="7" custScaleX="172688" custRadScaleRad="143158" custRadScaleInc="4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0ABC63-0609-428A-8107-04B2572D1E1D}" srcId="{E2914BA5-8A79-495F-A156-CFDE9FD65067}" destId="{48E6A57A-DF04-4D5A-A43F-3B31501DFC40}" srcOrd="4" destOrd="0" parTransId="{60985D0B-AC82-468F-BCB6-67E2919A0CD1}" sibTransId="{49C042E7-01F2-403F-9860-A68742B10B3B}"/>
    <dgm:cxn modelId="{208691E3-A5AA-453B-A457-F1BE6923C2E2}" type="presOf" srcId="{E2914BA5-8A79-495F-A156-CFDE9FD65067}" destId="{18C09638-4D01-4B5D-9E69-70F0BF6742A4}" srcOrd="0" destOrd="0" presId="urn:microsoft.com/office/officeart/2008/layout/RadialCluster"/>
    <dgm:cxn modelId="{7393EE27-9068-4C2D-AAE5-1FA8581E9AA5}" type="presOf" srcId="{60985D0B-AC82-468F-BCB6-67E2919A0CD1}" destId="{C8FBD1D2-D19F-4DC5-BC2E-D6118B335400}" srcOrd="0" destOrd="0" presId="urn:microsoft.com/office/officeart/2008/layout/RadialCluster"/>
    <dgm:cxn modelId="{BFAA1E8B-FA61-4C60-B626-99541B193491}" type="presOf" srcId="{8A65A7B1-FAC0-4AC0-B925-4EBFA2603366}" destId="{550678D3-9F46-4860-8FE3-0549A2093159}" srcOrd="0" destOrd="0" presId="urn:microsoft.com/office/officeart/2008/layout/RadialCluster"/>
    <dgm:cxn modelId="{0DD1C3B4-B246-4576-ADD1-87A56ED0466F}" type="presOf" srcId="{75465643-2366-438D-80FA-8ED13C3DB2A6}" destId="{280942BA-216F-41F1-9953-DED0246506D0}" srcOrd="0" destOrd="0" presId="urn:microsoft.com/office/officeart/2008/layout/RadialCluster"/>
    <dgm:cxn modelId="{74CD69EE-90F1-4C59-A499-F56090275B23}" type="presOf" srcId="{136D7508-838F-434F-857A-DFC1F2F3204B}" destId="{CBCE32F1-190F-4493-B9BF-B7E81B1D59D6}" srcOrd="0" destOrd="0" presId="urn:microsoft.com/office/officeart/2008/layout/RadialCluster"/>
    <dgm:cxn modelId="{D49A642A-063A-42FC-8BCD-7DD1D108EDE6}" type="presOf" srcId="{775C11BC-3CB5-4F94-B13B-92A0B3AFED7A}" destId="{FAB09370-268F-451E-AC2D-A1722B79F174}" srcOrd="0" destOrd="0" presId="urn:microsoft.com/office/officeart/2008/layout/RadialCluster"/>
    <dgm:cxn modelId="{DC40A24C-6DF4-45F4-9C60-443202535674}" type="presOf" srcId="{F4AD92A8-3D78-40F8-9FD8-5EA28DCF9FBD}" destId="{5A220AA4-AFCC-4F62-BC63-1E7352A3BAD2}" srcOrd="0" destOrd="0" presId="urn:microsoft.com/office/officeart/2008/layout/RadialCluster"/>
    <dgm:cxn modelId="{B6045E0C-189F-4758-BB60-17541E291864}" type="presOf" srcId="{48E6A57A-DF04-4D5A-A43F-3B31501DFC40}" destId="{2C0AB15F-0D79-41BE-A89C-B82610904542}" srcOrd="0" destOrd="0" presId="urn:microsoft.com/office/officeart/2008/layout/RadialCluster"/>
    <dgm:cxn modelId="{CEDC23D5-B8C7-45AD-BB93-BB3A893E86E4}" type="presOf" srcId="{F50DFC4F-79D2-43C8-8EE5-1A9F6FC4DDB6}" destId="{70C2E009-D178-4E51-AA92-DE1732ADE7BC}" srcOrd="0" destOrd="0" presId="urn:microsoft.com/office/officeart/2008/layout/RadialCluster"/>
    <dgm:cxn modelId="{E31F82D1-E10D-42B4-8C4A-F73DE409BEF3}" type="presOf" srcId="{CDA52802-8C47-48B3-833C-9C227433893F}" destId="{3E3DC399-FA75-4DCA-AB7C-8B5A1259FC11}" srcOrd="0" destOrd="0" presId="urn:microsoft.com/office/officeart/2008/layout/RadialCluster"/>
    <dgm:cxn modelId="{04DF8D2E-FD77-420A-9552-DEBC0F5A0F40}" srcId="{E2914BA5-8A79-495F-A156-CFDE9FD65067}" destId="{2F2FCB3E-8569-466E-B807-28F9A4FCCA08}" srcOrd="0" destOrd="0" parTransId="{136D7508-838F-434F-857A-DFC1F2F3204B}" sibTransId="{3CD42547-D32E-4018-803A-B5D71E269D47}"/>
    <dgm:cxn modelId="{2F48E9E8-AE79-4AA3-888B-9B53B75847D4}" srcId="{8A65A7B1-FAC0-4AC0-B925-4EBFA2603366}" destId="{E2914BA5-8A79-495F-A156-CFDE9FD65067}" srcOrd="0" destOrd="0" parTransId="{6F32A36D-6C59-4283-ABCB-6BBAD3A059F9}" sibTransId="{52CFEC8D-7422-4932-9A1D-C0BFA974FE3F}"/>
    <dgm:cxn modelId="{66E55E19-6100-422D-B03F-209E60E095EC}" type="presOf" srcId="{04F518F2-A944-4AEE-84D9-19D9C329C424}" destId="{AE7A933F-61A0-4E9F-BA13-BB3CCD08E66D}" srcOrd="0" destOrd="0" presId="urn:microsoft.com/office/officeart/2008/layout/RadialCluster"/>
    <dgm:cxn modelId="{E2E82C5C-1CE5-4719-9006-C52BB14E5F5D}" type="presOf" srcId="{063A72F3-1359-42F2-BBBE-ACEC4DD4E1FD}" destId="{F075F0BB-2D59-47DA-BE08-B58CE691F1EA}" srcOrd="0" destOrd="0" presId="urn:microsoft.com/office/officeart/2008/layout/RadialCluster"/>
    <dgm:cxn modelId="{2AE6F037-776C-42BF-903F-573EB7587E12}" type="presOf" srcId="{CC3B4CFC-DBAD-4259-BCF9-73F48DEB0AC0}" destId="{DFCC6422-BA12-4409-85A9-5CF344E18735}" srcOrd="0" destOrd="0" presId="urn:microsoft.com/office/officeart/2008/layout/RadialCluster"/>
    <dgm:cxn modelId="{9542334A-B99F-4CC7-9891-99DE453C85F5}" srcId="{E2914BA5-8A79-495F-A156-CFDE9FD65067}" destId="{F50DFC4F-79D2-43C8-8EE5-1A9F6FC4DDB6}" srcOrd="3" destOrd="0" parTransId="{75465643-2366-438D-80FA-8ED13C3DB2A6}" sibTransId="{CD47E35C-B8E3-4CA7-8CC7-7C6CB2833202}"/>
    <dgm:cxn modelId="{5DB6771D-2A3B-4807-B753-F0F9FEC1EF24}" srcId="{E2914BA5-8A79-495F-A156-CFDE9FD65067}" destId="{04F518F2-A944-4AEE-84D9-19D9C329C424}" srcOrd="2" destOrd="0" parTransId="{CDA52802-8C47-48B3-833C-9C227433893F}" sibTransId="{F2CC1788-3008-4D28-A544-21C44260D8D3}"/>
    <dgm:cxn modelId="{BE5EAFF1-3F7D-45C2-80CD-5737D1EA94E2}" type="presOf" srcId="{2F2FCB3E-8569-466E-B807-28F9A4FCCA08}" destId="{ADE210C6-905B-41D6-A585-82939816B2F1}" srcOrd="0" destOrd="0" presId="urn:microsoft.com/office/officeart/2008/layout/RadialCluster"/>
    <dgm:cxn modelId="{12B05F64-D3E6-492D-AD49-8B8E2FC1385D}" srcId="{E2914BA5-8A79-495F-A156-CFDE9FD65067}" destId="{F4AD92A8-3D78-40F8-9FD8-5EA28DCF9FBD}" srcOrd="1" destOrd="0" parTransId="{775C11BC-3CB5-4F94-B13B-92A0B3AFED7A}" sibTransId="{A16FBDB4-0471-4A10-AB55-FF4232EEFCAB}"/>
    <dgm:cxn modelId="{B641BFF3-C447-4DD8-97B9-96F3CF544587}" srcId="{E2914BA5-8A79-495F-A156-CFDE9FD65067}" destId="{CC3B4CFC-DBAD-4259-BCF9-73F48DEB0AC0}" srcOrd="5" destOrd="0" parTransId="{063A72F3-1359-42F2-BBBE-ACEC4DD4E1FD}" sibTransId="{8616DB7B-E07B-4CFE-932D-431A3D68C314}"/>
    <dgm:cxn modelId="{08179B33-4929-48CD-A0D6-BE29F84FA1B7}" type="presParOf" srcId="{550678D3-9F46-4860-8FE3-0549A2093159}" destId="{2962A968-98D9-4926-8B29-90064F5CB55E}" srcOrd="0" destOrd="0" presId="urn:microsoft.com/office/officeart/2008/layout/RadialCluster"/>
    <dgm:cxn modelId="{34295B6F-27E6-4E55-9A0F-FD5196AE1BAB}" type="presParOf" srcId="{2962A968-98D9-4926-8B29-90064F5CB55E}" destId="{18C09638-4D01-4B5D-9E69-70F0BF6742A4}" srcOrd="0" destOrd="0" presId="urn:microsoft.com/office/officeart/2008/layout/RadialCluster"/>
    <dgm:cxn modelId="{81AD9644-4E0A-4DCE-AFFE-B24671419C8D}" type="presParOf" srcId="{2962A968-98D9-4926-8B29-90064F5CB55E}" destId="{CBCE32F1-190F-4493-B9BF-B7E81B1D59D6}" srcOrd="1" destOrd="0" presId="urn:microsoft.com/office/officeart/2008/layout/RadialCluster"/>
    <dgm:cxn modelId="{9F8740CE-DBD0-4919-9712-31FFE04AFC5E}" type="presParOf" srcId="{2962A968-98D9-4926-8B29-90064F5CB55E}" destId="{ADE210C6-905B-41D6-A585-82939816B2F1}" srcOrd="2" destOrd="0" presId="urn:microsoft.com/office/officeart/2008/layout/RadialCluster"/>
    <dgm:cxn modelId="{A2A6DACD-D0F1-481B-9C24-BD7513978C63}" type="presParOf" srcId="{2962A968-98D9-4926-8B29-90064F5CB55E}" destId="{FAB09370-268F-451E-AC2D-A1722B79F174}" srcOrd="3" destOrd="0" presId="urn:microsoft.com/office/officeart/2008/layout/RadialCluster"/>
    <dgm:cxn modelId="{1185955C-A522-4D1B-8A2F-ADC48BB9064F}" type="presParOf" srcId="{2962A968-98D9-4926-8B29-90064F5CB55E}" destId="{5A220AA4-AFCC-4F62-BC63-1E7352A3BAD2}" srcOrd="4" destOrd="0" presId="urn:microsoft.com/office/officeart/2008/layout/RadialCluster"/>
    <dgm:cxn modelId="{F6FEF584-8912-4C4D-9242-2A54344B6A2E}" type="presParOf" srcId="{2962A968-98D9-4926-8B29-90064F5CB55E}" destId="{3E3DC399-FA75-4DCA-AB7C-8B5A1259FC11}" srcOrd="5" destOrd="0" presId="urn:microsoft.com/office/officeart/2008/layout/RadialCluster"/>
    <dgm:cxn modelId="{73A1ECA0-98CF-4952-B0B6-D4A271EA66D0}" type="presParOf" srcId="{2962A968-98D9-4926-8B29-90064F5CB55E}" destId="{AE7A933F-61A0-4E9F-BA13-BB3CCD08E66D}" srcOrd="6" destOrd="0" presId="urn:microsoft.com/office/officeart/2008/layout/RadialCluster"/>
    <dgm:cxn modelId="{B342C7FD-79BE-4332-9AF9-CA524AC30C9B}" type="presParOf" srcId="{2962A968-98D9-4926-8B29-90064F5CB55E}" destId="{280942BA-216F-41F1-9953-DED0246506D0}" srcOrd="7" destOrd="0" presId="urn:microsoft.com/office/officeart/2008/layout/RadialCluster"/>
    <dgm:cxn modelId="{86CC8932-9DD3-4168-8053-AD6931B7A55F}" type="presParOf" srcId="{2962A968-98D9-4926-8B29-90064F5CB55E}" destId="{70C2E009-D178-4E51-AA92-DE1732ADE7BC}" srcOrd="8" destOrd="0" presId="urn:microsoft.com/office/officeart/2008/layout/RadialCluster"/>
    <dgm:cxn modelId="{D3E5B48A-9E0B-449B-8191-9A6BFB921C95}" type="presParOf" srcId="{2962A968-98D9-4926-8B29-90064F5CB55E}" destId="{C8FBD1D2-D19F-4DC5-BC2E-D6118B335400}" srcOrd="9" destOrd="0" presId="urn:microsoft.com/office/officeart/2008/layout/RadialCluster"/>
    <dgm:cxn modelId="{CD2480CD-11BE-4EB4-8BD5-242C9369890C}" type="presParOf" srcId="{2962A968-98D9-4926-8B29-90064F5CB55E}" destId="{2C0AB15F-0D79-41BE-A89C-B82610904542}" srcOrd="10" destOrd="0" presId="urn:microsoft.com/office/officeart/2008/layout/RadialCluster"/>
    <dgm:cxn modelId="{87AC4845-E825-4E76-A555-19C8712A9D16}" type="presParOf" srcId="{2962A968-98D9-4926-8B29-90064F5CB55E}" destId="{F075F0BB-2D59-47DA-BE08-B58CE691F1EA}" srcOrd="11" destOrd="0" presId="urn:microsoft.com/office/officeart/2008/layout/RadialCluster"/>
    <dgm:cxn modelId="{B9FE49DB-36C8-4228-9E49-CA7B8D29A076}" type="presParOf" srcId="{2962A968-98D9-4926-8B29-90064F5CB55E}" destId="{DFCC6422-BA12-4409-85A9-5CF344E18735}" srcOrd="12" destOrd="0" presId="urn:microsoft.com/office/officeart/2008/layout/RadialCluster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65A7B1-FAC0-4AC0-B925-4EBFA2603366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914BA5-8A79-495F-A156-CFDE9FD65067}">
      <dgm:prSet phldrT="[Текст]"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ДЕЯТЕЛЬНОСТЬ </a:t>
          </a:r>
        </a:p>
        <a:p>
          <a:r>
            <a:rPr lang="ru-RU" sz="1600" b="1" dirty="0" smtClean="0">
              <a:solidFill>
                <a:schemeClr val="tx1"/>
              </a:solidFill>
            </a:rPr>
            <a:t>В СФЕРЕ ТАМОЖЕННОГО ДЕЛА</a:t>
          </a:r>
          <a:endParaRPr lang="ru-RU" sz="1600" b="1" dirty="0">
            <a:solidFill>
              <a:schemeClr val="tx1"/>
            </a:solidFill>
          </a:endParaRPr>
        </a:p>
      </dgm:t>
    </dgm:pt>
    <dgm:pt modelId="{6F32A36D-6C59-4283-ABCB-6BBAD3A059F9}" type="parTrans" cxnId="{2F48E9E8-AE79-4AA3-888B-9B53B75847D4}">
      <dgm:prSet/>
      <dgm:spPr/>
      <dgm:t>
        <a:bodyPr/>
        <a:lstStyle/>
        <a:p>
          <a:endParaRPr lang="ru-RU"/>
        </a:p>
      </dgm:t>
    </dgm:pt>
    <dgm:pt modelId="{52CFEC8D-7422-4932-9A1D-C0BFA974FE3F}" type="sibTrans" cxnId="{2F48E9E8-AE79-4AA3-888B-9B53B75847D4}">
      <dgm:prSet/>
      <dgm:spPr/>
      <dgm:t>
        <a:bodyPr/>
        <a:lstStyle/>
        <a:p>
          <a:endParaRPr lang="ru-RU"/>
        </a:p>
      </dgm:t>
    </dgm:pt>
    <dgm:pt modelId="{2F2FCB3E-8569-466E-B807-28F9A4FCCA08}">
      <dgm:prSet phldrT="[Текст]" custT="1"/>
      <dgm:spPr/>
      <dgm:t>
        <a:bodyPr/>
        <a:lstStyle/>
        <a:p>
          <a:r>
            <a:rPr lang="ru-RU" sz="1600" b="1" dirty="0" smtClean="0"/>
            <a:t>Владелец склада временного хранения (СВХ)</a:t>
          </a:r>
          <a:endParaRPr lang="ru-RU" sz="1600" b="1" dirty="0"/>
        </a:p>
      </dgm:t>
    </dgm:pt>
    <dgm:pt modelId="{136D7508-838F-434F-857A-DFC1F2F3204B}" type="parTrans" cxnId="{04DF8D2E-FD77-420A-9552-DEBC0F5A0F40}">
      <dgm:prSet/>
      <dgm:spPr/>
      <dgm:t>
        <a:bodyPr/>
        <a:lstStyle/>
        <a:p>
          <a:endParaRPr lang="ru-RU"/>
        </a:p>
      </dgm:t>
    </dgm:pt>
    <dgm:pt modelId="{3CD42547-D32E-4018-803A-B5D71E269D47}" type="sibTrans" cxnId="{04DF8D2E-FD77-420A-9552-DEBC0F5A0F40}">
      <dgm:prSet/>
      <dgm:spPr/>
      <dgm:t>
        <a:bodyPr/>
        <a:lstStyle/>
        <a:p>
          <a:endParaRPr lang="ru-RU"/>
        </a:p>
      </dgm:t>
    </dgm:pt>
    <dgm:pt modelId="{F4AD92A8-3D78-40F8-9FD8-5EA28DCF9FBD}">
      <dgm:prSet phldrT="[Текст]" custT="1"/>
      <dgm:spPr/>
      <dgm:t>
        <a:bodyPr/>
        <a:lstStyle/>
        <a:p>
          <a:r>
            <a:rPr lang="ru-RU" sz="1600" b="1" dirty="0" smtClean="0"/>
            <a:t>Владелец таможенного склада</a:t>
          </a:r>
          <a:endParaRPr lang="ru-RU" sz="1600" b="1" dirty="0"/>
        </a:p>
      </dgm:t>
    </dgm:pt>
    <dgm:pt modelId="{775C11BC-3CB5-4F94-B13B-92A0B3AFED7A}" type="parTrans" cxnId="{12B05F64-D3E6-492D-AD49-8B8E2FC1385D}">
      <dgm:prSet/>
      <dgm:spPr/>
      <dgm:t>
        <a:bodyPr/>
        <a:lstStyle/>
        <a:p>
          <a:endParaRPr lang="ru-RU"/>
        </a:p>
      </dgm:t>
    </dgm:pt>
    <dgm:pt modelId="{A16FBDB4-0471-4A10-AB55-FF4232EEFCAB}" type="sibTrans" cxnId="{12B05F64-D3E6-492D-AD49-8B8E2FC1385D}">
      <dgm:prSet/>
      <dgm:spPr/>
      <dgm:t>
        <a:bodyPr/>
        <a:lstStyle/>
        <a:p>
          <a:endParaRPr lang="ru-RU"/>
        </a:p>
      </dgm:t>
    </dgm:pt>
    <dgm:pt modelId="{04F518F2-A944-4AEE-84D9-19D9C329C424}">
      <dgm:prSet phldrT="[Текст]" custT="1"/>
      <dgm:spPr/>
      <dgm:t>
        <a:bodyPr/>
        <a:lstStyle/>
        <a:p>
          <a:r>
            <a:rPr lang="ru-RU" sz="1600" b="1" dirty="0" smtClean="0"/>
            <a:t>Владелец магазина беспошлинной торговли</a:t>
          </a:r>
          <a:endParaRPr lang="ru-RU" sz="1600" b="1" dirty="0"/>
        </a:p>
      </dgm:t>
    </dgm:pt>
    <dgm:pt modelId="{CDA52802-8C47-48B3-833C-9C227433893F}" type="parTrans" cxnId="{5DB6771D-2A3B-4807-B753-F0F9FEC1EF24}">
      <dgm:prSet/>
      <dgm:spPr/>
      <dgm:t>
        <a:bodyPr/>
        <a:lstStyle/>
        <a:p>
          <a:endParaRPr lang="ru-RU"/>
        </a:p>
      </dgm:t>
    </dgm:pt>
    <dgm:pt modelId="{F2CC1788-3008-4D28-A544-21C44260D8D3}" type="sibTrans" cxnId="{5DB6771D-2A3B-4807-B753-F0F9FEC1EF24}">
      <dgm:prSet/>
      <dgm:spPr/>
      <dgm:t>
        <a:bodyPr/>
        <a:lstStyle/>
        <a:p>
          <a:endParaRPr lang="ru-RU"/>
        </a:p>
      </dgm:t>
    </dgm:pt>
    <dgm:pt modelId="{F50DFC4F-79D2-43C8-8EE5-1A9F6FC4DDB6}">
      <dgm:prSet custT="1"/>
      <dgm:spPr/>
      <dgm:t>
        <a:bodyPr/>
        <a:lstStyle/>
        <a:p>
          <a:r>
            <a:rPr lang="ru-RU" sz="1600" b="1" dirty="0" smtClean="0"/>
            <a:t>Владелец свободного склада</a:t>
          </a:r>
          <a:endParaRPr lang="ru-RU" sz="1600" b="1" dirty="0"/>
        </a:p>
      </dgm:t>
    </dgm:pt>
    <dgm:pt modelId="{75465643-2366-438D-80FA-8ED13C3DB2A6}" type="parTrans" cxnId="{9542334A-B99F-4CC7-9891-99DE453C85F5}">
      <dgm:prSet/>
      <dgm:spPr/>
      <dgm:t>
        <a:bodyPr/>
        <a:lstStyle/>
        <a:p>
          <a:endParaRPr lang="ru-RU"/>
        </a:p>
      </dgm:t>
    </dgm:pt>
    <dgm:pt modelId="{CD47E35C-B8E3-4CA7-8CC7-7C6CB2833202}" type="sibTrans" cxnId="{9542334A-B99F-4CC7-9891-99DE453C85F5}">
      <dgm:prSet/>
      <dgm:spPr/>
      <dgm:t>
        <a:bodyPr/>
        <a:lstStyle/>
        <a:p>
          <a:endParaRPr lang="ru-RU"/>
        </a:p>
      </dgm:t>
    </dgm:pt>
    <dgm:pt modelId="{48E6A57A-DF04-4D5A-A43F-3B31501DFC40}">
      <dgm:prSet custT="1"/>
      <dgm:spPr/>
      <dgm:t>
        <a:bodyPr/>
        <a:lstStyle/>
        <a:p>
          <a:r>
            <a:rPr lang="ru-RU" sz="1600" b="1" dirty="0" smtClean="0"/>
            <a:t>Таможенный перевозчик</a:t>
          </a:r>
          <a:endParaRPr lang="ru-RU" sz="1600" b="1" dirty="0"/>
        </a:p>
      </dgm:t>
    </dgm:pt>
    <dgm:pt modelId="{60985D0B-AC82-468F-BCB6-67E2919A0CD1}" type="parTrans" cxnId="{990ABC63-0609-428A-8107-04B2572D1E1D}">
      <dgm:prSet/>
      <dgm:spPr/>
      <dgm:t>
        <a:bodyPr/>
        <a:lstStyle/>
        <a:p>
          <a:endParaRPr lang="ru-RU"/>
        </a:p>
      </dgm:t>
    </dgm:pt>
    <dgm:pt modelId="{49C042E7-01F2-403F-9860-A68742B10B3B}" type="sibTrans" cxnId="{990ABC63-0609-428A-8107-04B2572D1E1D}">
      <dgm:prSet/>
      <dgm:spPr/>
      <dgm:t>
        <a:bodyPr/>
        <a:lstStyle/>
        <a:p>
          <a:endParaRPr lang="ru-RU"/>
        </a:p>
      </dgm:t>
    </dgm:pt>
    <dgm:pt modelId="{CC3B4CFC-DBAD-4259-BCF9-73F48DEB0AC0}">
      <dgm:prSet custT="1"/>
      <dgm:spPr/>
      <dgm:t>
        <a:bodyPr/>
        <a:lstStyle/>
        <a:p>
          <a:r>
            <a:rPr lang="ru-RU" sz="1600" b="1" dirty="0" smtClean="0"/>
            <a:t>Таможенный представитель</a:t>
          </a:r>
          <a:endParaRPr lang="ru-RU" sz="1600" b="1" dirty="0"/>
        </a:p>
      </dgm:t>
    </dgm:pt>
    <dgm:pt modelId="{063A72F3-1359-42F2-BBBE-ACEC4DD4E1FD}" type="parTrans" cxnId="{B641BFF3-C447-4DD8-97B9-96F3CF544587}">
      <dgm:prSet/>
      <dgm:spPr/>
      <dgm:t>
        <a:bodyPr/>
        <a:lstStyle/>
        <a:p>
          <a:endParaRPr lang="ru-RU"/>
        </a:p>
      </dgm:t>
    </dgm:pt>
    <dgm:pt modelId="{8616DB7B-E07B-4CFE-932D-431A3D68C314}" type="sibTrans" cxnId="{B641BFF3-C447-4DD8-97B9-96F3CF544587}">
      <dgm:prSet/>
      <dgm:spPr/>
      <dgm:t>
        <a:bodyPr/>
        <a:lstStyle/>
        <a:p>
          <a:endParaRPr lang="ru-RU"/>
        </a:p>
      </dgm:t>
    </dgm:pt>
    <dgm:pt modelId="{550678D3-9F46-4860-8FE3-0549A2093159}" type="pres">
      <dgm:prSet presAssocID="{8A65A7B1-FAC0-4AC0-B925-4EBFA260336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962A968-98D9-4926-8B29-90064F5CB55E}" type="pres">
      <dgm:prSet presAssocID="{E2914BA5-8A79-495F-A156-CFDE9FD65067}" presName="singleCycle" presStyleCnt="0"/>
      <dgm:spPr/>
    </dgm:pt>
    <dgm:pt modelId="{18C09638-4D01-4B5D-9E69-70F0BF6742A4}" type="pres">
      <dgm:prSet presAssocID="{E2914BA5-8A79-495F-A156-CFDE9FD65067}" presName="singleCenter" presStyleLbl="node1" presStyleIdx="0" presStyleCnt="7" custScaleX="233347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CBCE32F1-190F-4493-B9BF-B7E81B1D59D6}" type="pres">
      <dgm:prSet presAssocID="{136D7508-838F-434F-857A-DFC1F2F3204B}" presName="Name56" presStyleLbl="parChTrans1D2" presStyleIdx="0" presStyleCnt="6"/>
      <dgm:spPr/>
      <dgm:t>
        <a:bodyPr/>
        <a:lstStyle/>
        <a:p>
          <a:endParaRPr lang="ru-RU"/>
        </a:p>
      </dgm:t>
    </dgm:pt>
    <dgm:pt modelId="{ADE210C6-905B-41D6-A585-82939816B2F1}" type="pres">
      <dgm:prSet presAssocID="{2F2FCB3E-8569-466E-B807-28F9A4FCCA08}" presName="text0" presStyleLbl="node1" presStyleIdx="1" presStyleCnt="7" custScaleX="172024" custScaleY="121633" custRadScaleRad="90482" custRadScaleInc="2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09370-268F-451E-AC2D-A1722B79F174}" type="pres">
      <dgm:prSet presAssocID="{775C11BC-3CB5-4F94-B13B-92A0B3AFED7A}" presName="Name56" presStyleLbl="parChTrans1D2" presStyleIdx="1" presStyleCnt="6"/>
      <dgm:spPr/>
      <dgm:t>
        <a:bodyPr/>
        <a:lstStyle/>
        <a:p>
          <a:endParaRPr lang="ru-RU"/>
        </a:p>
      </dgm:t>
    </dgm:pt>
    <dgm:pt modelId="{5A220AA4-AFCC-4F62-BC63-1E7352A3BAD2}" type="pres">
      <dgm:prSet presAssocID="{F4AD92A8-3D78-40F8-9FD8-5EA28DCF9FBD}" presName="text0" presStyleLbl="node1" presStyleIdx="2" presStyleCnt="7" custScaleX="169125" custRadScaleRad="152044" custRadScaleInc="13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3DC399-FA75-4DCA-AB7C-8B5A1259FC11}" type="pres">
      <dgm:prSet presAssocID="{CDA52802-8C47-48B3-833C-9C227433893F}" presName="Name56" presStyleLbl="parChTrans1D2" presStyleIdx="2" presStyleCnt="6"/>
      <dgm:spPr/>
      <dgm:t>
        <a:bodyPr/>
        <a:lstStyle/>
        <a:p>
          <a:endParaRPr lang="ru-RU"/>
        </a:p>
      </dgm:t>
    </dgm:pt>
    <dgm:pt modelId="{AE7A933F-61A0-4E9F-BA13-BB3CCD08E66D}" type="pres">
      <dgm:prSet presAssocID="{04F518F2-A944-4AEE-84D9-19D9C329C424}" presName="text0" presStyleLbl="node1" presStyleIdx="3" presStyleCnt="7" custScaleX="214835" custRadScaleRad="178468" custRadScaleInc="-19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0942BA-216F-41F1-9953-DED0246506D0}" type="pres">
      <dgm:prSet presAssocID="{75465643-2366-438D-80FA-8ED13C3DB2A6}" presName="Name56" presStyleLbl="parChTrans1D2" presStyleIdx="3" presStyleCnt="6"/>
      <dgm:spPr/>
      <dgm:t>
        <a:bodyPr/>
        <a:lstStyle/>
        <a:p>
          <a:endParaRPr lang="ru-RU"/>
        </a:p>
      </dgm:t>
    </dgm:pt>
    <dgm:pt modelId="{70C2E009-D178-4E51-AA92-DE1732ADE7BC}" type="pres">
      <dgm:prSet presAssocID="{F50DFC4F-79D2-43C8-8EE5-1A9F6FC4DDB6}" presName="text0" presStyleLbl="node1" presStyleIdx="4" presStyleCnt="7" custScaleX="200786" custRadScaleRad="90039" custRadScaleInc="-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BD1D2-D19F-4DC5-BC2E-D6118B335400}" type="pres">
      <dgm:prSet presAssocID="{60985D0B-AC82-468F-BCB6-67E2919A0CD1}" presName="Name56" presStyleLbl="parChTrans1D2" presStyleIdx="4" presStyleCnt="6"/>
      <dgm:spPr/>
      <dgm:t>
        <a:bodyPr/>
        <a:lstStyle/>
        <a:p>
          <a:endParaRPr lang="ru-RU"/>
        </a:p>
      </dgm:t>
    </dgm:pt>
    <dgm:pt modelId="{2C0AB15F-0D79-41BE-A89C-B82610904542}" type="pres">
      <dgm:prSet presAssocID="{48E6A57A-DF04-4D5A-A43F-3B31501DFC40}" presName="text0" presStyleLbl="node1" presStyleIdx="5" presStyleCnt="7" custScaleX="151512" custRadScaleRad="160531" custRadScaleInc="307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5F0BB-2D59-47DA-BE08-B58CE691F1EA}" type="pres">
      <dgm:prSet presAssocID="{063A72F3-1359-42F2-BBBE-ACEC4DD4E1FD}" presName="Name56" presStyleLbl="parChTrans1D2" presStyleIdx="5" presStyleCnt="6"/>
      <dgm:spPr/>
      <dgm:t>
        <a:bodyPr/>
        <a:lstStyle/>
        <a:p>
          <a:endParaRPr lang="ru-RU"/>
        </a:p>
      </dgm:t>
    </dgm:pt>
    <dgm:pt modelId="{DFCC6422-BA12-4409-85A9-5CF344E18735}" type="pres">
      <dgm:prSet presAssocID="{CC3B4CFC-DBAD-4259-BCF9-73F48DEB0AC0}" presName="text0" presStyleLbl="node1" presStyleIdx="6" presStyleCnt="7" custScaleX="172688" custRadScaleRad="143158" custRadScaleInc="4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0ABC63-0609-428A-8107-04B2572D1E1D}" srcId="{E2914BA5-8A79-495F-A156-CFDE9FD65067}" destId="{48E6A57A-DF04-4D5A-A43F-3B31501DFC40}" srcOrd="4" destOrd="0" parTransId="{60985D0B-AC82-468F-BCB6-67E2919A0CD1}" sibTransId="{49C042E7-01F2-403F-9860-A68742B10B3B}"/>
    <dgm:cxn modelId="{9BA82179-4E3A-41FD-9135-46817C5B5F23}" type="presOf" srcId="{60985D0B-AC82-468F-BCB6-67E2919A0CD1}" destId="{C8FBD1D2-D19F-4DC5-BC2E-D6118B335400}" srcOrd="0" destOrd="0" presId="urn:microsoft.com/office/officeart/2008/layout/RadialCluster"/>
    <dgm:cxn modelId="{DA37355A-908C-492F-A0AA-0738DA5C9EBE}" type="presOf" srcId="{8A65A7B1-FAC0-4AC0-B925-4EBFA2603366}" destId="{550678D3-9F46-4860-8FE3-0549A2093159}" srcOrd="0" destOrd="0" presId="urn:microsoft.com/office/officeart/2008/layout/RadialCluster"/>
    <dgm:cxn modelId="{38B1C63D-CCAE-4AEE-BD89-3907E04120DB}" type="presOf" srcId="{CC3B4CFC-DBAD-4259-BCF9-73F48DEB0AC0}" destId="{DFCC6422-BA12-4409-85A9-5CF344E18735}" srcOrd="0" destOrd="0" presId="urn:microsoft.com/office/officeart/2008/layout/RadialCluster"/>
    <dgm:cxn modelId="{9E039030-98C3-4C3C-B259-D7CE30E12F84}" type="presOf" srcId="{F50DFC4F-79D2-43C8-8EE5-1A9F6FC4DDB6}" destId="{70C2E009-D178-4E51-AA92-DE1732ADE7BC}" srcOrd="0" destOrd="0" presId="urn:microsoft.com/office/officeart/2008/layout/RadialCluster"/>
    <dgm:cxn modelId="{EE416768-3E7E-4903-AA97-23A927E5C113}" type="presOf" srcId="{136D7508-838F-434F-857A-DFC1F2F3204B}" destId="{CBCE32F1-190F-4493-B9BF-B7E81B1D59D6}" srcOrd="0" destOrd="0" presId="urn:microsoft.com/office/officeart/2008/layout/RadialCluster"/>
    <dgm:cxn modelId="{334BBF26-F767-4559-9F9B-7FD52FEAF081}" type="presOf" srcId="{75465643-2366-438D-80FA-8ED13C3DB2A6}" destId="{280942BA-216F-41F1-9953-DED0246506D0}" srcOrd="0" destOrd="0" presId="urn:microsoft.com/office/officeart/2008/layout/RadialCluster"/>
    <dgm:cxn modelId="{04DF8D2E-FD77-420A-9552-DEBC0F5A0F40}" srcId="{E2914BA5-8A79-495F-A156-CFDE9FD65067}" destId="{2F2FCB3E-8569-466E-B807-28F9A4FCCA08}" srcOrd="0" destOrd="0" parTransId="{136D7508-838F-434F-857A-DFC1F2F3204B}" sibTransId="{3CD42547-D32E-4018-803A-B5D71E269D47}"/>
    <dgm:cxn modelId="{2F48E9E8-AE79-4AA3-888B-9B53B75847D4}" srcId="{8A65A7B1-FAC0-4AC0-B925-4EBFA2603366}" destId="{E2914BA5-8A79-495F-A156-CFDE9FD65067}" srcOrd="0" destOrd="0" parTransId="{6F32A36D-6C59-4283-ABCB-6BBAD3A059F9}" sibTransId="{52CFEC8D-7422-4932-9A1D-C0BFA974FE3F}"/>
    <dgm:cxn modelId="{CA7A462F-D890-4C96-A940-D65A01F6A750}" type="presOf" srcId="{775C11BC-3CB5-4F94-B13B-92A0B3AFED7A}" destId="{FAB09370-268F-451E-AC2D-A1722B79F174}" srcOrd="0" destOrd="0" presId="urn:microsoft.com/office/officeart/2008/layout/RadialCluster"/>
    <dgm:cxn modelId="{EB2FF5E7-9ADA-4FAD-9B84-07F222A16F5D}" type="presOf" srcId="{48E6A57A-DF04-4D5A-A43F-3B31501DFC40}" destId="{2C0AB15F-0D79-41BE-A89C-B82610904542}" srcOrd="0" destOrd="0" presId="urn:microsoft.com/office/officeart/2008/layout/RadialCluster"/>
    <dgm:cxn modelId="{31B9F278-5C4F-4B0B-BA34-9A08B68C8217}" type="presOf" srcId="{063A72F3-1359-42F2-BBBE-ACEC4DD4E1FD}" destId="{F075F0BB-2D59-47DA-BE08-B58CE691F1EA}" srcOrd="0" destOrd="0" presId="urn:microsoft.com/office/officeart/2008/layout/RadialCluster"/>
    <dgm:cxn modelId="{5A0EAA82-0ECA-4DBE-B29C-AE951423BF72}" type="presOf" srcId="{E2914BA5-8A79-495F-A156-CFDE9FD65067}" destId="{18C09638-4D01-4B5D-9E69-70F0BF6742A4}" srcOrd="0" destOrd="0" presId="urn:microsoft.com/office/officeart/2008/layout/RadialCluster"/>
    <dgm:cxn modelId="{9542334A-B99F-4CC7-9891-99DE453C85F5}" srcId="{E2914BA5-8A79-495F-A156-CFDE9FD65067}" destId="{F50DFC4F-79D2-43C8-8EE5-1A9F6FC4DDB6}" srcOrd="3" destOrd="0" parTransId="{75465643-2366-438D-80FA-8ED13C3DB2A6}" sibTransId="{CD47E35C-B8E3-4CA7-8CC7-7C6CB2833202}"/>
    <dgm:cxn modelId="{5DB6771D-2A3B-4807-B753-F0F9FEC1EF24}" srcId="{E2914BA5-8A79-495F-A156-CFDE9FD65067}" destId="{04F518F2-A944-4AEE-84D9-19D9C329C424}" srcOrd="2" destOrd="0" parTransId="{CDA52802-8C47-48B3-833C-9C227433893F}" sibTransId="{F2CC1788-3008-4D28-A544-21C44260D8D3}"/>
    <dgm:cxn modelId="{83B95A5F-7320-4D22-B244-B5838D61D546}" type="presOf" srcId="{F4AD92A8-3D78-40F8-9FD8-5EA28DCF9FBD}" destId="{5A220AA4-AFCC-4F62-BC63-1E7352A3BAD2}" srcOrd="0" destOrd="0" presId="urn:microsoft.com/office/officeart/2008/layout/RadialCluster"/>
    <dgm:cxn modelId="{9C18B7B5-C0DE-4422-90D6-972DEC309609}" type="presOf" srcId="{2F2FCB3E-8569-466E-B807-28F9A4FCCA08}" destId="{ADE210C6-905B-41D6-A585-82939816B2F1}" srcOrd="0" destOrd="0" presId="urn:microsoft.com/office/officeart/2008/layout/RadialCluster"/>
    <dgm:cxn modelId="{12B05F64-D3E6-492D-AD49-8B8E2FC1385D}" srcId="{E2914BA5-8A79-495F-A156-CFDE9FD65067}" destId="{F4AD92A8-3D78-40F8-9FD8-5EA28DCF9FBD}" srcOrd="1" destOrd="0" parTransId="{775C11BC-3CB5-4F94-B13B-92A0B3AFED7A}" sibTransId="{A16FBDB4-0471-4A10-AB55-FF4232EEFCAB}"/>
    <dgm:cxn modelId="{B641BFF3-C447-4DD8-97B9-96F3CF544587}" srcId="{E2914BA5-8A79-495F-A156-CFDE9FD65067}" destId="{CC3B4CFC-DBAD-4259-BCF9-73F48DEB0AC0}" srcOrd="5" destOrd="0" parTransId="{063A72F3-1359-42F2-BBBE-ACEC4DD4E1FD}" sibTransId="{8616DB7B-E07B-4CFE-932D-431A3D68C314}"/>
    <dgm:cxn modelId="{04AA1A2F-4ECB-4417-A3CD-0FD5BD393F95}" type="presOf" srcId="{04F518F2-A944-4AEE-84D9-19D9C329C424}" destId="{AE7A933F-61A0-4E9F-BA13-BB3CCD08E66D}" srcOrd="0" destOrd="0" presId="urn:microsoft.com/office/officeart/2008/layout/RadialCluster"/>
    <dgm:cxn modelId="{970EC803-721D-477F-96F9-F1346FB05EFA}" type="presOf" srcId="{CDA52802-8C47-48B3-833C-9C227433893F}" destId="{3E3DC399-FA75-4DCA-AB7C-8B5A1259FC11}" srcOrd="0" destOrd="0" presId="urn:microsoft.com/office/officeart/2008/layout/RadialCluster"/>
    <dgm:cxn modelId="{4A22B4CC-A508-4612-BD7C-F7DA0163E051}" type="presParOf" srcId="{550678D3-9F46-4860-8FE3-0549A2093159}" destId="{2962A968-98D9-4926-8B29-90064F5CB55E}" srcOrd="0" destOrd="0" presId="urn:microsoft.com/office/officeart/2008/layout/RadialCluster"/>
    <dgm:cxn modelId="{1B5F26FE-DAFA-465C-B45E-8F6D923F9DC6}" type="presParOf" srcId="{2962A968-98D9-4926-8B29-90064F5CB55E}" destId="{18C09638-4D01-4B5D-9E69-70F0BF6742A4}" srcOrd="0" destOrd="0" presId="urn:microsoft.com/office/officeart/2008/layout/RadialCluster"/>
    <dgm:cxn modelId="{135A62D2-2691-489C-910B-42A18E459392}" type="presParOf" srcId="{2962A968-98D9-4926-8B29-90064F5CB55E}" destId="{CBCE32F1-190F-4493-B9BF-B7E81B1D59D6}" srcOrd="1" destOrd="0" presId="urn:microsoft.com/office/officeart/2008/layout/RadialCluster"/>
    <dgm:cxn modelId="{0A2B4305-737F-4677-82DC-D1B74363C3DE}" type="presParOf" srcId="{2962A968-98D9-4926-8B29-90064F5CB55E}" destId="{ADE210C6-905B-41D6-A585-82939816B2F1}" srcOrd="2" destOrd="0" presId="urn:microsoft.com/office/officeart/2008/layout/RadialCluster"/>
    <dgm:cxn modelId="{C1D5EFB3-FBEE-454E-8176-F6E09472B3A3}" type="presParOf" srcId="{2962A968-98D9-4926-8B29-90064F5CB55E}" destId="{FAB09370-268F-451E-AC2D-A1722B79F174}" srcOrd="3" destOrd="0" presId="urn:microsoft.com/office/officeart/2008/layout/RadialCluster"/>
    <dgm:cxn modelId="{81974CB6-E8BC-47F3-ACB4-F9F4023BD50F}" type="presParOf" srcId="{2962A968-98D9-4926-8B29-90064F5CB55E}" destId="{5A220AA4-AFCC-4F62-BC63-1E7352A3BAD2}" srcOrd="4" destOrd="0" presId="urn:microsoft.com/office/officeart/2008/layout/RadialCluster"/>
    <dgm:cxn modelId="{AD81A9E9-6AD4-41D3-AC8A-AE67DF586301}" type="presParOf" srcId="{2962A968-98D9-4926-8B29-90064F5CB55E}" destId="{3E3DC399-FA75-4DCA-AB7C-8B5A1259FC11}" srcOrd="5" destOrd="0" presId="urn:microsoft.com/office/officeart/2008/layout/RadialCluster"/>
    <dgm:cxn modelId="{B1FE74D6-72E5-47F5-8860-12907A70EBC6}" type="presParOf" srcId="{2962A968-98D9-4926-8B29-90064F5CB55E}" destId="{AE7A933F-61A0-4E9F-BA13-BB3CCD08E66D}" srcOrd="6" destOrd="0" presId="urn:microsoft.com/office/officeart/2008/layout/RadialCluster"/>
    <dgm:cxn modelId="{137CB75C-A6F7-474F-9BF9-DF06AFA19AB8}" type="presParOf" srcId="{2962A968-98D9-4926-8B29-90064F5CB55E}" destId="{280942BA-216F-41F1-9953-DED0246506D0}" srcOrd="7" destOrd="0" presId="urn:microsoft.com/office/officeart/2008/layout/RadialCluster"/>
    <dgm:cxn modelId="{DF3CDB88-5C8B-42EF-9F97-9FF21BEA0B4E}" type="presParOf" srcId="{2962A968-98D9-4926-8B29-90064F5CB55E}" destId="{70C2E009-D178-4E51-AA92-DE1732ADE7BC}" srcOrd="8" destOrd="0" presId="urn:microsoft.com/office/officeart/2008/layout/RadialCluster"/>
    <dgm:cxn modelId="{994C0808-90A0-4426-B67C-0EC960BBB080}" type="presParOf" srcId="{2962A968-98D9-4926-8B29-90064F5CB55E}" destId="{C8FBD1D2-D19F-4DC5-BC2E-D6118B335400}" srcOrd="9" destOrd="0" presId="urn:microsoft.com/office/officeart/2008/layout/RadialCluster"/>
    <dgm:cxn modelId="{365B44BF-1C59-4F00-BCC3-9F4EA3A3E134}" type="presParOf" srcId="{2962A968-98D9-4926-8B29-90064F5CB55E}" destId="{2C0AB15F-0D79-41BE-A89C-B82610904542}" srcOrd="10" destOrd="0" presId="urn:microsoft.com/office/officeart/2008/layout/RadialCluster"/>
    <dgm:cxn modelId="{7E87CFA2-828B-454C-A25F-72CFDFB23F25}" type="presParOf" srcId="{2962A968-98D9-4926-8B29-90064F5CB55E}" destId="{F075F0BB-2D59-47DA-BE08-B58CE691F1EA}" srcOrd="11" destOrd="0" presId="urn:microsoft.com/office/officeart/2008/layout/RadialCluster"/>
    <dgm:cxn modelId="{ACE8AA5B-DA8D-436D-83C6-30CB5803E32F}" type="presParOf" srcId="{2962A968-98D9-4926-8B29-90064F5CB55E}" destId="{DFCC6422-BA12-4409-85A9-5CF344E18735}" srcOrd="12" destOrd="0" presId="urn:microsoft.com/office/officeart/2008/layout/RadialCluster"/>
  </dgm:cxnLst>
  <dgm:bg>
    <a:solidFill>
      <a:schemeClr val="bg1">
        <a:lumMod val="6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A65A7B1-FAC0-4AC0-B925-4EBFA2603366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914BA5-8A79-495F-A156-CFDE9FD65067}">
      <dgm:prSet phldrT="[Текст]"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Юридическое лицо , зарегистрированное по законодательству                       государства-члена ЕАЭС</a:t>
          </a:r>
          <a:endParaRPr lang="ru-RU" sz="1600" b="1" dirty="0">
            <a:solidFill>
              <a:schemeClr val="tx1"/>
            </a:solidFill>
          </a:endParaRPr>
        </a:p>
      </dgm:t>
    </dgm:pt>
    <dgm:pt modelId="{6F32A36D-6C59-4283-ABCB-6BBAD3A059F9}" type="parTrans" cxnId="{2F48E9E8-AE79-4AA3-888B-9B53B75847D4}">
      <dgm:prSet/>
      <dgm:spPr/>
      <dgm:t>
        <a:bodyPr/>
        <a:lstStyle/>
        <a:p>
          <a:endParaRPr lang="ru-RU"/>
        </a:p>
      </dgm:t>
    </dgm:pt>
    <dgm:pt modelId="{52CFEC8D-7422-4932-9A1D-C0BFA974FE3F}" type="sibTrans" cxnId="{2F48E9E8-AE79-4AA3-888B-9B53B75847D4}">
      <dgm:prSet/>
      <dgm:spPr/>
      <dgm:t>
        <a:bodyPr/>
        <a:lstStyle/>
        <a:p>
          <a:endParaRPr lang="ru-RU"/>
        </a:p>
      </dgm:t>
    </dgm:pt>
    <dgm:pt modelId="{2F2FCB3E-8569-466E-B807-28F9A4FCCA08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600" dirty="0" smtClean="0"/>
            <a:t>Осуществление внешнеторговой деятельности в течение не менее одного года</a:t>
          </a:r>
          <a:endParaRPr lang="ru-RU" sz="1600" dirty="0"/>
        </a:p>
      </dgm:t>
    </dgm:pt>
    <dgm:pt modelId="{136D7508-838F-434F-857A-DFC1F2F3204B}" type="parTrans" cxnId="{04DF8D2E-FD77-420A-9552-DEBC0F5A0F40}">
      <dgm:prSet/>
      <dgm:spPr/>
      <dgm:t>
        <a:bodyPr/>
        <a:lstStyle/>
        <a:p>
          <a:endParaRPr lang="ru-RU"/>
        </a:p>
      </dgm:t>
    </dgm:pt>
    <dgm:pt modelId="{3CD42547-D32E-4018-803A-B5D71E269D47}" type="sibTrans" cxnId="{04DF8D2E-FD77-420A-9552-DEBC0F5A0F40}">
      <dgm:prSet/>
      <dgm:spPr/>
      <dgm:t>
        <a:bodyPr/>
        <a:lstStyle/>
        <a:p>
          <a:endParaRPr lang="ru-RU"/>
        </a:p>
      </dgm:t>
    </dgm:pt>
    <dgm:pt modelId="{F4AD92A8-3D78-40F8-9FD8-5EA28DCF9FBD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600" dirty="0" smtClean="0"/>
            <a:t>Предоставление обеспечения уплаты таможенных пошлин, налогов  на сумму, эквивалентную 1 млн. евро</a:t>
          </a:r>
          <a:endParaRPr lang="ru-RU" sz="1600" dirty="0"/>
        </a:p>
      </dgm:t>
    </dgm:pt>
    <dgm:pt modelId="{775C11BC-3CB5-4F94-B13B-92A0B3AFED7A}" type="parTrans" cxnId="{12B05F64-D3E6-492D-AD49-8B8E2FC1385D}">
      <dgm:prSet/>
      <dgm:spPr/>
      <dgm:t>
        <a:bodyPr/>
        <a:lstStyle/>
        <a:p>
          <a:endParaRPr lang="ru-RU"/>
        </a:p>
      </dgm:t>
    </dgm:pt>
    <dgm:pt modelId="{A16FBDB4-0471-4A10-AB55-FF4232EEFCAB}" type="sibTrans" cxnId="{12B05F64-D3E6-492D-AD49-8B8E2FC1385D}">
      <dgm:prSet/>
      <dgm:spPr/>
      <dgm:t>
        <a:bodyPr/>
        <a:lstStyle/>
        <a:p>
          <a:endParaRPr lang="ru-RU"/>
        </a:p>
      </dgm:t>
    </dgm:pt>
    <dgm:pt modelId="{04F518F2-A944-4AEE-84D9-19D9C329C424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600" dirty="0" smtClean="0"/>
            <a:t>Отсутствие неисполненной обязанности по уплате таможенных платежей, пеней</a:t>
          </a:r>
          <a:endParaRPr lang="ru-RU" sz="1600" dirty="0"/>
        </a:p>
      </dgm:t>
    </dgm:pt>
    <dgm:pt modelId="{CDA52802-8C47-48B3-833C-9C227433893F}" type="parTrans" cxnId="{5DB6771D-2A3B-4807-B753-F0F9FEC1EF24}">
      <dgm:prSet/>
      <dgm:spPr/>
      <dgm:t>
        <a:bodyPr/>
        <a:lstStyle/>
        <a:p>
          <a:endParaRPr lang="ru-RU"/>
        </a:p>
      </dgm:t>
    </dgm:pt>
    <dgm:pt modelId="{F2CC1788-3008-4D28-A544-21C44260D8D3}" type="sibTrans" cxnId="{5DB6771D-2A3B-4807-B753-F0F9FEC1EF24}">
      <dgm:prSet/>
      <dgm:spPr/>
      <dgm:t>
        <a:bodyPr/>
        <a:lstStyle/>
        <a:p>
          <a:endParaRPr lang="ru-RU"/>
        </a:p>
      </dgm:t>
    </dgm:pt>
    <dgm:pt modelId="{F50DFC4F-79D2-43C8-8EE5-1A9F6FC4DDB6}">
      <dgm:prSet custT="1"/>
      <dgm:spPr>
        <a:solidFill>
          <a:schemeClr val="accent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600" dirty="0" smtClean="0"/>
            <a:t>Отсутствие фактов неоднократного привлечения в течение 1 года к административной ответственности по ст. 16.1, ст. 16.2, 16.3, 16.7, 16.9, 16.15,16.17,16.20 и 16.22 КоАП РФ</a:t>
          </a:r>
          <a:endParaRPr lang="ru-RU" sz="1600" dirty="0"/>
        </a:p>
      </dgm:t>
    </dgm:pt>
    <dgm:pt modelId="{75465643-2366-438D-80FA-8ED13C3DB2A6}" type="parTrans" cxnId="{9542334A-B99F-4CC7-9891-99DE453C85F5}">
      <dgm:prSet/>
      <dgm:spPr/>
      <dgm:t>
        <a:bodyPr/>
        <a:lstStyle/>
        <a:p>
          <a:endParaRPr lang="ru-RU"/>
        </a:p>
      </dgm:t>
    </dgm:pt>
    <dgm:pt modelId="{CD47E35C-B8E3-4CA7-8CC7-7C6CB2833202}" type="sibTrans" cxnId="{9542334A-B99F-4CC7-9891-99DE453C85F5}">
      <dgm:prSet/>
      <dgm:spPr/>
      <dgm:t>
        <a:bodyPr/>
        <a:lstStyle/>
        <a:p>
          <a:endParaRPr lang="ru-RU"/>
        </a:p>
      </dgm:t>
    </dgm:pt>
    <dgm:pt modelId="{48E6A57A-DF04-4D5A-A43F-3B31501DFC40}">
      <dgm:prSet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600" dirty="0" smtClean="0"/>
            <a:t>Отсутствие задолженности (недоимки) в соответствии с Налоговым кодексом РФ</a:t>
          </a:r>
          <a:endParaRPr lang="ru-RU" sz="1600" dirty="0"/>
        </a:p>
      </dgm:t>
    </dgm:pt>
    <dgm:pt modelId="{60985D0B-AC82-468F-BCB6-67E2919A0CD1}" type="parTrans" cxnId="{990ABC63-0609-428A-8107-04B2572D1E1D}">
      <dgm:prSet/>
      <dgm:spPr/>
      <dgm:t>
        <a:bodyPr/>
        <a:lstStyle/>
        <a:p>
          <a:endParaRPr lang="ru-RU"/>
        </a:p>
      </dgm:t>
    </dgm:pt>
    <dgm:pt modelId="{49C042E7-01F2-403F-9860-A68742B10B3B}" type="sibTrans" cxnId="{990ABC63-0609-428A-8107-04B2572D1E1D}">
      <dgm:prSet/>
      <dgm:spPr/>
      <dgm:t>
        <a:bodyPr/>
        <a:lstStyle/>
        <a:p>
          <a:endParaRPr lang="ru-RU"/>
        </a:p>
      </dgm:t>
    </dgm:pt>
    <dgm:pt modelId="{3D0EB6F3-4F2F-4F66-B326-DDDAC37A1108}">
      <dgm:prSet/>
      <dgm:spPr/>
      <dgm:t>
        <a:bodyPr/>
        <a:lstStyle/>
        <a:p>
          <a:endParaRPr lang="ru-RU"/>
        </a:p>
      </dgm:t>
    </dgm:pt>
    <dgm:pt modelId="{6F751423-ACC7-433F-B0A1-B754B2D67B84}" type="parTrans" cxnId="{4372A4A2-E5F1-4815-86CB-1EA7B6260104}">
      <dgm:prSet/>
      <dgm:spPr/>
      <dgm:t>
        <a:bodyPr/>
        <a:lstStyle/>
        <a:p>
          <a:endParaRPr lang="ru-RU"/>
        </a:p>
      </dgm:t>
    </dgm:pt>
    <dgm:pt modelId="{49CE8D4A-45A9-4344-AE00-72BE7CBD0F37}" type="sibTrans" cxnId="{4372A4A2-E5F1-4815-86CB-1EA7B6260104}">
      <dgm:prSet/>
      <dgm:spPr/>
      <dgm:t>
        <a:bodyPr/>
        <a:lstStyle/>
        <a:p>
          <a:endParaRPr lang="ru-RU"/>
        </a:p>
      </dgm:t>
    </dgm:pt>
    <dgm:pt modelId="{E1B850B0-1B67-4B1B-92F3-611173405D21}">
      <dgm:prSet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600" dirty="0" smtClean="0"/>
            <a:t>Нахождение в собственности, хозяйственном ведении, оперативном управлении или аренде помещений и (или) открытых площадок</a:t>
          </a:r>
          <a:endParaRPr lang="ru-RU" sz="1600" dirty="0"/>
        </a:p>
      </dgm:t>
    </dgm:pt>
    <dgm:pt modelId="{9D9FA580-A5A8-483F-B87A-CB159D2C6546}" type="parTrans" cxnId="{1D3BAC1A-28A7-48DB-A70C-14A6D22F3542}">
      <dgm:prSet/>
      <dgm:spPr/>
      <dgm:t>
        <a:bodyPr/>
        <a:lstStyle/>
        <a:p>
          <a:endParaRPr lang="ru-RU"/>
        </a:p>
      </dgm:t>
    </dgm:pt>
    <dgm:pt modelId="{0D3A9B98-65EC-4F39-A7D1-0B449A76A306}" type="sibTrans" cxnId="{1D3BAC1A-28A7-48DB-A70C-14A6D22F3542}">
      <dgm:prSet/>
      <dgm:spPr/>
      <dgm:t>
        <a:bodyPr/>
        <a:lstStyle/>
        <a:p>
          <a:endParaRPr lang="ru-RU"/>
        </a:p>
      </dgm:t>
    </dgm:pt>
    <dgm:pt modelId="{F5363441-1ABD-42F4-A592-4F58341607B3}">
      <dgm:prSet custT="1"/>
      <dgm:spPr/>
      <dgm:t>
        <a:bodyPr/>
        <a:lstStyle/>
        <a:p>
          <a:endParaRPr lang="ru-RU" sz="1600" dirty="0"/>
        </a:p>
      </dgm:t>
    </dgm:pt>
    <dgm:pt modelId="{5A65834C-4DD9-4435-8776-B359749D7C17}" type="parTrans" cxnId="{6C6ACCB9-91DB-4790-B2BA-292828261D04}">
      <dgm:prSet/>
      <dgm:spPr/>
      <dgm:t>
        <a:bodyPr/>
        <a:lstStyle/>
        <a:p>
          <a:endParaRPr lang="ru-RU"/>
        </a:p>
      </dgm:t>
    </dgm:pt>
    <dgm:pt modelId="{D3110E7A-2BF3-4D1D-B0F8-3F18848E1D71}" type="sibTrans" cxnId="{6C6ACCB9-91DB-4790-B2BA-292828261D04}">
      <dgm:prSet/>
      <dgm:spPr/>
      <dgm:t>
        <a:bodyPr/>
        <a:lstStyle/>
        <a:p>
          <a:endParaRPr lang="ru-RU"/>
        </a:p>
      </dgm:t>
    </dgm:pt>
    <dgm:pt modelId="{CC3B4CFC-DBAD-4259-BCF9-73F48DEB0AC0}">
      <dgm:prSet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600" dirty="0" smtClean="0"/>
            <a:t>Наличие системы учета товаров, позволяющей сопоставлять сведения</a:t>
          </a:r>
          <a:endParaRPr lang="ru-RU" sz="1600" dirty="0"/>
        </a:p>
      </dgm:t>
    </dgm:pt>
    <dgm:pt modelId="{8616DB7B-E07B-4CFE-932D-431A3D68C314}" type="sibTrans" cxnId="{B641BFF3-C447-4DD8-97B9-96F3CF544587}">
      <dgm:prSet/>
      <dgm:spPr/>
      <dgm:t>
        <a:bodyPr/>
        <a:lstStyle/>
        <a:p>
          <a:endParaRPr lang="ru-RU"/>
        </a:p>
      </dgm:t>
    </dgm:pt>
    <dgm:pt modelId="{063A72F3-1359-42F2-BBBE-ACEC4DD4E1FD}" type="parTrans" cxnId="{B641BFF3-C447-4DD8-97B9-96F3CF544587}">
      <dgm:prSet/>
      <dgm:spPr/>
      <dgm:t>
        <a:bodyPr/>
        <a:lstStyle/>
        <a:p>
          <a:endParaRPr lang="ru-RU"/>
        </a:p>
      </dgm:t>
    </dgm:pt>
    <dgm:pt modelId="{36D298DE-A1E6-420F-9B97-8B1BC2E5AF9B}">
      <dgm:prSet/>
      <dgm:spPr/>
      <dgm:t>
        <a:bodyPr/>
        <a:lstStyle/>
        <a:p>
          <a:endParaRPr lang="ru-RU"/>
        </a:p>
      </dgm:t>
    </dgm:pt>
    <dgm:pt modelId="{3E5190A1-766C-4C34-97D4-1B49F585BE82}" type="parTrans" cxnId="{E295FC6C-D06F-48DB-8EB4-C760F98730DB}">
      <dgm:prSet/>
      <dgm:spPr/>
      <dgm:t>
        <a:bodyPr/>
        <a:lstStyle/>
        <a:p>
          <a:endParaRPr lang="ru-RU"/>
        </a:p>
      </dgm:t>
    </dgm:pt>
    <dgm:pt modelId="{308C3787-C015-4A63-ACC9-014AE518E2F9}" type="sibTrans" cxnId="{E295FC6C-D06F-48DB-8EB4-C760F98730DB}">
      <dgm:prSet/>
      <dgm:spPr/>
      <dgm:t>
        <a:bodyPr/>
        <a:lstStyle/>
        <a:p>
          <a:endParaRPr lang="ru-RU"/>
        </a:p>
      </dgm:t>
    </dgm:pt>
    <dgm:pt modelId="{C6BB8A09-8C7D-41CB-B56C-408A9F75FDBD}">
      <dgm:prSet/>
      <dgm:spPr/>
      <dgm:t>
        <a:bodyPr/>
        <a:lstStyle/>
        <a:p>
          <a:endParaRPr lang="ru-RU"/>
        </a:p>
      </dgm:t>
    </dgm:pt>
    <dgm:pt modelId="{3624CD0C-15CC-4D29-A713-EF8964744D83}" type="parTrans" cxnId="{C13A40AB-99AD-43AE-A89D-6FB73E509DEF}">
      <dgm:prSet/>
      <dgm:spPr/>
      <dgm:t>
        <a:bodyPr/>
        <a:lstStyle/>
        <a:p>
          <a:endParaRPr lang="ru-RU"/>
        </a:p>
      </dgm:t>
    </dgm:pt>
    <dgm:pt modelId="{9B809FCA-C7E0-4F06-A5D3-A9262369C09D}" type="sibTrans" cxnId="{C13A40AB-99AD-43AE-A89D-6FB73E509DEF}">
      <dgm:prSet/>
      <dgm:spPr/>
      <dgm:t>
        <a:bodyPr/>
        <a:lstStyle/>
        <a:p>
          <a:endParaRPr lang="ru-RU"/>
        </a:p>
      </dgm:t>
    </dgm:pt>
    <dgm:pt modelId="{031A2EF0-7915-456C-AD2E-B72E6CA5D86F}">
      <dgm:prSet custScaleX="229369" custScaleY="75362" custRadScaleRad="150872" custRadScaleInc="182782"/>
      <dgm:spPr/>
      <dgm:t>
        <a:bodyPr/>
        <a:lstStyle/>
        <a:p>
          <a:endParaRPr lang="ru-RU"/>
        </a:p>
      </dgm:t>
    </dgm:pt>
    <dgm:pt modelId="{DDA34F08-082A-4768-8B19-1568F25A16A7}" type="parTrans" cxnId="{5D8D3B7C-6DF2-423C-A749-262C57D011CE}">
      <dgm:prSet/>
      <dgm:spPr/>
      <dgm:t>
        <a:bodyPr/>
        <a:lstStyle/>
        <a:p>
          <a:endParaRPr lang="ru-RU"/>
        </a:p>
      </dgm:t>
    </dgm:pt>
    <dgm:pt modelId="{2E7D6EF5-4760-43FC-8636-7806748F9482}" type="sibTrans" cxnId="{5D8D3B7C-6DF2-423C-A749-262C57D011CE}">
      <dgm:prSet/>
      <dgm:spPr/>
      <dgm:t>
        <a:bodyPr/>
        <a:lstStyle/>
        <a:p>
          <a:endParaRPr lang="ru-RU"/>
        </a:p>
      </dgm:t>
    </dgm:pt>
    <dgm:pt modelId="{4CF750C5-BFD6-4707-8905-CAF15FA60D7E}">
      <dgm:prSet custScaleX="229369" custScaleY="75362" custRadScaleRad="150872" custRadScaleInc="182782"/>
      <dgm:spPr/>
      <dgm:t>
        <a:bodyPr/>
        <a:lstStyle/>
        <a:p>
          <a:endParaRPr lang="ru-RU"/>
        </a:p>
      </dgm:t>
    </dgm:pt>
    <dgm:pt modelId="{330003BA-3553-4BF7-AB81-09BB998C80A0}" type="parTrans" cxnId="{7BF00037-104D-4B14-8EA5-007974E144E9}">
      <dgm:prSet/>
      <dgm:spPr/>
      <dgm:t>
        <a:bodyPr/>
        <a:lstStyle/>
        <a:p>
          <a:endParaRPr lang="ru-RU"/>
        </a:p>
      </dgm:t>
    </dgm:pt>
    <dgm:pt modelId="{F1BF18C6-D852-43E2-98EF-005216ADBEE2}" type="sibTrans" cxnId="{7BF00037-104D-4B14-8EA5-007974E144E9}">
      <dgm:prSet/>
      <dgm:spPr/>
      <dgm:t>
        <a:bodyPr/>
        <a:lstStyle/>
        <a:p>
          <a:endParaRPr lang="ru-RU"/>
        </a:p>
      </dgm:t>
    </dgm:pt>
    <dgm:pt modelId="{4525A2F9-EE0D-444B-BEA2-E2DA2AABCC74}">
      <dgm:prSet custScaleX="193234" custScaleY="122222" custRadScaleRad="84814" custRadScaleInc="11600"/>
      <dgm:spPr/>
      <dgm:t>
        <a:bodyPr/>
        <a:lstStyle/>
        <a:p>
          <a:endParaRPr lang="ru-RU"/>
        </a:p>
      </dgm:t>
    </dgm:pt>
    <dgm:pt modelId="{FD66D241-9FF5-431D-81EA-422A9F1E3245}" type="parTrans" cxnId="{4C05D23C-62E3-4670-A655-390C0EDA29F9}">
      <dgm:prSet/>
      <dgm:spPr/>
      <dgm:t>
        <a:bodyPr/>
        <a:lstStyle/>
        <a:p>
          <a:endParaRPr lang="ru-RU"/>
        </a:p>
      </dgm:t>
    </dgm:pt>
    <dgm:pt modelId="{1F2AA37A-5BD1-4779-AAFF-DAFAE8F11A03}" type="sibTrans" cxnId="{4C05D23C-62E3-4670-A655-390C0EDA29F9}">
      <dgm:prSet/>
      <dgm:spPr/>
      <dgm:t>
        <a:bodyPr/>
        <a:lstStyle/>
        <a:p>
          <a:endParaRPr lang="ru-RU"/>
        </a:p>
      </dgm:t>
    </dgm:pt>
    <dgm:pt modelId="{F273FE4F-9C31-4A66-B023-CDC366734319}">
      <dgm:prSet custScaleX="193234" custScaleY="122222" custRadScaleRad="84814" custRadScaleInc="11600"/>
      <dgm:spPr/>
      <dgm:t>
        <a:bodyPr/>
        <a:lstStyle/>
        <a:p>
          <a:endParaRPr lang="ru-RU"/>
        </a:p>
      </dgm:t>
    </dgm:pt>
    <dgm:pt modelId="{A6575F69-0364-4B31-8E05-40DB1FD27397}" type="parTrans" cxnId="{8F41CB97-0CD5-4478-BDFE-4B4D9448F36E}">
      <dgm:prSet/>
      <dgm:spPr/>
      <dgm:t>
        <a:bodyPr/>
        <a:lstStyle/>
        <a:p>
          <a:endParaRPr lang="ru-RU"/>
        </a:p>
      </dgm:t>
    </dgm:pt>
    <dgm:pt modelId="{0F53A515-E143-4CC5-97AF-44C0FFBD44AB}" type="sibTrans" cxnId="{8F41CB97-0CD5-4478-BDFE-4B4D9448F36E}">
      <dgm:prSet/>
      <dgm:spPr/>
      <dgm:t>
        <a:bodyPr/>
        <a:lstStyle/>
        <a:p>
          <a:endParaRPr lang="ru-RU"/>
        </a:p>
      </dgm:t>
    </dgm:pt>
    <dgm:pt modelId="{17DA54DE-A1FB-4D7C-A02A-4571545B9929}">
      <dgm:prSet custScaleX="193234" custScaleY="122222" custRadScaleRad="84814" custRadScaleInc="11600"/>
      <dgm:spPr/>
      <dgm:t>
        <a:bodyPr/>
        <a:lstStyle/>
        <a:p>
          <a:endParaRPr lang="ru-RU"/>
        </a:p>
      </dgm:t>
    </dgm:pt>
    <dgm:pt modelId="{42BD153B-A23B-4FA0-81A7-F57C3E9327E9}" type="parTrans" cxnId="{122CA67B-5B0B-4443-BD3F-8997F6782DD5}">
      <dgm:prSet/>
      <dgm:spPr/>
      <dgm:t>
        <a:bodyPr/>
        <a:lstStyle/>
        <a:p>
          <a:endParaRPr lang="ru-RU"/>
        </a:p>
      </dgm:t>
    </dgm:pt>
    <dgm:pt modelId="{8EC52A82-8C8D-4E61-9843-23470BAC6EF5}" type="sibTrans" cxnId="{122CA67B-5B0B-4443-BD3F-8997F6782DD5}">
      <dgm:prSet/>
      <dgm:spPr/>
      <dgm:t>
        <a:bodyPr/>
        <a:lstStyle/>
        <a:p>
          <a:endParaRPr lang="ru-RU"/>
        </a:p>
      </dgm:t>
    </dgm:pt>
    <dgm:pt modelId="{F79D23CB-4ADE-4FCF-A37A-D600DBE95439}">
      <dgm:prSet custScaleX="193234" custScaleY="122222" custRadScaleRad="84814" custRadScaleInc="11600"/>
      <dgm:spPr/>
      <dgm:t>
        <a:bodyPr/>
        <a:lstStyle/>
        <a:p>
          <a:endParaRPr lang="ru-RU"/>
        </a:p>
      </dgm:t>
    </dgm:pt>
    <dgm:pt modelId="{8BCD219E-AA44-44C2-B7C0-2C219029CDDC}" type="parTrans" cxnId="{2A2D040D-28BE-4344-BA32-A5F111306D1C}">
      <dgm:prSet/>
      <dgm:spPr/>
      <dgm:t>
        <a:bodyPr/>
        <a:lstStyle/>
        <a:p>
          <a:endParaRPr lang="ru-RU"/>
        </a:p>
      </dgm:t>
    </dgm:pt>
    <dgm:pt modelId="{6634679C-8813-4A3C-A30F-35F2DD1D5392}" type="sibTrans" cxnId="{2A2D040D-28BE-4344-BA32-A5F111306D1C}">
      <dgm:prSet/>
      <dgm:spPr/>
      <dgm:t>
        <a:bodyPr/>
        <a:lstStyle/>
        <a:p>
          <a:endParaRPr lang="ru-RU"/>
        </a:p>
      </dgm:t>
    </dgm:pt>
    <dgm:pt modelId="{550678D3-9F46-4860-8FE3-0549A2093159}" type="pres">
      <dgm:prSet presAssocID="{8A65A7B1-FAC0-4AC0-B925-4EBFA260336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962A968-98D9-4926-8B29-90064F5CB55E}" type="pres">
      <dgm:prSet presAssocID="{E2914BA5-8A79-495F-A156-CFDE9FD65067}" presName="singleCycle" presStyleCnt="0"/>
      <dgm:spPr/>
    </dgm:pt>
    <dgm:pt modelId="{18C09638-4D01-4B5D-9E69-70F0BF6742A4}" type="pres">
      <dgm:prSet presAssocID="{E2914BA5-8A79-495F-A156-CFDE9FD65067}" presName="singleCenter" presStyleLbl="node1" presStyleIdx="0" presStyleCnt="8" custScaleX="148156" custScaleY="77306" custLinFactNeighborX="2509" custLinFactNeighborY="-6255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CBCE32F1-190F-4493-B9BF-B7E81B1D59D6}" type="pres">
      <dgm:prSet presAssocID="{136D7508-838F-434F-857A-DFC1F2F3204B}" presName="Name56" presStyleLbl="parChTrans1D2" presStyleIdx="0" presStyleCnt="7"/>
      <dgm:spPr/>
      <dgm:t>
        <a:bodyPr/>
        <a:lstStyle/>
        <a:p>
          <a:endParaRPr lang="ru-RU"/>
        </a:p>
      </dgm:t>
    </dgm:pt>
    <dgm:pt modelId="{ADE210C6-905B-41D6-A585-82939816B2F1}" type="pres">
      <dgm:prSet presAssocID="{2F2FCB3E-8569-466E-B807-28F9A4FCCA08}" presName="text0" presStyleLbl="node1" presStyleIdx="1" presStyleCnt="8" custScaleX="193234" custScaleY="122222" custRadScaleRad="84814" custRadScaleInc="11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09370-268F-451E-AC2D-A1722B79F174}" type="pres">
      <dgm:prSet presAssocID="{775C11BC-3CB5-4F94-B13B-92A0B3AFED7A}" presName="Name56" presStyleLbl="parChTrans1D2" presStyleIdx="1" presStyleCnt="7"/>
      <dgm:spPr/>
      <dgm:t>
        <a:bodyPr/>
        <a:lstStyle/>
        <a:p>
          <a:endParaRPr lang="ru-RU"/>
        </a:p>
      </dgm:t>
    </dgm:pt>
    <dgm:pt modelId="{5A220AA4-AFCC-4F62-BC63-1E7352A3BAD2}" type="pres">
      <dgm:prSet presAssocID="{F4AD92A8-3D78-40F8-9FD8-5EA28DCF9FBD}" presName="text0" presStyleLbl="node1" presStyleIdx="2" presStyleCnt="8" custScaleX="228516" custScaleY="113437" custRadScaleRad="141374" custRadScaleInc="8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3DC399-FA75-4DCA-AB7C-8B5A1259FC11}" type="pres">
      <dgm:prSet presAssocID="{CDA52802-8C47-48B3-833C-9C227433893F}" presName="Name56" presStyleLbl="parChTrans1D2" presStyleIdx="2" presStyleCnt="7"/>
      <dgm:spPr/>
      <dgm:t>
        <a:bodyPr/>
        <a:lstStyle/>
        <a:p>
          <a:endParaRPr lang="ru-RU"/>
        </a:p>
      </dgm:t>
    </dgm:pt>
    <dgm:pt modelId="{AE7A933F-61A0-4E9F-BA13-BB3CCD08E66D}" type="pres">
      <dgm:prSet presAssocID="{04F518F2-A944-4AEE-84D9-19D9C329C424}" presName="text0" presStyleLbl="node1" presStyleIdx="3" presStyleCnt="8" custScaleX="191215" custScaleY="103472" custRadScaleRad="119613" custRadScaleInc="-80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0942BA-216F-41F1-9953-DED0246506D0}" type="pres">
      <dgm:prSet presAssocID="{75465643-2366-438D-80FA-8ED13C3DB2A6}" presName="Name56" presStyleLbl="parChTrans1D2" presStyleIdx="3" presStyleCnt="7"/>
      <dgm:spPr/>
      <dgm:t>
        <a:bodyPr/>
        <a:lstStyle/>
        <a:p>
          <a:endParaRPr lang="ru-RU"/>
        </a:p>
      </dgm:t>
    </dgm:pt>
    <dgm:pt modelId="{70C2E009-D178-4E51-AA92-DE1732ADE7BC}" type="pres">
      <dgm:prSet presAssocID="{F50DFC4F-79D2-43C8-8EE5-1A9F6FC4DDB6}" presName="text0" presStyleLbl="node1" presStyleIdx="4" presStyleCnt="8" custScaleX="294967" custScaleY="114019" custRadScaleRad="109026" custRadScaleInc="-121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BD1D2-D19F-4DC5-BC2E-D6118B335400}" type="pres">
      <dgm:prSet presAssocID="{60985D0B-AC82-468F-BCB6-67E2919A0CD1}" presName="Name56" presStyleLbl="parChTrans1D2" presStyleIdx="4" presStyleCnt="7"/>
      <dgm:spPr/>
      <dgm:t>
        <a:bodyPr/>
        <a:lstStyle/>
        <a:p>
          <a:endParaRPr lang="ru-RU"/>
        </a:p>
      </dgm:t>
    </dgm:pt>
    <dgm:pt modelId="{2C0AB15F-0D79-41BE-A89C-B82610904542}" type="pres">
      <dgm:prSet presAssocID="{48E6A57A-DF04-4D5A-A43F-3B31501DFC40}" presName="text0" presStyleLbl="node1" presStyleIdx="5" presStyleCnt="8" custScaleX="160534" custScaleY="139874" custRadScaleRad="144012" custRadScaleInc="161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B9DBCB-81BB-46EC-8541-AE38F7DFBF6D}" type="pres">
      <dgm:prSet presAssocID="{9D9FA580-A5A8-483F-B87A-CB159D2C6546}" presName="Name56" presStyleLbl="parChTrans1D2" presStyleIdx="5" presStyleCnt="7"/>
      <dgm:spPr/>
      <dgm:t>
        <a:bodyPr/>
        <a:lstStyle/>
        <a:p>
          <a:endParaRPr lang="ru-RU"/>
        </a:p>
      </dgm:t>
    </dgm:pt>
    <dgm:pt modelId="{27CE4E16-0935-4AE5-A2E5-71F83DE91294}" type="pres">
      <dgm:prSet presAssocID="{E1B850B0-1B67-4B1B-92F3-611173405D21}" presName="text0" presStyleLbl="node1" presStyleIdx="6" presStyleCnt="8" custScaleX="232670" custScaleY="135603" custRadScaleRad="120504" custRadScaleInc="94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5F0BB-2D59-47DA-BE08-B58CE691F1EA}" type="pres">
      <dgm:prSet presAssocID="{063A72F3-1359-42F2-BBBE-ACEC4DD4E1FD}" presName="Name56" presStyleLbl="parChTrans1D2" presStyleIdx="6" presStyleCnt="7"/>
      <dgm:spPr/>
      <dgm:t>
        <a:bodyPr/>
        <a:lstStyle/>
        <a:p>
          <a:endParaRPr lang="ru-RU"/>
        </a:p>
      </dgm:t>
    </dgm:pt>
    <dgm:pt modelId="{DFCC6422-BA12-4409-85A9-5CF344E18735}" type="pres">
      <dgm:prSet presAssocID="{CC3B4CFC-DBAD-4259-BCF9-73F48DEB0AC0}" presName="text0" presStyleLbl="node1" presStyleIdx="7" presStyleCnt="8" custScaleX="251844" custScaleY="93261" custRadScaleRad="149213" custRadScaleInc="-42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95FC6C-D06F-48DB-8EB4-C760F98730DB}" srcId="{8A65A7B1-FAC0-4AC0-B925-4EBFA2603366}" destId="{36D298DE-A1E6-420F-9B97-8B1BC2E5AF9B}" srcOrd="1" destOrd="0" parTransId="{3E5190A1-766C-4C34-97D4-1B49F585BE82}" sibTransId="{308C3787-C015-4A63-ACC9-014AE518E2F9}"/>
    <dgm:cxn modelId="{D432D9EE-26AA-44FC-AD71-05A563EF8F5F}" type="presOf" srcId="{75465643-2366-438D-80FA-8ED13C3DB2A6}" destId="{280942BA-216F-41F1-9953-DED0246506D0}" srcOrd="0" destOrd="0" presId="urn:microsoft.com/office/officeart/2008/layout/RadialCluster"/>
    <dgm:cxn modelId="{12B05F64-D3E6-492D-AD49-8B8E2FC1385D}" srcId="{E2914BA5-8A79-495F-A156-CFDE9FD65067}" destId="{F4AD92A8-3D78-40F8-9FD8-5EA28DCF9FBD}" srcOrd="1" destOrd="0" parTransId="{775C11BC-3CB5-4F94-B13B-92A0B3AFED7A}" sibTransId="{A16FBDB4-0471-4A10-AB55-FF4232EEFCAB}"/>
    <dgm:cxn modelId="{5DB6771D-2A3B-4807-B753-F0F9FEC1EF24}" srcId="{E2914BA5-8A79-495F-A156-CFDE9FD65067}" destId="{04F518F2-A944-4AEE-84D9-19D9C329C424}" srcOrd="2" destOrd="0" parTransId="{CDA52802-8C47-48B3-833C-9C227433893F}" sibTransId="{F2CC1788-3008-4D28-A544-21C44260D8D3}"/>
    <dgm:cxn modelId="{4372A4A2-E5F1-4815-86CB-1EA7B6260104}" srcId="{8A65A7B1-FAC0-4AC0-B925-4EBFA2603366}" destId="{3D0EB6F3-4F2F-4F66-B326-DDDAC37A1108}" srcOrd="2" destOrd="0" parTransId="{6F751423-ACC7-433F-B0A1-B754B2D67B84}" sibTransId="{49CE8D4A-45A9-4344-AE00-72BE7CBD0F37}"/>
    <dgm:cxn modelId="{0CEC3BBE-BDD7-4CA4-A367-91A4D7A8B1FE}" type="presOf" srcId="{48E6A57A-DF04-4D5A-A43F-3B31501DFC40}" destId="{2C0AB15F-0D79-41BE-A89C-B82610904542}" srcOrd="0" destOrd="0" presId="urn:microsoft.com/office/officeart/2008/layout/RadialCluster"/>
    <dgm:cxn modelId="{751C261D-6969-4012-AC28-44483EE0606C}" type="presOf" srcId="{9D9FA580-A5A8-483F-B87A-CB159D2C6546}" destId="{68B9DBCB-81BB-46EC-8541-AE38F7DFBF6D}" srcOrd="0" destOrd="0" presId="urn:microsoft.com/office/officeart/2008/layout/RadialCluster"/>
    <dgm:cxn modelId="{5BF7F16B-FD04-4F6C-8C88-451E3261D43A}" type="presOf" srcId="{F50DFC4F-79D2-43C8-8EE5-1A9F6FC4DDB6}" destId="{70C2E009-D178-4E51-AA92-DE1732ADE7BC}" srcOrd="0" destOrd="0" presId="urn:microsoft.com/office/officeart/2008/layout/RadialCluster"/>
    <dgm:cxn modelId="{C13A40AB-99AD-43AE-A89D-6FB73E509DEF}" srcId="{8A65A7B1-FAC0-4AC0-B925-4EBFA2603366}" destId="{C6BB8A09-8C7D-41CB-B56C-408A9F75FDBD}" srcOrd="3" destOrd="0" parTransId="{3624CD0C-15CC-4D29-A713-EF8964744D83}" sibTransId="{9B809FCA-C7E0-4F06-A5D3-A9262369C09D}"/>
    <dgm:cxn modelId="{4C05D23C-62E3-4670-A655-390C0EDA29F9}" srcId="{8A65A7B1-FAC0-4AC0-B925-4EBFA2603366}" destId="{4525A2F9-EE0D-444B-BEA2-E2DA2AABCC74}" srcOrd="6" destOrd="0" parTransId="{FD66D241-9FF5-431D-81EA-422A9F1E3245}" sibTransId="{1F2AA37A-5BD1-4779-AAFF-DAFAE8F11A03}"/>
    <dgm:cxn modelId="{D17A6135-B444-4047-9497-395DF6D0940F}" type="presOf" srcId="{04F518F2-A944-4AEE-84D9-19D9C329C424}" destId="{AE7A933F-61A0-4E9F-BA13-BB3CCD08E66D}" srcOrd="0" destOrd="0" presId="urn:microsoft.com/office/officeart/2008/layout/RadialCluster"/>
    <dgm:cxn modelId="{7BF00037-104D-4B14-8EA5-007974E144E9}" srcId="{8A65A7B1-FAC0-4AC0-B925-4EBFA2603366}" destId="{4CF750C5-BFD6-4707-8905-CAF15FA60D7E}" srcOrd="5" destOrd="0" parTransId="{330003BA-3553-4BF7-AB81-09BB998C80A0}" sibTransId="{F1BF18C6-D852-43E2-98EF-005216ADBEE2}"/>
    <dgm:cxn modelId="{5D8D3B7C-6DF2-423C-A749-262C57D011CE}" srcId="{8A65A7B1-FAC0-4AC0-B925-4EBFA2603366}" destId="{031A2EF0-7915-456C-AD2E-B72E6CA5D86F}" srcOrd="4" destOrd="0" parTransId="{DDA34F08-082A-4768-8B19-1568F25A16A7}" sibTransId="{2E7D6EF5-4760-43FC-8636-7806748F9482}"/>
    <dgm:cxn modelId="{9542334A-B99F-4CC7-9891-99DE453C85F5}" srcId="{E2914BA5-8A79-495F-A156-CFDE9FD65067}" destId="{F50DFC4F-79D2-43C8-8EE5-1A9F6FC4DDB6}" srcOrd="3" destOrd="0" parTransId="{75465643-2366-438D-80FA-8ED13C3DB2A6}" sibTransId="{CD47E35C-B8E3-4CA7-8CC7-7C6CB2833202}"/>
    <dgm:cxn modelId="{12FE0CC4-34A6-4AC1-916D-A9A1EE2840DD}" type="presOf" srcId="{CDA52802-8C47-48B3-833C-9C227433893F}" destId="{3E3DC399-FA75-4DCA-AB7C-8B5A1259FC11}" srcOrd="0" destOrd="0" presId="urn:microsoft.com/office/officeart/2008/layout/RadialCluster"/>
    <dgm:cxn modelId="{FDC1B42C-2086-4251-B27E-A47BBA4FF58A}" type="presOf" srcId="{8A65A7B1-FAC0-4AC0-B925-4EBFA2603366}" destId="{550678D3-9F46-4860-8FE3-0549A2093159}" srcOrd="0" destOrd="0" presId="urn:microsoft.com/office/officeart/2008/layout/RadialCluster"/>
    <dgm:cxn modelId="{1DD379BA-368F-459A-9831-EC07D6E6DAF7}" type="presOf" srcId="{E2914BA5-8A79-495F-A156-CFDE9FD65067}" destId="{18C09638-4D01-4B5D-9E69-70F0BF6742A4}" srcOrd="0" destOrd="0" presId="urn:microsoft.com/office/officeart/2008/layout/RadialCluster"/>
    <dgm:cxn modelId="{B641BFF3-C447-4DD8-97B9-96F3CF544587}" srcId="{E2914BA5-8A79-495F-A156-CFDE9FD65067}" destId="{CC3B4CFC-DBAD-4259-BCF9-73F48DEB0AC0}" srcOrd="6" destOrd="0" parTransId="{063A72F3-1359-42F2-BBBE-ACEC4DD4E1FD}" sibTransId="{8616DB7B-E07B-4CFE-932D-431A3D68C314}"/>
    <dgm:cxn modelId="{E8261417-8254-4413-91ED-CEF15E3C1C04}" type="presOf" srcId="{E1B850B0-1B67-4B1B-92F3-611173405D21}" destId="{27CE4E16-0935-4AE5-A2E5-71F83DE91294}" srcOrd="0" destOrd="0" presId="urn:microsoft.com/office/officeart/2008/layout/RadialCluster"/>
    <dgm:cxn modelId="{77458EAF-3EB1-4F04-A823-858614542449}" type="presOf" srcId="{775C11BC-3CB5-4F94-B13B-92A0B3AFED7A}" destId="{FAB09370-268F-451E-AC2D-A1722B79F174}" srcOrd="0" destOrd="0" presId="urn:microsoft.com/office/officeart/2008/layout/RadialCluster"/>
    <dgm:cxn modelId="{8F41CB97-0CD5-4478-BDFE-4B4D9448F36E}" srcId="{8A65A7B1-FAC0-4AC0-B925-4EBFA2603366}" destId="{F273FE4F-9C31-4A66-B023-CDC366734319}" srcOrd="7" destOrd="0" parTransId="{A6575F69-0364-4B31-8E05-40DB1FD27397}" sibTransId="{0F53A515-E143-4CC5-97AF-44C0FFBD44AB}"/>
    <dgm:cxn modelId="{990ABC63-0609-428A-8107-04B2572D1E1D}" srcId="{E2914BA5-8A79-495F-A156-CFDE9FD65067}" destId="{48E6A57A-DF04-4D5A-A43F-3B31501DFC40}" srcOrd="4" destOrd="0" parTransId="{60985D0B-AC82-468F-BCB6-67E2919A0CD1}" sibTransId="{49C042E7-01F2-403F-9860-A68742B10B3B}"/>
    <dgm:cxn modelId="{A540AC47-B678-4758-8BA8-BAB68896574D}" type="presOf" srcId="{CC3B4CFC-DBAD-4259-BCF9-73F48DEB0AC0}" destId="{DFCC6422-BA12-4409-85A9-5CF344E18735}" srcOrd="0" destOrd="0" presId="urn:microsoft.com/office/officeart/2008/layout/RadialCluster"/>
    <dgm:cxn modelId="{2C003910-E12B-4562-BF90-06F89ADC3C70}" type="presOf" srcId="{2F2FCB3E-8569-466E-B807-28F9A4FCCA08}" destId="{ADE210C6-905B-41D6-A585-82939816B2F1}" srcOrd="0" destOrd="0" presId="urn:microsoft.com/office/officeart/2008/layout/RadialCluster"/>
    <dgm:cxn modelId="{1D3BAC1A-28A7-48DB-A70C-14A6D22F3542}" srcId="{E2914BA5-8A79-495F-A156-CFDE9FD65067}" destId="{E1B850B0-1B67-4B1B-92F3-611173405D21}" srcOrd="5" destOrd="0" parTransId="{9D9FA580-A5A8-483F-B87A-CB159D2C6546}" sibTransId="{0D3A9B98-65EC-4F39-A7D1-0B449A76A306}"/>
    <dgm:cxn modelId="{DBE8FD80-AAEB-4254-9C72-C3260DE0049C}" type="presOf" srcId="{136D7508-838F-434F-857A-DFC1F2F3204B}" destId="{CBCE32F1-190F-4493-B9BF-B7E81B1D59D6}" srcOrd="0" destOrd="0" presId="urn:microsoft.com/office/officeart/2008/layout/RadialCluster"/>
    <dgm:cxn modelId="{B7E27582-B8B9-4554-A6F7-AC1A97253313}" type="presOf" srcId="{063A72F3-1359-42F2-BBBE-ACEC4DD4E1FD}" destId="{F075F0BB-2D59-47DA-BE08-B58CE691F1EA}" srcOrd="0" destOrd="0" presId="urn:microsoft.com/office/officeart/2008/layout/RadialCluster"/>
    <dgm:cxn modelId="{04DF8D2E-FD77-420A-9552-DEBC0F5A0F40}" srcId="{E2914BA5-8A79-495F-A156-CFDE9FD65067}" destId="{2F2FCB3E-8569-466E-B807-28F9A4FCCA08}" srcOrd="0" destOrd="0" parTransId="{136D7508-838F-434F-857A-DFC1F2F3204B}" sibTransId="{3CD42547-D32E-4018-803A-B5D71E269D47}"/>
    <dgm:cxn modelId="{2A2D040D-28BE-4344-BA32-A5F111306D1C}" srcId="{8A65A7B1-FAC0-4AC0-B925-4EBFA2603366}" destId="{F79D23CB-4ADE-4FCF-A37A-D600DBE95439}" srcOrd="9" destOrd="0" parTransId="{8BCD219E-AA44-44C2-B7C0-2C219029CDDC}" sibTransId="{6634679C-8813-4A3C-A30F-35F2DD1D5392}"/>
    <dgm:cxn modelId="{2F48E9E8-AE79-4AA3-888B-9B53B75847D4}" srcId="{8A65A7B1-FAC0-4AC0-B925-4EBFA2603366}" destId="{E2914BA5-8A79-495F-A156-CFDE9FD65067}" srcOrd="0" destOrd="0" parTransId="{6F32A36D-6C59-4283-ABCB-6BBAD3A059F9}" sibTransId="{52CFEC8D-7422-4932-9A1D-C0BFA974FE3F}"/>
    <dgm:cxn modelId="{122CA67B-5B0B-4443-BD3F-8997F6782DD5}" srcId="{8A65A7B1-FAC0-4AC0-B925-4EBFA2603366}" destId="{17DA54DE-A1FB-4D7C-A02A-4571545B9929}" srcOrd="8" destOrd="0" parTransId="{42BD153B-A23B-4FA0-81A7-F57C3E9327E9}" sibTransId="{8EC52A82-8C8D-4E61-9843-23470BAC6EF5}"/>
    <dgm:cxn modelId="{6C6ACCB9-91DB-4790-B2BA-292828261D04}" srcId="{E2914BA5-8A79-495F-A156-CFDE9FD65067}" destId="{F5363441-1ABD-42F4-A592-4F58341607B3}" srcOrd="7" destOrd="0" parTransId="{5A65834C-4DD9-4435-8776-B359749D7C17}" sibTransId="{D3110E7A-2BF3-4D1D-B0F8-3F18848E1D71}"/>
    <dgm:cxn modelId="{6100A69A-B9AC-440F-837D-86127926C133}" type="presOf" srcId="{60985D0B-AC82-468F-BCB6-67E2919A0CD1}" destId="{C8FBD1D2-D19F-4DC5-BC2E-D6118B335400}" srcOrd="0" destOrd="0" presId="urn:microsoft.com/office/officeart/2008/layout/RadialCluster"/>
    <dgm:cxn modelId="{0892EEDF-FFC4-4045-9145-E96AD32DDA47}" type="presOf" srcId="{F4AD92A8-3D78-40F8-9FD8-5EA28DCF9FBD}" destId="{5A220AA4-AFCC-4F62-BC63-1E7352A3BAD2}" srcOrd="0" destOrd="0" presId="urn:microsoft.com/office/officeart/2008/layout/RadialCluster"/>
    <dgm:cxn modelId="{51E37194-B09C-4C4E-BF7E-98CED2AEB4DB}" type="presParOf" srcId="{550678D3-9F46-4860-8FE3-0549A2093159}" destId="{2962A968-98D9-4926-8B29-90064F5CB55E}" srcOrd="0" destOrd="0" presId="urn:microsoft.com/office/officeart/2008/layout/RadialCluster"/>
    <dgm:cxn modelId="{81376814-7F7A-41BA-8B33-F42A621453FF}" type="presParOf" srcId="{2962A968-98D9-4926-8B29-90064F5CB55E}" destId="{18C09638-4D01-4B5D-9E69-70F0BF6742A4}" srcOrd="0" destOrd="0" presId="urn:microsoft.com/office/officeart/2008/layout/RadialCluster"/>
    <dgm:cxn modelId="{71831708-342F-4B0F-BE28-4E75671BA993}" type="presParOf" srcId="{2962A968-98D9-4926-8B29-90064F5CB55E}" destId="{CBCE32F1-190F-4493-B9BF-B7E81B1D59D6}" srcOrd="1" destOrd="0" presId="urn:microsoft.com/office/officeart/2008/layout/RadialCluster"/>
    <dgm:cxn modelId="{0DC55515-5AF4-44B7-86F2-19727CB88776}" type="presParOf" srcId="{2962A968-98D9-4926-8B29-90064F5CB55E}" destId="{ADE210C6-905B-41D6-A585-82939816B2F1}" srcOrd="2" destOrd="0" presId="urn:microsoft.com/office/officeart/2008/layout/RadialCluster"/>
    <dgm:cxn modelId="{99C5E785-D496-4872-88AF-2B42A5FB89C2}" type="presParOf" srcId="{2962A968-98D9-4926-8B29-90064F5CB55E}" destId="{FAB09370-268F-451E-AC2D-A1722B79F174}" srcOrd="3" destOrd="0" presId="urn:microsoft.com/office/officeart/2008/layout/RadialCluster"/>
    <dgm:cxn modelId="{E9F7F822-9636-48BD-94A5-4C7493651BA7}" type="presParOf" srcId="{2962A968-98D9-4926-8B29-90064F5CB55E}" destId="{5A220AA4-AFCC-4F62-BC63-1E7352A3BAD2}" srcOrd="4" destOrd="0" presId="urn:microsoft.com/office/officeart/2008/layout/RadialCluster"/>
    <dgm:cxn modelId="{AE1AD13B-2773-4497-AE45-8D2D7F91041A}" type="presParOf" srcId="{2962A968-98D9-4926-8B29-90064F5CB55E}" destId="{3E3DC399-FA75-4DCA-AB7C-8B5A1259FC11}" srcOrd="5" destOrd="0" presId="urn:microsoft.com/office/officeart/2008/layout/RadialCluster"/>
    <dgm:cxn modelId="{B2B50C6B-7961-4BA9-96D4-F46ED6EE16EF}" type="presParOf" srcId="{2962A968-98D9-4926-8B29-90064F5CB55E}" destId="{AE7A933F-61A0-4E9F-BA13-BB3CCD08E66D}" srcOrd="6" destOrd="0" presId="urn:microsoft.com/office/officeart/2008/layout/RadialCluster"/>
    <dgm:cxn modelId="{6C891027-D380-4739-8977-692DCD11F190}" type="presParOf" srcId="{2962A968-98D9-4926-8B29-90064F5CB55E}" destId="{280942BA-216F-41F1-9953-DED0246506D0}" srcOrd="7" destOrd="0" presId="urn:microsoft.com/office/officeart/2008/layout/RadialCluster"/>
    <dgm:cxn modelId="{E7F67679-086B-42D7-BD87-9466628D35A4}" type="presParOf" srcId="{2962A968-98D9-4926-8B29-90064F5CB55E}" destId="{70C2E009-D178-4E51-AA92-DE1732ADE7BC}" srcOrd="8" destOrd="0" presId="urn:microsoft.com/office/officeart/2008/layout/RadialCluster"/>
    <dgm:cxn modelId="{6D2288D7-C4BA-4E84-ACFB-888C4F96E76B}" type="presParOf" srcId="{2962A968-98D9-4926-8B29-90064F5CB55E}" destId="{C8FBD1D2-D19F-4DC5-BC2E-D6118B335400}" srcOrd="9" destOrd="0" presId="urn:microsoft.com/office/officeart/2008/layout/RadialCluster"/>
    <dgm:cxn modelId="{A5C891CA-5520-4A83-B114-8C9F0C83B81C}" type="presParOf" srcId="{2962A968-98D9-4926-8B29-90064F5CB55E}" destId="{2C0AB15F-0D79-41BE-A89C-B82610904542}" srcOrd="10" destOrd="0" presId="urn:microsoft.com/office/officeart/2008/layout/RadialCluster"/>
    <dgm:cxn modelId="{3616665E-6048-4AEC-87B4-E154A74E242B}" type="presParOf" srcId="{2962A968-98D9-4926-8B29-90064F5CB55E}" destId="{68B9DBCB-81BB-46EC-8541-AE38F7DFBF6D}" srcOrd="11" destOrd="0" presId="urn:microsoft.com/office/officeart/2008/layout/RadialCluster"/>
    <dgm:cxn modelId="{02BC91F0-C66A-4361-99C2-1B913B7564BA}" type="presParOf" srcId="{2962A968-98D9-4926-8B29-90064F5CB55E}" destId="{27CE4E16-0935-4AE5-A2E5-71F83DE91294}" srcOrd="12" destOrd="0" presId="urn:microsoft.com/office/officeart/2008/layout/RadialCluster"/>
    <dgm:cxn modelId="{0ABCA161-068F-4FC5-A869-023AF5691641}" type="presParOf" srcId="{2962A968-98D9-4926-8B29-90064F5CB55E}" destId="{F075F0BB-2D59-47DA-BE08-B58CE691F1EA}" srcOrd="13" destOrd="0" presId="urn:microsoft.com/office/officeart/2008/layout/RadialCluster"/>
    <dgm:cxn modelId="{A2B6D0A2-D43B-4F1C-812F-F71A6E3B1581}" type="presParOf" srcId="{2962A968-98D9-4926-8B29-90064F5CB55E}" destId="{DFCC6422-BA12-4409-85A9-5CF344E18735}" srcOrd="14" destOrd="0" presId="urn:microsoft.com/office/officeart/2008/layout/RadialCluster"/>
  </dgm:cxnLst>
  <dgm:bg>
    <a:solidFill>
      <a:schemeClr val="accent3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855E93A-948F-4A01-A3FD-382FA6392C5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CA6993-5A6C-41E0-AB4F-C3F50DF8457A}">
      <dgm:prSet phldrT="[Текст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Временное хранение товаров в помещениях, на открытых площадках и иных территориях УЭО</a:t>
          </a:r>
          <a:endParaRPr lang="ru-RU" sz="1600" dirty="0"/>
        </a:p>
      </dgm:t>
    </dgm:pt>
    <dgm:pt modelId="{4921AE45-2BD2-4894-A77D-A4B75DA29CCC}" type="parTrans" cxnId="{96CC3D65-80CD-4D26-A678-3A0609949C0E}">
      <dgm:prSet/>
      <dgm:spPr/>
      <dgm:t>
        <a:bodyPr/>
        <a:lstStyle/>
        <a:p>
          <a:endParaRPr lang="ru-RU"/>
        </a:p>
      </dgm:t>
    </dgm:pt>
    <dgm:pt modelId="{48228AAB-1757-493F-800C-0D1CDB7F8C01}" type="sibTrans" cxnId="{96CC3D65-80CD-4D26-A678-3A0609949C0E}">
      <dgm:prSet/>
      <dgm:spPr/>
      <dgm:t>
        <a:bodyPr/>
        <a:lstStyle/>
        <a:p>
          <a:endParaRPr lang="ru-RU"/>
        </a:p>
      </dgm:t>
    </dgm:pt>
    <dgm:pt modelId="{016EB97D-2815-4651-A359-864F430B869C}">
      <dgm:prSet phldrT="[Текст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ЕСЛИ УПОЛНОМОЧЕННЫЙ ЭКОНОМИЧЕСКИЙ ОПЕРАТОР </a:t>
          </a:r>
        </a:p>
        <a:p>
          <a:r>
            <a:rPr lang="ru-RU" sz="1600" b="1" dirty="0" smtClean="0">
              <a:solidFill>
                <a:schemeClr val="bg1"/>
              </a:solidFill>
            </a:rPr>
            <a:t>– ДЕКЛАРАНТ ТОВАРОВ</a:t>
          </a:r>
          <a:endParaRPr lang="ru-RU" sz="1600" b="1" dirty="0">
            <a:solidFill>
              <a:schemeClr val="bg1"/>
            </a:solidFill>
          </a:endParaRPr>
        </a:p>
      </dgm:t>
    </dgm:pt>
    <dgm:pt modelId="{50899946-1881-4C5B-9C25-8A1D9A9A5732}" type="parTrans" cxnId="{4A6C679A-54B1-4BD7-90AE-1126E1871E6C}">
      <dgm:prSet/>
      <dgm:spPr/>
      <dgm:t>
        <a:bodyPr/>
        <a:lstStyle/>
        <a:p>
          <a:endParaRPr lang="ru-RU"/>
        </a:p>
      </dgm:t>
    </dgm:pt>
    <dgm:pt modelId="{0F8E538F-2246-456D-B228-84310FA3AF68}" type="sibTrans" cxnId="{4A6C679A-54B1-4BD7-90AE-1126E1871E6C}">
      <dgm:prSet/>
      <dgm:spPr/>
      <dgm:t>
        <a:bodyPr/>
        <a:lstStyle/>
        <a:p>
          <a:endParaRPr lang="ru-RU"/>
        </a:p>
      </dgm:t>
    </dgm:pt>
    <dgm:pt modelId="{9F2BE76E-BD2B-43E8-9EC5-1E59DA59A517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Проведение таможенных операций, связанных с выпуском товаров, находящихся на территории УЭО</a:t>
          </a:r>
          <a:endParaRPr lang="ru-RU" sz="1600" dirty="0"/>
        </a:p>
      </dgm:t>
    </dgm:pt>
    <dgm:pt modelId="{2E8548E4-BF2E-4EF2-ACCA-C21E7BB890F8}" type="parTrans" cxnId="{69519ED7-A20C-4623-843C-00496003730A}">
      <dgm:prSet/>
      <dgm:spPr/>
      <dgm:t>
        <a:bodyPr/>
        <a:lstStyle/>
        <a:p>
          <a:endParaRPr lang="ru-RU"/>
        </a:p>
      </dgm:t>
    </dgm:pt>
    <dgm:pt modelId="{C709DA64-5112-467F-BA95-F21AACBAA471}" type="sibTrans" cxnId="{69519ED7-A20C-4623-843C-00496003730A}">
      <dgm:prSet/>
      <dgm:spPr/>
      <dgm:t>
        <a:bodyPr/>
        <a:lstStyle/>
        <a:p>
          <a:endParaRPr lang="ru-RU"/>
        </a:p>
      </dgm:t>
    </dgm:pt>
    <dgm:pt modelId="{23D325B2-2D24-484D-882E-1E6EBE5DCAAA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Предварительное таможенное декларирование</a:t>
          </a:r>
          <a:endParaRPr lang="ru-RU" sz="1600" dirty="0"/>
        </a:p>
      </dgm:t>
    </dgm:pt>
    <dgm:pt modelId="{AD7A123E-0DDA-474C-9E8B-50F52E9E4ACA}" type="parTrans" cxnId="{6110DAEB-A976-4921-9CD0-3C2904D7A1D4}">
      <dgm:prSet/>
      <dgm:spPr/>
      <dgm:t>
        <a:bodyPr/>
        <a:lstStyle/>
        <a:p>
          <a:endParaRPr lang="ru-RU"/>
        </a:p>
      </dgm:t>
    </dgm:pt>
    <dgm:pt modelId="{62F53606-0ED2-4645-85C7-E377D2AD77A1}" type="sibTrans" cxnId="{6110DAEB-A976-4921-9CD0-3C2904D7A1D4}">
      <dgm:prSet/>
      <dgm:spPr/>
      <dgm:t>
        <a:bodyPr/>
        <a:lstStyle/>
        <a:p>
          <a:endParaRPr lang="ru-RU"/>
        </a:p>
      </dgm:t>
    </dgm:pt>
    <dgm:pt modelId="{EECFCCAF-1D73-4A12-B73E-9BEE0FC19D4E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Подача неполной таможенной декларации</a:t>
          </a:r>
          <a:endParaRPr lang="ru-RU" sz="1600" dirty="0"/>
        </a:p>
      </dgm:t>
    </dgm:pt>
    <dgm:pt modelId="{0EA54891-0339-4722-BE16-4A39F634ED4F}" type="parTrans" cxnId="{42014AA4-0D39-4B74-BDED-7C3DBB7D9011}">
      <dgm:prSet/>
      <dgm:spPr/>
      <dgm:t>
        <a:bodyPr/>
        <a:lstStyle/>
        <a:p>
          <a:endParaRPr lang="ru-RU"/>
        </a:p>
      </dgm:t>
    </dgm:pt>
    <dgm:pt modelId="{AD03561F-EAC4-4498-95E7-5631BD63A490}" type="sibTrans" cxnId="{42014AA4-0D39-4B74-BDED-7C3DBB7D9011}">
      <dgm:prSet/>
      <dgm:spPr/>
      <dgm:t>
        <a:bodyPr/>
        <a:lstStyle/>
        <a:p>
          <a:endParaRPr lang="ru-RU"/>
        </a:p>
      </dgm:t>
    </dgm:pt>
    <dgm:pt modelId="{86C194E4-B5B0-420F-9B1A-D9966FAF33EB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Выпуск товаров до подачи таможенной декларации</a:t>
          </a:r>
          <a:endParaRPr lang="ru-RU" sz="1600" dirty="0"/>
        </a:p>
      </dgm:t>
    </dgm:pt>
    <dgm:pt modelId="{7927F840-4E7B-462E-B2BC-8659326E3B08}" type="parTrans" cxnId="{9C8B3A6B-7ADB-4A7C-BF93-7782D1F4C09E}">
      <dgm:prSet/>
      <dgm:spPr/>
      <dgm:t>
        <a:bodyPr/>
        <a:lstStyle/>
        <a:p>
          <a:endParaRPr lang="ru-RU"/>
        </a:p>
      </dgm:t>
    </dgm:pt>
    <dgm:pt modelId="{BB89612E-0D9A-423F-B788-A75EED9B8C23}" type="sibTrans" cxnId="{9C8B3A6B-7ADB-4A7C-BF93-7782D1F4C09E}">
      <dgm:prSet/>
      <dgm:spPr/>
      <dgm:t>
        <a:bodyPr/>
        <a:lstStyle/>
        <a:p>
          <a:endParaRPr lang="ru-RU"/>
        </a:p>
      </dgm:t>
    </dgm:pt>
    <dgm:pt modelId="{50253039-CEFA-4EBE-A98E-589BA853B634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Подача периодической таможенной декларации</a:t>
          </a:r>
          <a:endParaRPr lang="ru-RU" sz="1600" dirty="0"/>
        </a:p>
      </dgm:t>
    </dgm:pt>
    <dgm:pt modelId="{15146500-9FED-4B93-9484-5CA91C245721}" type="parTrans" cxnId="{8D8741AD-A74E-40DF-B26D-B5432FB1BA13}">
      <dgm:prSet/>
      <dgm:spPr/>
      <dgm:t>
        <a:bodyPr/>
        <a:lstStyle/>
        <a:p>
          <a:endParaRPr lang="ru-RU"/>
        </a:p>
      </dgm:t>
    </dgm:pt>
    <dgm:pt modelId="{D99CE078-E3D7-4C4E-A558-10149B1CBAEF}" type="sibTrans" cxnId="{8D8741AD-A74E-40DF-B26D-B5432FB1BA13}">
      <dgm:prSet/>
      <dgm:spPr/>
      <dgm:t>
        <a:bodyPr/>
        <a:lstStyle/>
        <a:p>
          <a:endParaRPr lang="ru-RU"/>
        </a:p>
      </dgm:t>
    </dgm:pt>
    <dgm:pt modelId="{67D35E0F-2CA7-4127-9EE9-C17EE827515F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Завершение таможенной процедуры таможенный транзит</a:t>
          </a:r>
          <a:endParaRPr lang="ru-RU" sz="1600" dirty="0"/>
        </a:p>
      </dgm:t>
    </dgm:pt>
    <dgm:pt modelId="{6566BB5C-9FBC-4B60-85E8-C6B2B8AFF4F1}" type="parTrans" cxnId="{94421212-EE1C-40B5-959D-923482C05FEF}">
      <dgm:prSet/>
      <dgm:spPr/>
      <dgm:t>
        <a:bodyPr/>
        <a:lstStyle/>
        <a:p>
          <a:endParaRPr lang="ru-RU"/>
        </a:p>
      </dgm:t>
    </dgm:pt>
    <dgm:pt modelId="{20A5022D-3228-4F1D-8C18-04560D447F44}" type="sibTrans" cxnId="{94421212-EE1C-40B5-959D-923482C05FEF}">
      <dgm:prSet/>
      <dgm:spPr/>
      <dgm:t>
        <a:bodyPr/>
        <a:lstStyle/>
        <a:p>
          <a:endParaRPr lang="ru-RU"/>
        </a:p>
      </dgm:t>
    </dgm:pt>
    <dgm:pt modelId="{A6F1A33F-E770-4394-9402-BB223B89D175}" type="pres">
      <dgm:prSet presAssocID="{A855E93A-948F-4A01-A3FD-382FA6392C5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6BCCABE-9354-40F9-85A7-64BBD0C662EC}" type="pres">
      <dgm:prSet presAssocID="{016EB97D-2815-4651-A359-864F430B869C}" presName="root" presStyleCnt="0"/>
      <dgm:spPr/>
    </dgm:pt>
    <dgm:pt modelId="{5B4855C6-D69D-42F7-84A6-CCEE1460B227}" type="pres">
      <dgm:prSet presAssocID="{016EB97D-2815-4651-A359-864F430B869C}" presName="rootComposite" presStyleCnt="0"/>
      <dgm:spPr/>
    </dgm:pt>
    <dgm:pt modelId="{29319767-695C-40EC-B6D7-A4A803646863}" type="pres">
      <dgm:prSet presAssocID="{016EB97D-2815-4651-A359-864F430B869C}" presName="rootText" presStyleLbl="node1" presStyleIdx="0" presStyleCnt="1" custScaleX="390339" custScaleY="107495" custLinFactNeighborX="8532" custLinFactNeighborY="28146"/>
      <dgm:spPr/>
      <dgm:t>
        <a:bodyPr/>
        <a:lstStyle/>
        <a:p>
          <a:endParaRPr lang="ru-RU"/>
        </a:p>
      </dgm:t>
    </dgm:pt>
    <dgm:pt modelId="{09607A07-837C-4C91-916D-2F5666CC8ACA}" type="pres">
      <dgm:prSet presAssocID="{016EB97D-2815-4651-A359-864F430B869C}" presName="rootConnector" presStyleLbl="node1" presStyleIdx="0" presStyleCnt="1"/>
      <dgm:spPr/>
      <dgm:t>
        <a:bodyPr/>
        <a:lstStyle/>
        <a:p>
          <a:endParaRPr lang="ru-RU"/>
        </a:p>
      </dgm:t>
    </dgm:pt>
    <dgm:pt modelId="{968EB20C-FD04-4FF5-A6C2-BAC3FD67FBC0}" type="pres">
      <dgm:prSet presAssocID="{016EB97D-2815-4651-A359-864F430B869C}" presName="childShape" presStyleCnt="0"/>
      <dgm:spPr/>
    </dgm:pt>
    <dgm:pt modelId="{90DC1EF2-A74E-4056-9022-7C1A4CFE9B46}" type="pres">
      <dgm:prSet presAssocID="{4921AE45-2BD2-4894-A77D-A4B75DA29CCC}" presName="Name13" presStyleLbl="parChTrans1D2" presStyleIdx="0" presStyleCnt="7"/>
      <dgm:spPr/>
      <dgm:t>
        <a:bodyPr/>
        <a:lstStyle/>
        <a:p>
          <a:endParaRPr lang="ru-RU"/>
        </a:p>
      </dgm:t>
    </dgm:pt>
    <dgm:pt modelId="{907CDB14-A62E-4179-98C5-E32551500CEA}" type="pres">
      <dgm:prSet presAssocID="{12CA6993-5A6C-41E0-AB4F-C3F50DF8457A}" presName="childText" presStyleLbl="bgAcc1" presStyleIdx="0" presStyleCnt="7" custScaleX="408652" custScaleY="60010" custLinFactNeighborX="18266" custLinFactNeighborY="21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31792-5C5C-4B91-8DDB-930207A19432}" type="pres">
      <dgm:prSet presAssocID="{7927F840-4E7B-462E-B2BC-8659326E3B08}" presName="Name13" presStyleLbl="parChTrans1D2" presStyleIdx="1" presStyleCnt="7"/>
      <dgm:spPr/>
      <dgm:t>
        <a:bodyPr/>
        <a:lstStyle/>
        <a:p>
          <a:endParaRPr lang="ru-RU"/>
        </a:p>
      </dgm:t>
    </dgm:pt>
    <dgm:pt modelId="{40E01224-6F35-43F0-8FD7-245E25AD69B4}" type="pres">
      <dgm:prSet presAssocID="{86C194E4-B5B0-420F-9B1A-D9966FAF33EB}" presName="childText" presStyleLbl="bgAcc1" presStyleIdx="1" presStyleCnt="7" custScaleX="408652" custScaleY="51197" custLinFactNeighborX="18266" custLinFactNeighborY="18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33138D-4FBA-4548-A828-0F14FE13AD78}" type="pres">
      <dgm:prSet presAssocID="{6566BB5C-9FBC-4B60-85E8-C6B2B8AFF4F1}" presName="Name13" presStyleLbl="parChTrans1D2" presStyleIdx="2" presStyleCnt="7"/>
      <dgm:spPr/>
      <dgm:t>
        <a:bodyPr/>
        <a:lstStyle/>
        <a:p>
          <a:endParaRPr lang="ru-RU"/>
        </a:p>
      </dgm:t>
    </dgm:pt>
    <dgm:pt modelId="{1D4312F2-EF98-4182-A4D5-D44E5A77F870}" type="pres">
      <dgm:prSet presAssocID="{67D35E0F-2CA7-4127-9EE9-C17EE827515F}" presName="childText" presStyleLbl="bgAcc1" presStyleIdx="2" presStyleCnt="7" custScaleX="408652" custScaleY="57082" custLinFactNeighborX="18266" custLinFactNeighborY="7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E2AD6-567B-43B9-8871-94FFF574181E}" type="pres">
      <dgm:prSet presAssocID="{2E8548E4-BF2E-4EF2-ACCA-C21E7BB890F8}" presName="Name13" presStyleLbl="parChTrans1D2" presStyleIdx="3" presStyleCnt="7"/>
      <dgm:spPr/>
      <dgm:t>
        <a:bodyPr/>
        <a:lstStyle/>
        <a:p>
          <a:endParaRPr lang="ru-RU"/>
        </a:p>
      </dgm:t>
    </dgm:pt>
    <dgm:pt modelId="{D0FDBC6F-14ED-4738-B9E3-178AC035BD1C}" type="pres">
      <dgm:prSet presAssocID="{9F2BE76E-BD2B-43E8-9EC5-1E59DA59A517}" presName="childText" presStyleLbl="bgAcc1" presStyleIdx="3" presStyleCnt="7" custScaleX="406042" custScaleY="74512" custLinFactNeighborX="18266" custLinFactNeighborY="-3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2F355-D5D7-4533-83E8-6DF1AF03612F}" type="pres">
      <dgm:prSet presAssocID="{AD7A123E-0DDA-474C-9E8B-50F52E9E4ACA}" presName="Name13" presStyleLbl="parChTrans1D2" presStyleIdx="4" presStyleCnt="7"/>
      <dgm:spPr/>
      <dgm:t>
        <a:bodyPr/>
        <a:lstStyle/>
        <a:p>
          <a:endParaRPr lang="ru-RU"/>
        </a:p>
      </dgm:t>
    </dgm:pt>
    <dgm:pt modelId="{8A0351E2-CDB3-487E-BF2B-2D395A13DAC7}" type="pres">
      <dgm:prSet presAssocID="{23D325B2-2D24-484D-882E-1E6EBE5DCAAA}" presName="childText" presStyleLbl="bgAcc1" presStyleIdx="4" presStyleCnt="7" custScaleX="408652" custScaleY="48480" custLinFactNeighborX="18266" custLinFactNeighborY="-12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9DC27-6C4B-45B4-8D9A-ACBE999D4B93}" type="pres">
      <dgm:prSet presAssocID="{0EA54891-0339-4722-BE16-4A39F634ED4F}" presName="Name13" presStyleLbl="parChTrans1D2" presStyleIdx="5" presStyleCnt="7"/>
      <dgm:spPr/>
      <dgm:t>
        <a:bodyPr/>
        <a:lstStyle/>
        <a:p>
          <a:endParaRPr lang="ru-RU"/>
        </a:p>
      </dgm:t>
    </dgm:pt>
    <dgm:pt modelId="{CCB7FE74-B768-4919-AE44-FAE6D23B6AA4}" type="pres">
      <dgm:prSet presAssocID="{EECFCCAF-1D73-4A12-B73E-9BEE0FC19D4E}" presName="childText" presStyleLbl="bgAcc1" presStyleIdx="5" presStyleCnt="7" custScaleX="407528" custScaleY="49728" custLinFactNeighborX="18906" custLinFactNeighborY="-218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4246B9-44DD-4C22-92B7-41F74E8EDDEE}" type="pres">
      <dgm:prSet presAssocID="{15146500-9FED-4B93-9484-5CA91C245721}" presName="Name13" presStyleLbl="parChTrans1D2" presStyleIdx="6" presStyleCnt="7"/>
      <dgm:spPr/>
      <dgm:t>
        <a:bodyPr/>
        <a:lstStyle/>
        <a:p>
          <a:endParaRPr lang="ru-RU"/>
        </a:p>
      </dgm:t>
    </dgm:pt>
    <dgm:pt modelId="{77A8DFD6-6A25-428F-A693-FD1BC2C306AC}" type="pres">
      <dgm:prSet presAssocID="{50253039-CEFA-4EBE-A98E-589BA853B634}" presName="childText" presStyleLbl="bgAcc1" presStyleIdx="6" presStyleCnt="7" custScaleX="404010" custScaleY="60903" custLinFactNeighborX="24785" custLinFactNeighborY="-28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19EA75-3F64-4B16-82EC-3414CAD764BD}" type="presOf" srcId="{2E8548E4-BF2E-4EF2-ACCA-C21E7BB890F8}" destId="{A3CE2AD6-567B-43B9-8871-94FFF574181E}" srcOrd="0" destOrd="0" presId="urn:microsoft.com/office/officeart/2005/8/layout/hierarchy3"/>
    <dgm:cxn modelId="{4A6C679A-54B1-4BD7-90AE-1126E1871E6C}" srcId="{A855E93A-948F-4A01-A3FD-382FA6392C57}" destId="{016EB97D-2815-4651-A359-864F430B869C}" srcOrd="0" destOrd="0" parTransId="{50899946-1881-4C5B-9C25-8A1D9A9A5732}" sibTransId="{0F8E538F-2246-456D-B228-84310FA3AF68}"/>
    <dgm:cxn modelId="{CF096B9C-0DEE-49AF-87AB-3338B26E731B}" type="presOf" srcId="{23D325B2-2D24-484D-882E-1E6EBE5DCAAA}" destId="{8A0351E2-CDB3-487E-BF2B-2D395A13DAC7}" srcOrd="0" destOrd="0" presId="urn:microsoft.com/office/officeart/2005/8/layout/hierarchy3"/>
    <dgm:cxn modelId="{C6165D23-9390-4D7F-949D-3B89099DAA3D}" type="presOf" srcId="{A855E93A-948F-4A01-A3FD-382FA6392C57}" destId="{A6F1A33F-E770-4394-9402-BB223B89D175}" srcOrd="0" destOrd="0" presId="urn:microsoft.com/office/officeart/2005/8/layout/hierarchy3"/>
    <dgm:cxn modelId="{B4B8D732-7332-4562-A569-6F6CFD30E3CF}" type="presOf" srcId="{86C194E4-B5B0-420F-9B1A-D9966FAF33EB}" destId="{40E01224-6F35-43F0-8FD7-245E25AD69B4}" srcOrd="0" destOrd="0" presId="urn:microsoft.com/office/officeart/2005/8/layout/hierarchy3"/>
    <dgm:cxn modelId="{69519ED7-A20C-4623-843C-00496003730A}" srcId="{016EB97D-2815-4651-A359-864F430B869C}" destId="{9F2BE76E-BD2B-43E8-9EC5-1E59DA59A517}" srcOrd="3" destOrd="0" parTransId="{2E8548E4-BF2E-4EF2-ACCA-C21E7BB890F8}" sibTransId="{C709DA64-5112-467F-BA95-F21AACBAA471}"/>
    <dgm:cxn modelId="{A173E915-E29D-4B5D-AB2D-7B7B4C7665CE}" type="presOf" srcId="{15146500-9FED-4B93-9484-5CA91C245721}" destId="{1A4246B9-44DD-4C22-92B7-41F74E8EDDEE}" srcOrd="0" destOrd="0" presId="urn:microsoft.com/office/officeart/2005/8/layout/hierarchy3"/>
    <dgm:cxn modelId="{6110DAEB-A976-4921-9CD0-3C2904D7A1D4}" srcId="{016EB97D-2815-4651-A359-864F430B869C}" destId="{23D325B2-2D24-484D-882E-1E6EBE5DCAAA}" srcOrd="4" destOrd="0" parTransId="{AD7A123E-0DDA-474C-9E8B-50F52E9E4ACA}" sibTransId="{62F53606-0ED2-4645-85C7-E377D2AD77A1}"/>
    <dgm:cxn modelId="{45C11BA9-5071-4B65-AB7F-E62A9C92B78F}" type="presOf" srcId="{AD7A123E-0DDA-474C-9E8B-50F52E9E4ACA}" destId="{16F2F355-D5D7-4533-83E8-6DF1AF03612F}" srcOrd="0" destOrd="0" presId="urn:microsoft.com/office/officeart/2005/8/layout/hierarchy3"/>
    <dgm:cxn modelId="{D438FFD8-C257-4748-BF91-BFF25CCFD5E7}" type="presOf" srcId="{9F2BE76E-BD2B-43E8-9EC5-1E59DA59A517}" destId="{D0FDBC6F-14ED-4738-B9E3-178AC035BD1C}" srcOrd="0" destOrd="0" presId="urn:microsoft.com/office/officeart/2005/8/layout/hierarchy3"/>
    <dgm:cxn modelId="{8D99B3AD-CB8D-429C-8A37-79F3319BB9B6}" type="presOf" srcId="{50253039-CEFA-4EBE-A98E-589BA853B634}" destId="{77A8DFD6-6A25-428F-A693-FD1BC2C306AC}" srcOrd="0" destOrd="0" presId="urn:microsoft.com/office/officeart/2005/8/layout/hierarchy3"/>
    <dgm:cxn modelId="{CE2511DE-1E4A-4D1F-9A39-03DE9B8851B3}" type="presOf" srcId="{EECFCCAF-1D73-4A12-B73E-9BEE0FC19D4E}" destId="{CCB7FE74-B768-4919-AE44-FAE6D23B6AA4}" srcOrd="0" destOrd="0" presId="urn:microsoft.com/office/officeart/2005/8/layout/hierarchy3"/>
    <dgm:cxn modelId="{96CC3D65-80CD-4D26-A678-3A0609949C0E}" srcId="{016EB97D-2815-4651-A359-864F430B869C}" destId="{12CA6993-5A6C-41E0-AB4F-C3F50DF8457A}" srcOrd="0" destOrd="0" parTransId="{4921AE45-2BD2-4894-A77D-A4B75DA29CCC}" sibTransId="{48228AAB-1757-493F-800C-0D1CDB7F8C01}"/>
    <dgm:cxn modelId="{CE7B351C-2B84-4831-9052-C7F0540C8CEE}" type="presOf" srcId="{6566BB5C-9FBC-4B60-85E8-C6B2B8AFF4F1}" destId="{0133138D-4FBA-4548-A828-0F14FE13AD78}" srcOrd="0" destOrd="0" presId="urn:microsoft.com/office/officeart/2005/8/layout/hierarchy3"/>
    <dgm:cxn modelId="{F7D203F6-2A2E-4D44-8AEA-80A537B198CA}" type="presOf" srcId="{12CA6993-5A6C-41E0-AB4F-C3F50DF8457A}" destId="{907CDB14-A62E-4179-98C5-E32551500CEA}" srcOrd="0" destOrd="0" presId="urn:microsoft.com/office/officeart/2005/8/layout/hierarchy3"/>
    <dgm:cxn modelId="{8D8741AD-A74E-40DF-B26D-B5432FB1BA13}" srcId="{016EB97D-2815-4651-A359-864F430B869C}" destId="{50253039-CEFA-4EBE-A98E-589BA853B634}" srcOrd="6" destOrd="0" parTransId="{15146500-9FED-4B93-9484-5CA91C245721}" sibTransId="{D99CE078-E3D7-4C4E-A558-10149B1CBAEF}"/>
    <dgm:cxn modelId="{42014AA4-0D39-4B74-BDED-7C3DBB7D9011}" srcId="{016EB97D-2815-4651-A359-864F430B869C}" destId="{EECFCCAF-1D73-4A12-B73E-9BEE0FC19D4E}" srcOrd="5" destOrd="0" parTransId="{0EA54891-0339-4722-BE16-4A39F634ED4F}" sibTransId="{AD03561F-EAC4-4498-95E7-5631BD63A490}"/>
    <dgm:cxn modelId="{F130E693-1718-4A72-A5E1-78FE107EC85F}" type="presOf" srcId="{016EB97D-2815-4651-A359-864F430B869C}" destId="{29319767-695C-40EC-B6D7-A4A803646863}" srcOrd="0" destOrd="0" presId="urn:microsoft.com/office/officeart/2005/8/layout/hierarchy3"/>
    <dgm:cxn modelId="{507B840F-C582-4788-8807-80F017284414}" type="presOf" srcId="{7927F840-4E7B-462E-B2BC-8659326E3B08}" destId="{B4731792-5C5C-4B91-8DDB-930207A19432}" srcOrd="0" destOrd="0" presId="urn:microsoft.com/office/officeart/2005/8/layout/hierarchy3"/>
    <dgm:cxn modelId="{DCB2CC6C-6D72-40A0-BBB5-7C9EA949770B}" type="presOf" srcId="{0EA54891-0339-4722-BE16-4A39F634ED4F}" destId="{BC09DC27-6C4B-45B4-8D9A-ACBE999D4B93}" srcOrd="0" destOrd="0" presId="urn:microsoft.com/office/officeart/2005/8/layout/hierarchy3"/>
    <dgm:cxn modelId="{9C8B3A6B-7ADB-4A7C-BF93-7782D1F4C09E}" srcId="{016EB97D-2815-4651-A359-864F430B869C}" destId="{86C194E4-B5B0-420F-9B1A-D9966FAF33EB}" srcOrd="1" destOrd="0" parTransId="{7927F840-4E7B-462E-B2BC-8659326E3B08}" sibTransId="{BB89612E-0D9A-423F-B788-A75EED9B8C23}"/>
    <dgm:cxn modelId="{671EFF39-43C2-47ED-8AF3-74B51009CE8F}" type="presOf" srcId="{67D35E0F-2CA7-4127-9EE9-C17EE827515F}" destId="{1D4312F2-EF98-4182-A4D5-D44E5A77F870}" srcOrd="0" destOrd="0" presId="urn:microsoft.com/office/officeart/2005/8/layout/hierarchy3"/>
    <dgm:cxn modelId="{94421212-EE1C-40B5-959D-923482C05FEF}" srcId="{016EB97D-2815-4651-A359-864F430B869C}" destId="{67D35E0F-2CA7-4127-9EE9-C17EE827515F}" srcOrd="2" destOrd="0" parTransId="{6566BB5C-9FBC-4B60-85E8-C6B2B8AFF4F1}" sibTransId="{20A5022D-3228-4F1D-8C18-04560D447F44}"/>
    <dgm:cxn modelId="{62BAF081-7B09-44D6-8F0C-BF7D372E9D09}" type="presOf" srcId="{016EB97D-2815-4651-A359-864F430B869C}" destId="{09607A07-837C-4C91-916D-2F5666CC8ACA}" srcOrd="1" destOrd="0" presId="urn:microsoft.com/office/officeart/2005/8/layout/hierarchy3"/>
    <dgm:cxn modelId="{B5AFF9C3-A79C-4354-A6DD-7AF7C9B0DAA9}" type="presOf" srcId="{4921AE45-2BD2-4894-A77D-A4B75DA29CCC}" destId="{90DC1EF2-A74E-4056-9022-7C1A4CFE9B46}" srcOrd="0" destOrd="0" presId="urn:microsoft.com/office/officeart/2005/8/layout/hierarchy3"/>
    <dgm:cxn modelId="{68DDC91E-7BDB-4881-805A-45022ACF7B72}" type="presParOf" srcId="{A6F1A33F-E770-4394-9402-BB223B89D175}" destId="{A6BCCABE-9354-40F9-85A7-64BBD0C662EC}" srcOrd="0" destOrd="0" presId="urn:microsoft.com/office/officeart/2005/8/layout/hierarchy3"/>
    <dgm:cxn modelId="{D56C5624-F070-4FFA-BF6D-9BC3A154FFF1}" type="presParOf" srcId="{A6BCCABE-9354-40F9-85A7-64BBD0C662EC}" destId="{5B4855C6-D69D-42F7-84A6-CCEE1460B227}" srcOrd="0" destOrd="0" presId="urn:microsoft.com/office/officeart/2005/8/layout/hierarchy3"/>
    <dgm:cxn modelId="{452AA4B8-34D7-4632-A9C7-83065EE0733C}" type="presParOf" srcId="{5B4855C6-D69D-42F7-84A6-CCEE1460B227}" destId="{29319767-695C-40EC-B6D7-A4A803646863}" srcOrd="0" destOrd="0" presId="urn:microsoft.com/office/officeart/2005/8/layout/hierarchy3"/>
    <dgm:cxn modelId="{9F06BF93-C8E1-487E-9B52-1B1470F3DBD0}" type="presParOf" srcId="{5B4855C6-D69D-42F7-84A6-CCEE1460B227}" destId="{09607A07-837C-4C91-916D-2F5666CC8ACA}" srcOrd="1" destOrd="0" presId="urn:microsoft.com/office/officeart/2005/8/layout/hierarchy3"/>
    <dgm:cxn modelId="{2F9F04DA-F5DA-45D9-AC43-21675245351B}" type="presParOf" srcId="{A6BCCABE-9354-40F9-85A7-64BBD0C662EC}" destId="{968EB20C-FD04-4FF5-A6C2-BAC3FD67FBC0}" srcOrd="1" destOrd="0" presId="urn:microsoft.com/office/officeart/2005/8/layout/hierarchy3"/>
    <dgm:cxn modelId="{2C642180-2D7C-4EC4-A3D6-EC06169CBECD}" type="presParOf" srcId="{968EB20C-FD04-4FF5-A6C2-BAC3FD67FBC0}" destId="{90DC1EF2-A74E-4056-9022-7C1A4CFE9B46}" srcOrd="0" destOrd="0" presId="urn:microsoft.com/office/officeart/2005/8/layout/hierarchy3"/>
    <dgm:cxn modelId="{04660C64-1100-4B90-B20C-EBBB2D295301}" type="presParOf" srcId="{968EB20C-FD04-4FF5-A6C2-BAC3FD67FBC0}" destId="{907CDB14-A62E-4179-98C5-E32551500CEA}" srcOrd="1" destOrd="0" presId="urn:microsoft.com/office/officeart/2005/8/layout/hierarchy3"/>
    <dgm:cxn modelId="{6EBC02C8-4285-4BC4-A22D-2EE06DEF1F4D}" type="presParOf" srcId="{968EB20C-FD04-4FF5-A6C2-BAC3FD67FBC0}" destId="{B4731792-5C5C-4B91-8DDB-930207A19432}" srcOrd="2" destOrd="0" presId="urn:microsoft.com/office/officeart/2005/8/layout/hierarchy3"/>
    <dgm:cxn modelId="{1B614305-C8CB-4776-AE65-F98E9DC33B4E}" type="presParOf" srcId="{968EB20C-FD04-4FF5-A6C2-BAC3FD67FBC0}" destId="{40E01224-6F35-43F0-8FD7-245E25AD69B4}" srcOrd="3" destOrd="0" presId="urn:microsoft.com/office/officeart/2005/8/layout/hierarchy3"/>
    <dgm:cxn modelId="{7D1E51CB-51E0-4468-B73B-F8609DE2F380}" type="presParOf" srcId="{968EB20C-FD04-4FF5-A6C2-BAC3FD67FBC0}" destId="{0133138D-4FBA-4548-A828-0F14FE13AD78}" srcOrd="4" destOrd="0" presId="urn:microsoft.com/office/officeart/2005/8/layout/hierarchy3"/>
    <dgm:cxn modelId="{0B1FB515-802C-456C-AE11-C15160FEF666}" type="presParOf" srcId="{968EB20C-FD04-4FF5-A6C2-BAC3FD67FBC0}" destId="{1D4312F2-EF98-4182-A4D5-D44E5A77F870}" srcOrd="5" destOrd="0" presId="urn:microsoft.com/office/officeart/2005/8/layout/hierarchy3"/>
    <dgm:cxn modelId="{A85D5B09-1776-4D83-A241-A9AB0158C7DF}" type="presParOf" srcId="{968EB20C-FD04-4FF5-A6C2-BAC3FD67FBC0}" destId="{A3CE2AD6-567B-43B9-8871-94FFF574181E}" srcOrd="6" destOrd="0" presId="urn:microsoft.com/office/officeart/2005/8/layout/hierarchy3"/>
    <dgm:cxn modelId="{23CCEDE1-8F04-477D-BC7A-954159EDD2F1}" type="presParOf" srcId="{968EB20C-FD04-4FF5-A6C2-BAC3FD67FBC0}" destId="{D0FDBC6F-14ED-4738-B9E3-178AC035BD1C}" srcOrd="7" destOrd="0" presId="urn:microsoft.com/office/officeart/2005/8/layout/hierarchy3"/>
    <dgm:cxn modelId="{3B335869-AD2F-4D74-BB3E-BD28E7AD699C}" type="presParOf" srcId="{968EB20C-FD04-4FF5-A6C2-BAC3FD67FBC0}" destId="{16F2F355-D5D7-4533-83E8-6DF1AF03612F}" srcOrd="8" destOrd="0" presId="urn:microsoft.com/office/officeart/2005/8/layout/hierarchy3"/>
    <dgm:cxn modelId="{B3DDF38C-6F96-47AA-A466-A29C420A96EA}" type="presParOf" srcId="{968EB20C-FD04-4FF5-A6C2-BAC3FD67FBC0}" destId="{8A0351E2-CDB3-487E-BF2B-2D395A13DAC7}" srcOrd="9" destOrd="0" presId="urn:microsoft.com/office/officeart/2005/8/layout/hierarchy3"/>
    <dgm:cxn modelId="{3B1D1BD1-C1EB-4324-AD96-B186C2FE4348}" type="presParOf" srcId="{968EB20C-FD04-4FF5-A6C2-BAC3FD67FBC0}" destId="{BC09DC27-6C4B-45B4-8D9A-ACBE999D4B93}" srcOrd="10" destOrd="0" presId="urn:microsoft.com/office/officeart/2005/8/layout/hierarchy3"/>
    <dgm:cxn modelId="{2A7DEEFE-9DBA-4B58-BCF6-0E33CF2B55E5}" type="presParOf" srcId="{968EB20C-FD04-4FF5-A6C2-BAC3FD67FBC0}" destId="{CCB7FE74-B768-4919-AE44-FAE6D23B6AA4}" srcOrd="11" destOrd="0" presId="urn:microsoft.com/office/officeart/2005/8/layout/hierarchy3"/>
    <dgm:cxn modelId="{F78F5C4F-3CBB-451D-890D-3AA8696B5E08}" type="presParOf" srcId="{968EB20C-FD04-4FF5-A6C2-BAC3FD67FBC0}" destId="{1A4246B9-44DD-4C22-92B7-41F74E8EDDEE}" srcOrd="12" destOrd="0" presId="urn:microsoft.com/office/officeart/2005/8/layout/hierarchy3"/>
    <dgm:cxn modelId="{9DFC7470-0394-44C7-BCEB-C65D61769D68}" type="presParOf" srcId="{968EB20C-FD04-4FF5-A6C2-BAC3FD67FBC0}" destId="{77A8DFD6-6A25-428F-A693-FD1BC2C306AC}" srcOrd="13" destOrd="0" presId="urn:microsoft.com/office/officeart/2005/8/layout/hierarchy3"/>
  </dgm:cxnLst>
  <dgm:bg>
    <a:solidFill>
      <a:schemeClr val="accent3">
        <a:lumMod val="40000"/>
        <a:lumOff val="60000"/>
      </a:schemeClr>
    </a:solidFill>
  </dgm:bg>
  <dgm:whole>
    <a:ln w="31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45358-087B-4CF8-A2C8-F6791CC7420B}">
      <dsp:nvSpPr>
        <dsp:cNvPr id="0" name=""/>
        <dsp:cNvSpPr/>
      </dsp:nvSpPr>
      <dsp:spPr>
        <a:xfrm>
          <a:off x="6982208" y="2931266"/>
          <a:ext cx="91440" cy="2848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293"/>
              </a:lnTo>
              <a:lnTo>
                <a:pt x="119540" y="200293"/>
              </a:lnTo>
              <a:lnTo>
                <a:pt x="119540" y="2848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476C6-083D-4625-9BDF-03C1B2CEA3C6}">
      <dsp:nvSpPr>
        <dsp:cNvPr id="0" name=""/>
        <dsp:cNvSpPr/>
      </dsp:nvSpPr>
      <dsp:spPr>
        <a:xfrm>
          <a:off x="4099129" y="1090864"/>
          <a:ext cx="2928799" cy="1261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6600"/>
              </a:lnTo>
              <a:lnTo>
                <a:pt x="2928799" y="1176600"/>
              </a:lnTo>
              <a:lnTo>
                <a:pt x="2928799" y="12611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1CF8D-D107-44E5-805C-A8DCD0860626}">
      <dsp:nvSpPr>
        <dsp:cNvPr id="0" name=""/>
        <dsp:cNvSpPr/>
      </dsp:nvSpPr>
      <dsp:spPr>
        <a:xfrm>
          <a:off x="3500530" y="2895263"/>
          <a:ext cx="1563027" cy="356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299"/>
              </a:lnTo>
              <a:lnTo>
                <a:pt x="1563027" y="272299"/>
              </a:lnTo>
              <a:lnTo>
                <a:pt x="1563027" y="3568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A4EDE2-9F6C-4CA8-B19E-6E75E0F561D0}">
      <dsp:nvSpPr>
        <dsp:cNvPr id="0" name=""/>
        <dsp:cNvSpPr/>
      </dsp:nvSpPr>
      <dsp:spPr>
        <a:xfrm>
          <a:off x="3236866" y="2895263"/>
          <a:ext cx="263663" cy="356811"/>
        </a:xfrm>
        <a:custGeom>
          <a:avLst/>
          <a:gdLst/>
          <a:ahLst/>
          <a:cxnLst/>
          <a:rect l="0" t="0" r="0" b="0"/>
          <a:pathLst>
            <a:path>
              <a:moveTo>
                <a:pt x="263663" y="0"/>
              </a:moveTo>
              <a:lnTo>
                <a:pt x="263663" y="272299"/>
              </a:lnTo>
              <a:lnTo>
                <a:pt x="0" y="272299"/>
              </a:lnTo>
              <a:lnTo>
                <a:pt x="0" y="3568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09305-4763-4BBA-8A26-C874EF766AD1}">
      <dsp:nvSpPr>
        <dsp:cNvPr id="0" name=""/>
        <dsp:cNvSpPr/>
      </dsp:nvSpPr>
      <dsp:spPr>
        <a:xfrm>
          <a:off x="1794934" y="2895263"/>
          <a:ext cx="1705596" cy="284805"/>
        </a:xfrm>
        <a:custGeom>
          <a:avLst/>
          <a:gdLst/>
          <a:ahLst/>
          <a:cxnLst/>
          <a:rect l="0" t="0" r="0" b="0"/>
          <a:pathLst>
            <a:path>
              <a:moveTo>
                <a:pt x="1705596" y="0"/>
              </a:moveTo>
              <a:lnTo>
                <a:pt x="1705596" y="200293"/>
              </a:lnTo>
              <a:lnTo>
                <a:pt x="0" y="200293"/>
              </a:lnTo>
              <a:lnTo>
                <a:pt x="0" y="2848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B95236-DE42-4C55-BB21-6B384056D424}">
      <dsp:nvSpPr>
        <dsp:cNvPr id="0" name=""/>
        <dsp:cNvSpPr/>
      </dsp:nvSpPr>
      <dsp:spPr>
        <a:xfrm>
          <a:off x="3500530" y="1090864"/>
          <a:ext cx="598598" cy="1225109"/>
        </a:xfrm>
        <a:custGeom>
          <a:avLst/>
          <a:gdLst/>
          <a:ahLst/>
          <a:cxnLst/>
          <a:rect l="0" t="0" r="0" b="0"/>
          <a:pathLst>
            <a:path>
              <a:moveTo>
                <a:pt x="598598" y="0"/>
              </a:moveTo>
              <a:lnTo>
                <a:pt x="598598" y="1140597"/>
              </a:lnTo>
              <a:lnTo>
                <a:pt x="0" y="1140597"/>
              </a:lnTo>
              <a:lnTo>
                <a:pt x="0" y="12251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7CD3A-8369-4F2C-B54D-EC841FCF014D}">
      <dsp:nvSpPr>
        <dsp:cNvPr id="0" name=""/>
        <dsp:cNvSpPr/>
      </dsp:nvSpPr>
      <dsp:spPr>
        <a:xfrm>
          <a:off x="4053409" y="1090864"/>
          <a:ext cx="91440" cy="2890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493"/>
              </a:lnTo>
              <a:lnTo>
                <a:pt x="57431" y="204493"/>
              </a:lnTo>
              <a:lnTo>
                <a:pt x="57431" y="2890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49E0C-9BEB-46A8-884F-7A48AFEDD7CE}">
      <dsp:nvSpPr>
        <dsp:cNvPr id="0" name=""/>
        <dsp:cNvSpPr/>
      </dsp:nvSpPr>
      <dsp:spPr>
        <a:xfrm>
          <a:off x="498786" y="2931266"/>
          <a:ext cx="218497" cy="212799"/>
        </a:xfrm>
        <a:custGeom>
          <a:avLst/>
          <a:gdLst/>
          <a:ahLst/>
          <a:cxnLst/>
          <a:rect l="0" t="0" r="0" b="0"/>
          <a:pathLst>
            <a:path>
              <a:moveTo>
                <a:pt x="218497" y="0"/>
              </a:moveTo>
              <a:lnTo>
                <a:pt x="218497" y="128288"/>
              </a:lnTo>
              <a:lnTo>
                <a:pt x="0" y="128288"/>
              </a:lnTo>
              <a:lnTo>
                <a:pt x="0" y="2127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E8F49-3506-4E8D-9060-77CBA4475E5E}">
      <dsp:nvSpPr>
        <dsp:cNvPr id="0" name=""/>
        <dsp:cNvSpPr/>
      </dsp:nvSpPr>
      <dsp:spPr>
        <a:xfrm>
          <a:off x="717283" y="1090864"/>
          <a:ext cx="3381845" cy="1261112"/>
        </a:xfrm>
        <a:custGeom>
          <a:avLst/>
          <a:gdLst/>
          <a:ahLst/>
          <a:cxnLst/>
          <a:rect l="0" t="0" r="0" b="0"/>
          <a:pathLst>
            <a:path>
              <a:moveTo>
                <a:pt x="3381845" y="0"/>
              </a:moveTo>
              <a:lnTo>
                <a:pt x="3381845" y="1176600"/>
              </a:lnTo>
              <a:lnTo>
                <a:pt x="0" y="1176600"/>
              </a:lnTo>
              <a:lnTo>
                <a:pt x="0" y="12611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11C61-D772-4F7D-9A5C-204DA8475854}">
      <dsp:nvSpPr>
        <dsp:cNvPr id="0" name=""/>
        <dsp:cNvSpPr/>
      </dsp:nvSpPr>
      <dsp:spPr>
        <a:xfrm>
          <a:off x="2850963" y="83722"/>
          <a:ext cx="2496330" cy="1007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FA3FE1-8056-4F39-8E11-83BA0C402401}">
      <dsp:nvSpPr>
        <dsp:cNvPr id="0" name=""/>
        <dsp:cNvSpPr/>
      </dsp:nvSpPr>
      <dsp:spPr>
        <a:xfrm>
          <a:off x="2952326" y="180017"/>
          <a:ext cx="2496330" cy="10071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ОСНОВНЫЕ ВИДЫ ВНЕШНЕТОРГОВЫХ СДЕЛОК</a:t>
          </a:r>
          <a:endParaRPr lang="ru-RU" sz="1600" b="1" kern="1200" dirty="0"/>
        </a:p>
      </dsp:txBody>
      <dsp:txXfrm>
        <a:off x="2981824" y="209515"/>
        <a:ext cx="2437334" cy="948146"/>
      </dsp:txXfrm>
    </dsp:sp>
    <dsp:sp modelId="{F7AEB1D8-9D70-45D0-9306-15D180198003}">
      <dsp:nvSpPr>
        <dsp:cNvPr id="0" name=""/>
        <dsp:cNvSpPr/>
      </dsp:nvSpPr>
      <dsp:spPr>
        <a:xfrm>
          <a:off x="139033" y="2351976"/>
          <a:ext cx="1156500" cy="579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618A8-6977-48A2-B1D1-AB44C06F1B3F}">
      <dsp:nvSpPr>
        <dsp:cNvPr id="0" name=""/>
        <dsp:cNvSpPr/>
      </dsp:nvSpPr>
      <dsp:spPr>
        <a:xfrm>
          <a:off x="240396" y="2448271"/>
          <a:ext cx="1156500" cy="5792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АРЕНДА</a:t>
          </a:r>
          <a:endParaRPr lang="ru-RU" sz="1600" b="1" kern="1200" dirty="0"/>
        </a:p>
      </dsp:txBody>
      <dsp:txXfrm>
        <a:off x="257363" y="2465238"/>
        <a:ext cx="1122566" cy="545356"/>
      </dsp:txXfrm>
    </dsp:sp>
    <dsp:sp modelId="{ED277FA4-4608-4122-BE31-E37ABCA694F1}">
      <dsp:nvSpPr>
        <dsp:cNvPr id="0" name=""/>
        <dsp:cNvSpPr/>
      </dsp:nvSpPr>
      <dsp:spPr>
        <a:xfrm>
          <a:off x="42652" y="3144066"/>
          <a:ext cx="912268" cy="579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629B43-AA75-4BD1-8F94-8FF767E783CE}">
      <dsp:nvSpPr>
        <dsp:cNvPr id="0" name=""/>
        <dsp:cNvSpPr/>
      </dsp:nvSpPr>
      <dsp:spPr>
        <a:xfrm>
          <a:off x="144015" y="3240361"/>
          <a:ext cx="912268" cy="5792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ЛИЗИНГ</a:t>
          </a:r>
          <a:endParaRPr lang="ru-RU" sz="1400" b="1" kern="1200" dirty="0"/>
        </a:p>
      </dsp:txBody>
      <dsp:txXfrm>
        <a:off x="160982" y="3257328"/>
        <a:ext cx="878334" cy="545356"/>
      </dsp:txXfrm>
    </dsp:sp>
    <dsp:sp modelId="{5F1A6016-AA9D-477D-B8C3-DD8B38751B79}">
      <dsp:nvSpPr>
        <dsp:cNvPr id="0" name=""/>
        <dsp:cNvSpPr/>
      </dsp:nvSpPr>
      <dsp:spPr>
        <a:xfrm>
          <a:off x="3283011" y="1379869"/>
          <a:ext cx="1655657" cy="4470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6C8FE-6677-4B91-933A-F2127287C6E9}">
      <dsp:nvSpPr>
        <dsp:cNvPr id="0" name=""/>
        <dsp:cNvSpPr/>
      </dsp:nvSpPr>
      <dsp:spPr>
        <a:xfrm>
          <a:off x="3384375" y="1476164"/>
          <a:ext cx="1655657" cy="4470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письменная форма</a:t>
          </a:r>
          <a:endParaRPr lang="ru-RU" sz="1600" b="1" kern="1200" dirty="0"/>
        </a:p>
      </dsp:txBody>
      <dsp:txXfrm>
        <a:off x="3397469" y="1489258"/>
        <a:ext cx="1629469" cy="420861"/>
      </dsp:txXfrm>
    </dsp:sp>
    <dsp:sp modelId="{12ECA658-FCAD-4E80-8BD1-88BA9E88BC8F}">
      <dsp:nvSpPr>
        <dsp:cNvPr id="0" name=""/>
        <dsp:cNvSpPr/>
      </dsp:nvSpPr>
      <dsp:spPr>
        <a:xfrm>
          <a:off x="2634938" y="2315973"/>
          <a:ext cx="1731183" cy="579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6A9D59-07D7-476E-BBF8-B6808E776530}">
      <dsp:nvSpPr>
        <dsp:cNvPr id="0" name=""/>
        <dsp:cNvSpPr/>
      </dsp:nvSpPr>
      <dsp:spPr>
        <a:xfrm>
          <a:off x="2736301" y="2412268"/>
          <a:ext cx="1731183" cy="5792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</a:t>
          </a:r>
          <a:r>
            <a:rPr lang="ru-RU" sz="1600" b="1" kern="1200" dirty="0" smtClean="0"/>
            <a:t>ТОВАРООБМЕН</a:t>
          </a:r>
        </a:p>
      </dsp:txBody>
      <dsp:txXfrm>
        <a:off x="2753268" y="2429235"/>
        <a:ext cx="1697249" cy="545356"/>
      </dsp:txXfrm>
    </dsp:sp>
    <dsp:sp modelId="{C88E8EB7-0254-4BB1-AF35-D220334BB0CB}">
      <dsp:nvSpPr>
        <dsp:cNvPr id="0" name=""/>
        <dsp:cNvSpPr/>
      </dsp:nvSpPr>
      <dsp:spPr>
        <a:xfrm>
          <a:off x="1338800" y="3180069"/>
          <a:ext cx="912268" cy="579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7443C-3464-40D7-A669-05EB135CF9D5}">
      <dsp:nvSpPr>
        <dsp:cNvPr id="0" name=""/>
        <dsp:cNvSpPr/>
      </dsp:nvSpPr>
      <dsp:spPr>
        <a:xfrm>
          <a:off x="1440163" y="3276364"/>
          <a:ext cx="912268" cy="5792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БАРТЕР</a:t>
          </a:r>
          <a:endParaRPr lang="ru-RU" sz="1400" b="1" kern="1200" dirty="0"/>
        </a:p>
      </dsp:txBody>
      <dsp:txXfrm>
        <a:off x="1457130" y="3293331"/>
        <a:ext cx="878334" cy="545356"/>
      </dsp:txXfrm>
    </dsp:sp>
    <dsp:sp modelId="{2C128452-3B6E-46A9-9010-D541C4414161}">
      <dsp:nvSpPr>
        <dsp:cNvPr id="0" name=""/>
        <dsp:cNvSpPr/>
      </dsp:nvSpPr>
      <dsp:spPr>
        <a:xfrm>
          <a:off x="2490923" y="3252074"/>
          <a:ext cx="1491886" cy="579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D10BF-B5AE-41AC-B957-50BCAA30D949}">
      <dsp:nvSpPr>
        <dsp:cNvPr id="0" name=""/>
        <dsp:cNvSpPr/>
      </dsp:nvSpPr>
      <dsp:spPr>
        <a:xfrm>
          <a:off x="2592286" y="3348369"/>
          <a:ext cx="1491886" cy="5792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ВСТРЕЧНАЯ ТОРГОВЛЯ</a:t>
          </a:r>
          <a:endParaRPr lang="ru-RU" sz="1400" b="1" kern="1200" dirty="0"/>
        </a:p>
      </dsp:txBody>
      <dsp:txXfrm>
        <a:off x="2609253" y="3365336"/>
        <a:ext cx="1457952" cy="545356"/>
      </dsp:txXfrm>
    </dsp:sp>
    <dsp:sp modelId="{2396AA11-488E-40E5-84F0-2A3180B5ECB3}">
      <dsp:nvSpPr>
        <dsp:cNvPr id="0" name=""/>
        <dsp:cNvSpPr/>
      </dsp:nvSpPr>
      <dsp:spPr>
        <a:xfrm>
          <a:off x="4219117" y="3252074"/>
          <a:ext cx="1688881" cy="631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EF6F0-C9C8-4B00-9A3E-65980B840CAA}">
      <dsp:nvSpPr>
        <dsp:cNvPr id="0" name=""/>
        <dsp:cNvSpPr/>
      </dsp:nvSpPr>
      <dsp:spPr>
        <a:xfrm>
          <a:off x="4320480" y="3348369"/>
          <a:ext cx="1688881" cy="6313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КОМПЕНСАЦИОННАЯ СДЕЛКА</a:t>
          </a:r>
          <a:endParaRPr lang="ru-RU" sz="1300" b="1" kern="1200" dirty="0"/>
        </a:p>
      </dsp:txBody>
      <dsp:txXfrm>
        <a:off x="4338972" y="3366861"/>
        <a:ext cx="1651897" cy="594378"/>
      </dsp:txXfrm>
    </dsp:sp>
    <dsp:sp modelId="{36C0E450-2AAA-46E6-987D-3F4A7CB97B62}">
      <dsp:nvSpPr>
        <dsp:cNvPr id="0" name=""/>
        <dsp:cNvSpPr/>
      </dsp:nvSpPr>
      <dsp:spPr>
        <a:xfrm>
          <a:off x="6307350" y="2351976"/>
          <a:ext cx="1441155" cy="579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75F7D5-749C-49E1-9131-ECFCD36C4191}">
      <dsp:nvSpPr>
        <dsp:cNvPr id="0" name=""/>
        <dsp:cNvSpPr/>
      </dsp:nvSpPr>
      <dsp:spPr>
        <a:xfrm>
          <a:off x="6408713" y="2448271"/>
          <a:ext cx="1441155" cy="5792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КУПЛЯ-ПРОДАЖА</a:t>
          </a:r>
          <a:endParaRPr lang="ru-RU" sz="1600" b="1" kern="1200" dirty="0"/>
        </a:p>
      </dsp:txBody>
      <dsp:txXfrm>
        <a:off x="6425680" y="2465238"/>
        <a:ext cx="1407221" cy="545356"/>
      </dsp:txXfrm>
    </dsp:sp>
    <dsp:sp modelId="{4C54B003-8754-4100-A01B-4FBDE55B2C8E}">
      <dsp:nvSpPr>
        <dsp:cNvPr id="0" name=""/>
        <dsp:cNvSpPr/>
      </dsp:nvSpPr>
      <dsp:spPr>
        <a:xfrm>
          <a:off x="6307346" y="3216072"/>
          <a:ext cx="1588806" cy="579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7B593-9977-4461-8CAA-078BB9F4BFD1}">
      <dsp:nvSpPr>
        <dsp:cNvPr id="0" name=""/>
        <dsp:cNvSpPr/>
      </dsp:nvSpPr>
      <dsp:spPr>
        <a:xfrm>
          <a:off x="6408709" y="3312367"/>
          <a:ext cx="1588806" cy="5792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КОНСИГНАЦИЯ</a:t>
          </a:r>
          <a:endParaRPr lang="ru-RU" sz="1400" b="1" kern="1200" dirty="0"/>
        </a:p>
      </dsp:txBody>
      <dsp:txXfrm>
        <a:off x="6425676" y="3329334"/>
        <a:ext cx="1554872" cy="5453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8235A0-309A-4F62-89EA-9C5608109D19}">
      <dsp:nvSpPr>
        <dsp:cNvPr id="0" name=""/>
        <dsp:cNvSpPr/>
      </dsp:nvSpPr>
      <dsp:spPr>
        <a:xfrm>
          <a:off x="2602605" y="2215044"/>
          <a:ext cx="2981913" cy="1953957"/>
        </a:xfrm>
        <a:prstGeom prst="ellipse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ОТЗЫВ  в отношении :  - иностранных товаров до  принятия решения о выпуске товаров          - товаров ТС до их фактического убытия</a:t>
          </a:r>
          <a:endParaRPr lang="ru-RU" sz="1600" b="1" kern="1200" dirty="0"/>
        </a:p>
      </dsp:txBody>
      <dsp:txXfrm>
        <a:off x="3039296" y="2501194"/>
        <a:ext cx="2108531" cy="1381657"/>
      </dsp:txXfrm>
    </dsp:sp>
    <dsp:sp modelId="{01B11B69-E19B-4936-ADB7-793ED0391810}">
      <dsp:nvSpPr>
        <dsp:cNvPr id="0" name=""/>
        <dsp:cNvSpPr/>
      </dsp:nvSpPr>
      <dsp:spPr>
        <a:xfrm rot="10399051">
          <a:off x="1269041" y="3092414"/>
          <a:ext cx="1523260" cy="6035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14789D-B6CE-4A93-B09A-D85E2F5EED5D}">
      <dsp:nvSpPr>
        <dsp:cNvPr id="0" name=""/>
        <dsp:cNvSpPr/>
      </dsp:nvSpPr>
      <dsp:spPr>
        <a:xfrm>
          <a:off x="297650" y="2081485"/>
          <a:ext cx="1859599" cy="2636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Если до получения обращения декларанта таможенный орган не уведомил его о месте и времени проведения таможенного досмотра товаров</a:t>
          </a:r>
          <a:endParaRPr lang="ru-RU" sz="1600" kern="1200" dirty="0"/>
        </a:p>
      </dsp:txBody>
      <dsp:txXfrm>
        <a:off x="352116" y="2135951"/>
        <a:ext cx="1750667" cy="2527407"/>
      </dsp:txXfrm>
    </dsp:sp>
    <dsp:sp modelId="{4E48590B-0286-4455-87A7-9D80C7ABCEC1}">
      <dsp:nvSpPr>
        <dsp:cNvPr id="0" name=""/>
        <dsp:cNvSpPr/>
      </dsp:nvSpPr>
      <dsp:spPr>
        <a:xfrm rot="13134953">
          <a:off x="1982577" y="1736674"/>
          <a:ext cx="1527696" cy="6035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2E6C6C-6E9F-4539-AFBC-7B2B7B57174B}">
      <dsp:nvSpPr>
        <dsp:cNvPr id="0" name=""/>
        <dsp:cNvSpPr/>
      </dsp:nvSpPr>
      <dsp:spPr>
        <a:xfrm>
          <a:off x="729704" y="748286"/>
          <a:ext cx="2133063" cy="1177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 письменному обращению декларанта</a:t>
          </a:r>
          <a:endParaRPr lang="ru-RU" sz="1600" kern="1200" dirty="0"/>
        </a:p>
      </dsp:txBody>
      <dsp:txXfrm>
        <a:off x="764205" y="782787"/>
        <a:ext cx="2064061" cy="1108951"/>
      </dsp:txXfrm>
    </dsp:sp>
    <dsp:sp modelId="{56B0B6E2-83BF-4A44-B140-103CF87ED72D}">
      <dsp:nvSpPr>
        <dsp:cNvPr id="0" name=""/>
        <dsp:cNvSpPr/>
      </dsp:nvSpPr>
      <dsp:spPr>
        <a:xfrm rot="16177924">
          <a:off x="3457525" y="1519633"/>
          <a:ext cx="1405629" cy="6035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14EFB-C8DB-4049-BD73-7E38161DA736}">
      <dsp:nvSpPr>
        <dsp:cNvPr id="0" name=""/>
        <dsp:cNvSpPr/>
      </dsp:nvSpPr>
      <dsp:spPr>
        <a:xfrm>
          <a:off x="3177966" y="388240"/>
          <a:ext cx="1995989" cy="1215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Таможенная декларация – зарегистрирована </a:t>
          </a:r>
          <a:endParaRPr lang="ru-RU" sz="1600" kern="1200" dirty="0"/>
        </a:p>
      </dsp:txBody>
      <dsp:txXfrm>
        <a:off x="3213578" y="423852"/>
        <a:ext cx="1924765" cy="1144666"/>
      </dsp:txXfrm>
    </dsp:sp>
    <dsp:sp modelId="{8B242027-2C03-40EE-867C-0DD03CA5010C}">
      <dsp:nvSpPr>
        <dsp:cNvPr id="0" name=""/>
        <dsp:cNvSpPr/>
      </dsp:nvSpPr>
      <dsp:spPr>
        <a:xfrm rot="19553627">
          <a:off x="4892684" y="1884493"/>
          <a:ext cx="1525962" cy="6035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EE621A-7C3A-4512-8CE1-189AE1E61877}">
      <dsp:nvSpPr>
        <dsp:cNvPr id="0" name=""/>
        <dsp:cNvSpPr/>
      </dsp:nvSpPr>
      <dsp:spPr>
        <a:xfrm>
          <a:off x="5554230" y="892310"/>
          <a:ext cx="2242352" cy="1102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  письменного разрешения таможенного органа</a:t>
          </a:r>
          <a:endParaRPr lang="ru-RU" sz="1600" kern="1200" dirty="0"/>
        </a:p>
      </dsp:txBody>
      <dsp:txXfrm>
        <a:off x="5586522" y="924602"/>
        <a:ext cx="2177768" cy="1037945"/>
      </dsp:txXfrm>
    </dsp:sp>
    <dsp:sp modelId="{8D955A01-12A1-427F-A9FB-D62E5ED445EA}">
      <dsp:nvSpPr>
        <dsp:cNvPr id="0" name=""/>
        <dsp:cNvSpPr/>
      </dsp:nvSpPr>
      <dsp:spPr>
        <a:xfrm rot="375792">
          <a:off x="5371177" y="3076725"/>
          <a:ext cx="1468316" cy="6035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6DC7F-63BF-4FC3-AC9B-A0D9B38B681E}">
      <dsp:nvSpPr>
        <dsp:cNvPr id="0" name=""/>
        <dsp:cNvSpPr/>
      </dsp:nvSpPr>
      <dsp:spPr>
        <a:xfrm>
          <a:off x="6130303" y="2476481"/>
          <a:ext cx="1996271" cy="18122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После отзыва новая таможенная декларация должна быть подана в срок временного хранения</a:t>
          </a:r>
          <a:endParaRPr lang="ru-RU" sz="1600" kern="1200" dirty="0"/>
        </a:p>
      </dsp:txBody>
      <dsp:txXfrm>
        <a:off x="6183381" y="2529559"/>
        <a:ext cx="1890115" cy="170607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CAACD-1FDB-4CB4-96A5-135A65D6C718}">
      <dsp:nvSpPr>
        <dsp:cNvPr id="0" name=""/>
        <dsp:cNvSpPr/>
      </dsp:nvSpPr>
      <dsp:spPr>
        <a:xfrm>
          <a:off x="107744" y="0"/>
          <a:ext cx="4997152" cy="499715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9FBBD-C862-4CDB-93BF-E70422730E70}">
      <dsp:nvSpPr>
        <dsp:cNvPr id="0" name=""/>
        <dsp:cNvSpPr/>
      </dsp:nvSpPr>
      <dsp:spPr>
        <a:xfrm>
          <a:off x="298364" y="391571"/>
          <a:ext cx="7782921" cy="7250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Возможность подачи ТД без представления таможенному органу документов, на основании которых она заполнена, в случаях, когда такие документы могут быть получены из информационных систем</a:t>
          </a:r>
          <a:endParaRPr lang="ru-RU" sz="1400" kern="1200" dirty="0"/>
        </a:p>
      </dsp:txBody>
      <dsp:txXfrm>
        <a:off x="333759" y="426966"/>
        <a:ext cx="7712131" cy="654289"/>
      </dsp:txXfrm>
    </dsp:sp>
    <dsp:sp modelId="{38E58058-98AF-4E91-B2AD-869B200B581F}">
      <dsp:nvSpPr>
        <dsp:cNvPr id="0" name=""/>
        <dsp:cNvSpPr/>
      </dsp:nvSpPr>
      <dsp:spPr>
        <a:xfrm>
          <a:off x="370392" y="1222738"/>
          <a:ext cx="7720005" cy="4051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Сокращение сроков принятия решения о регистрации либо отказе в регистрации ТД с 2-х часов до 1-го часа</a:t>
          </a:r>
          <a:endParaRPr lang="ru-RU" sz="1400" kern="1200" dirty="0"/>
        </a:p>
      </dsp:txBody>
      <dsp:txXfrm>
        <a:off x="390169" y="1242515"/>
        <a:ext cx="7680451" cy="365574"/>
      </dsp:txXfrm>
    </dsp:sp>
    <dsp:sp modelId="{EC8775BB-2340-40FF-A2D3-E1CB87F54AD1}">
      <dsp:nvSpPr>
        <dsp:cNvPr id="0" name=""/>
        <dsp:cNvSpPr/>
      </dsp:nvSpPr>
      <dsp:spPr>
        <a:xfrm>
          <a:off x="370392" y="1801864"/>
          <a:ext cx="7720005" cy="6527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Сокращение сроков выпуска товаров до 4-х часов с момента регистрации ТД, если по результатам проверки ТД в рамках СУР не рекомендовано проведение таможенного контроля в форме проверки документов, либо с проверкой товаров</a:t>
          </a:r>
          <a:endParaRPr lang="ru-RU" sz="1400" kern="1200" dirty="0"/>
        </a:p>
      </dsp:txBody>
      <dsp:txXfrm>
        <a:off x="402258" y="1833730"/>
        <a:ext cx="7656273" cy="589055"/>
      </dsp:txXfrm>
    </dsp:sp>
    <dsp:sp modelId="{AF0AE827-813A-444F-95AF-67939FAB5DB2}">
      <dsp:nvSpPr>
        <dsp:cNvPr id="0" name=""/>
        <dsp:cNvSpPr/>
      </dsp:nvSpPr>
      <dsp:spPr>
        <a:xfrm>
          <a:off x="370392" y="2655034"/>
          <a:ext cx="7694604" cy="7560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Совершение таможенных операций, связанных с регистрацией ТД и выпуском товаров АИС таможенных органов. В этом случае срок выпуска товаров будет составлять не более 20 минут с момента регистрации ДТ (для товаров, в отношении которых в автоматизированном режиме признаков риска не выявлено)</a:t>
          </a:r>
          <a:endParaRPr lang="ru-RU" sz="1400" kern="1200" dirty="0"/>
        </a:p>
      </dsp:txBody>
      <dsp:txXfrm>
        <a:off x="407302" y="2691944"/>
        <a:ext cx="7620784" cy="682278"/>
      </dsp:txXfrm>
    </dsp:sp>
    <dsp:sp modelId="{C8B2EEFB-B02A-4CE9-8883-C3A1BE54B4AE}">
      <dsp:nvSpPr>
        <dsp:cNvPr id="0" name=""/>
        <dsp:cNvSpPr/>
      </dsp:nvSpPr>
      <dsp:spPr>
        <a:xfrm>
          <a:off x="370375" y="3539831"/>
          <a:ext cx="7720037" cy="11020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Одним из основных инструментов построения эффективной системы регулирования ВЭД является механизм "единого окна", который предусматривает принцип однократного представления документов участниками ВЭД для их последующего использования таможенными и иными государственными органами при проведении государственного контроля</a:t>
          </a:r>
          <a:endParaRPr lang="ru-RU" sz="1400" b="1" kern="1200" dirty="0"/>
        </a:p>
      </dsp:txBody>
      <dsp:txXfrm>
        <a:off x="424171" y="3593627"/>
        <a:ext cx="7612445" cy="99442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2C428-26EE-1E48-AA91-5F6656599A96}">
      <dsp:nvSpPr>
        <dsp:cNvPr id="0" name=""/>
        <dsp:cNvSpPr/>
      </dsp:nvSpPr>
      <dsp:spPr>
        <a:xfrm rot="5400000">
          <a:off x="5009169" y="-1945078"/>
          <a:ext cx="1551740" cy="54447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7030A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1" kern="1200" dirty="0" smtClean="0"/>
            <a:t>Таможенные пошлины</a:t>
          </a:r>
          <a:r>
            <a:rPr lang="ru-RU" sz="1800" kern="1200" dirty="0" smtClean="0"/>
            <a:t>: ввозные, вывозные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1" kern="1200" dirty="0" smtClean="0"/>
            <a:t>Особые пошлины</a:t>
          </a:r>
          <a:r>
            <a:rPr lang="ru-RU" sz="1800" kern="1200" dirty="0" smtClean="0"/>
            <a:t>: антидемпинговые, компенсационные, специальные</a:t>
          </a:r>
          <a:endParaRPr lang="en-US" sz="1800" kern="1200" dirty="0"/>
        </a:p>
      </dsp:txBody>
      <dsp:txXfrm rot="-5400000">
        <a:off x="3062668" y="77173"/>
        <a:ext cx="5368993" cy="1400240"/>
      </dsp:txXfrm>
    </dsp:sp>
    <dsp:sp modelId="{46021D65-1F9C-8641-9A67-5A3A2A905E59}">
      <dsp:nvSpPr>
        <dsp:cNvPr id="0" name=""/>
        <dsp:cNvSpPr/>
      </dsp:nvSpPr>
      <dsp:spPr>
        <a:xfrm>
          <a:off x="0" y="32718"/>
          <a:ext cx="3062668" cy="13969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ПОШЛИНЫ</a:t>
          </a:r>
          <a:endParaRPr lang="en-US" sz="2000" b="1" kern="1200" dirty="0"/>
        </a:p>
      </dsp:txBody>
      <dsp:txXfrm>
        <a:off x="68194" y="100912"/>
        <a:ext cx="2926280" cy="1260575"/>
      </dsp:txXfrm>
    </dsp:sp>
    <dsp:sp modelId="{0AF80ACD-C64A-B049-8455-956F300009E1}">
      <dsp:nvSpPr>
        <dsp:cNvPr id="0" name=""/>
        <dsp:cNvSpPr/>
      </dsp:nvSpPr>
      <dsp:spPr>
        <a:xfrm rot="5400000">
          <a:off x="5012031" y="-273285"/>
          <a:ext cx="1546018" cy="54447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7030A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Налог на добавленную стоимость (НДС)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Акцизы</a:t>
          </a:r>
          <a:endParaRPr lang="en-US" sz="2000" kern="1200" dirty="0"/>
        </a:p>
      </dsp:txBody>
      <dsp:txXfrm rot="-5400000">
        <a:off x="3062669" y="1751547"/>
        <a:ext cx="5369273" cy="1395078"/>
      </dsp:txXfrm>
    </dsp:sp>
    <dsp:sp modelId="{4549413F-593C-484F-823D-9E67AD5A326D}">
      <dsp:nvSpPr>
        <dsp:cNvPr id="0" name=""/>
        <dsp:cNvSpPr/>
      </dsp:nvSpPr>
      <dsp:spPr>
        <a:xfrm>
          <a:off x="0" y="1753357"/>
          <a:ext cx="3062668" cy="13914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НАЛОГИ С ВВОЗИМЫХ ТОВАРОВ</a:t>
          </a:r>
          <a:endParaRPr lang="en-US" sz="2000" b="1" kern="1200" dirty="0"/>
        </a:p>
      </dsp:txBody>
      <dsp:txXfrm>
        <a:off x="67925" y="1821282"/>
        <a:ext cx="2926818" cy="1255606"/>
      </dsp:txXfrm>
    </dsp:sp>
    <dsp:sp modelId="{0B3F357B-EC5C-814D-9FAC-5A7C232DA7A0}">
      <dsp:nvSpPr>
        <dsp:cNvPr id="0" name=""/>
        <dsp:cNvSpPr/>
      </dsp:nvSpPr>
      <dsp:spPr>
        <a:xfrm rot="5400000">
          <a:off x="5004774" y="1402902"/>
          <a:ext cx="1560531" cy="54447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7030A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Таможенные сборы за таможенные операции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Таможенные сборы  за таможенное сопровождение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Таможенные сборы  за хранение</a:t>
          </a:r>
          <a:endParaRPr lang="en-US" sz="2000" kern="1200" dirty="0"/>
        </a:p>
      </dsp:txBody>
      <dsp:txXfrm rot="-5400000">
        <a:off x="3062669" y="3421187"/>
        <a:ext cx="5368564" cy="1408173"/>
      </dsp:txXfrm>
    </dsp:sp>
    <dsp:sp modelId="{FE955653-C11F-2E4D-9FD5-BA0BD941E5A0}">
      <dsp:nvSpPr>
        <dsp:cNvPr id="0" name=""/>
        <dsp:cNvSpPr/>
      </dsp:nvSpPr>
      <dsp:spPr>
        <a:xfrm>
          <a:off x="19328" y="3433934"/>
          <a:ext cx="3062668" cy="13445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ТАМОЖЕННЫЕ СБОРЫ </a:t>
          </a:r>
          <a:endParaRPr lang="en-US" sz="2000" b="1" kern="1200" dirty="0"/>
        </a:p>
      </dsp:txBody>
      <dsp:txXfrm>
        <a:off x="84962" y="3499568"/>
        <a:ext cx="2931400" cy="121326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2C428-26EE-1E48-AA91-5F6656599A96}">
      <dsp:nvSpPr>
        <dsp:cNvPr id="0" name=""/>
        <dsp:cNvSpPr/>
      </dsp:nvSpPr>
      <dsp:spPr>
        <a:xfrm rot="5400000">
          <a:off x="3711829" y="-220773"/>
          <a:ext cx="1605410" cy="25123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Начисляется в процентах от таможенной стоимости</a:t>
          </a:r>
          <a:endParaRPr lang="en-US" sz="1800" kern="1200" dirty="0"/>
        </a:p>
      </dsp:txBody>
      <dsp:txXfrm rot="-5400000">
        <a:off x="3258358" y="311068"/>
        <a:ext cx="2433983" cy="1448670"/>
      </dsp:txXfrm>
    </dsp:sp>
    <dsp:sp modelId="{46021D65-1F9C-8641-9A67-5A3A2A905E59}">
      <dsp:nvSpPr>
        <dsp:cNvPr id="0" name=""/>
        <dsp:cNvSpPr/>
      </dsp:nvSpPr>
      <dsp:spPr>
        <a:xfrm>
          <a:off x="100222" y="315329"/>
          <a:ext cx="3161467" cy="13561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АДВАЛОРНАЯ</a:t>
          </a:r>
          <a:endParaRPr lang="en-US" sz="2000" b="1" kern="1200" dirty="0"/>
        </a:p>
      </dsp:txBody>
      <dsp:txXfrm>
        <a:off x="563208" y="513933"/>
        <a:ext cx="2235495" cy="958948"/>
      </dsp:txXfrm>
    </dsp:sp>
    <dsp:sp modelId="{0AF80ACD-C64A-B049-8455-956F300009E1}">
      <dsp:nvSpPr>
        <dsp:cNvPr id="0" name=""/>
        <dsp:cNvSpPr/>
      </dsp:nvSpPr>
      <dsp:spPr>
        <a:xfrm rot="5400000">
          <a:off x="3761600" y="1672462"/>
          <a:ext cx="1685523" cy="2280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Начисляется в установленном размере за единицу товара</a:t>
          </a:r>
          <a:endParaRPr lang="en-US" sz="1800" kern="1200" dirty="0"/>
        </a:p>
      </dsp:txBody>
      <dsp:txXfrm rot="-5400000">
        <a:off x="3464174" y="2052168"/>
        <a:ext cx="2198096" cy="1520963"/>
      </dsp:txXfrm>
    </dsp:sp>
    <dsp:sp modelId="{4549413F-593C-484F-823D-9E67AD5A326D}">
      <dsp:nvSpPr>
        <dsp:cNvPr id="0" name=""/>
        <dsp:cNvSpPr/>
      </dsp:nvSpPr>
      <dsp:spPr>
        <a:xfrm>
          <a:off x="28177" y="2115544"/>
          <a:ext cx="3422441" cy="13139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СПЕЦИФИЧЕСКАЯ</a:t>
          </a:r>
          <a:endParaRPr lang="en-US" sz="2000" b="1" kern="1200" dirty="0"/>
        </a:p>
      </dsp:txBody>
      <dsp:txXfrm>
        <a:off x="529382" y="2307962"/>
        <a:ext cx="2420031" cy="929076"/>
      </dsp:txXfrm>
    </dsp:sp>
    <dsp:sp modelId="{0B3F357B-EC5C-814D-9FAC-5A7C232DA7A0}">
      <dsp:nvSpPr>
        <dsp:cNvPr id="0" name=""/>
        <dsp:cNvSpPr/>
      </dsp:nvSpPr>
      <dsp:spPr>
        <a:xfrm rot="5400000">
          <a:off x="3828158" y="3337252"/>
          <a:ext cx="1541842" cy="24954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Сочетает адвалорную и специфическую ставки</a:t>
          </a:r>
          <a:endParaRPr lang="en-US" sz="1800" kern="1200" dirty="0"/>
        </a:p>
      </dsp:txBody>
      <dsp:txXfrm rot="-5400000">
        <a:off x="3351360" y="3889318"/>
        <a:ext cx="2420172" cy="1391308"/>
      </dsp:txXfrm>
    </dsp:sp>
    <dsp:sp modelId="{FE955653-C11F-2E4D-9FD5-BA0BD941E5A0}">
      <dsp:nvSpPr>
        <dsp:cNvPr id="0" name=""/>
        <dsp:cNvSpPr/>
      </dsp:nvSpPr>
      <dsp:spPr>
        <a:xfrm>
          <a:off x="0" y="3698127"/>
          <a:ext cx="3295055" cy="14417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КОМБИНИРОВАННАЯ </a:t>
          </a:r>
          <a:endParaRPr lang="en-US" sz="1800" b="1" kern="1200" dirty="0"/>
        </a:p>
      </dsp:txBody>
      <dsp:txXfrm>
        <a:off x="482550" y="3909264"/>
        <a:ext cx="2329955" cy="101945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09638-4D01-4B5D-9E69-70F0BF6742A4}">
      <dsp:nvSpPr>
        <dsp:cNvPr id="0" name=""/>
        <dsp:cNvSpPr/>
      </dsp:nvSpPr>
      <dsp:spPr>
        <a:xfrm>
          <a:off x="3178693" y="1823364"/>
          <a:ext cx="2528414" cy="131929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Иностранные товары помещаются под  таможенную процедуру таможенный транзит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243096" y="1887767"/>
        <a:ext cx="2399608" cy="1190490"/>
      </dsp:txXfrm>
    </dsp:sp>
    <dsp:sp modelId="{CBCE32F1-190F-4493-B9BF-B7E81B1D59D6}">
      <dsp:nvSpPr>
        <dsp:cNvPr id="0" name=""/>
        <dsp:cNvSpPr/>
      </dsp:nvSpPr>
      <dsp:spPr>
        <a:xfrm rot="15973050">
          <a:off x="4310500" y="1740251"/>
          <a:ext cx="1665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58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E210C6-905B-41D6-A585-82939816B2F1}">
      <dsp:nvSpPr>
        <dsp:cNvPr id="0" name=""/>
        <dsp:cNvSpPr/>
      </dsp:nvSpPr>
      <dsp:spPr>
        <a:xfrm>
          <a:off x="3231421" y="79671"/>
          <a:ext cx="2209466" cy="157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 применением запретов и ограничений (кроме нетарифного  и технического регулирования)</a:t>
          </a:r>
          <a:endParaRPr lang="ru-RU" sz="1600" kern="1200" dirty="0"/>
        </a:p>
      </dsp:txBody>
      <dsp:txXfrm>
        <a:off x="3308427" y="156677"/>
        <a:ext cx="2055454" cy="1423454"/>
      </dsp:txXfrm>
    </dsp:sp>
    <dsp:sp modelId="{FAB09370-268F-451E-AC2D-A1722B79F174}">
      <dsp:nvSpPr>
        <dsp:cNvPr id="0" name=""/>
        <dsp:cNvSpPr/>
      </dsp:nvSpPr>
      <dsp:spPr>
        <a:xfrm rot="19604202">
          <a:off x="5404936" y="1677451"/>
          <a:ext cx="5320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205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20AA4-AFCC-4F62-BC63-1E7352A3BAD2}">
      <dsp:nvSpPr>
        <dsp:cNvPr id="0" name=""/>
        <dsp:cNvSpPr/>
      </dsp:nvSpPr>
      <dsp:spPr>
        <a:xfrm>
          <a:off x="5575632" y="234482"/>
          <a:ext cx="2612886" cy="12970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отношении товаров осуществлен контроль, если товары подлежат  ему в месте прибытия</a:t>
          </a:r>
          <a:endParaRPr lang="ru-RU" sz="1600" kern="1200" dirty="0"/>
        </a:p>
      </dsp:txBody>
      <dsp:txXfrm>
        <a:off x="5638949" y="297799"/>
        <a:ext cx="2486252" cy="1170421"/>
      </dsp:txXfrm>
    </dsp:sp>
    <dsp:sp modelId="{3E3DC399-FA75-4DCA-AB7C-8B5A1259FC11}">
      <dsp:nvSpPr>
        <dsp:cNvPr id="0" name=""/>
        <dsp:cNvSpPr/>
      </dsp:nvSpPr>
      <dsp:spPr>
        <a:xfrm rot="21577173">
          <a:off x="5707106" y="2473970"/>
          <a:ext cx="1950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502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A933F-61A0-4E9F-BA13-BB3CCD08E66D}">
      <dsp:nvSpPr>
        <dsp:cNvPr id="0" name=""/>
        <dsp:cNvSpPr/>
      </dsp:nvSpPr>
      <dsp:spPr>
        <a:xfrm>
          <a:off x="5902127" y="2028650"/>
          <a:ext cx="2186381" cy="874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Установление места доставки товара</a:t>
          </a:r>
          <a:endParaRPr lang="ru-RU" sz="1600" kern="1200" dirty="0"/>
        </a:p>
      </dsp:txBody>
      <dsp:txXfrm>
        <a:off x="5944832" y="2071355"/>
        <a:ext cx="2100971" cy="789416"/>
      </dsp:txXfrm>
    </dsp:sp>
    <dsp:sp modelId="{280942BA-216F-41F1-9953-DED0246506D0}">
      <dsp:nvSpPr>
        <dsp:cNvPr id="0" name=""/>
        <dsp:cNvSpPr/>
      </dsp:nvSpPr>
      <dsp:spPr>
        <a:xfrm rot="3092020">
          <a:off x="4918722" y="3242627"/>
          <a:ext cx="25535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35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2E009-D178-4E51-AA92-DE1732ADE7BC}">
      <dsp:nvSpPr>
        <dsp:cNvPr id="0" name=""/>
        <dsp:cNvSpPr/>
      </dsp:nvSpPr>
      <dsp:spPr>
        <a:xfrm>
          <a:off x="4258816" y="3342594"/>
          <a:ext cx="3360462" cy="2047204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Обеспечение доставки товаров под таможенным контролем: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1) обеспечение уплаты таможенных пошлин, налогов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2) таможенное сопровождение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3) установление маршрута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4358752" y="3442530"/>
        <a:ext cx="3160590" cy="1847332"/>
      </dsp:txXfrm>
    </dsp:sp>
    <dsp:sp modelId="{C8FBD1D2-D19F-4DC5-BC2E-D6118B335400}">
      <dsp:nvSpPr>
        <dsp:cNvPr id="0" name=""/>
        <dsp:cNvSpPr/>
      </dsp:nvSpPr>
      <dsp:spPr>
        <a:xfrm rot="9311241">
          <a:off x="2914541" y="3125605"/>
          <a:ext cx="2769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93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AB15F-0D79-41BE-A89C-B82610904542}">
      <dsp:nvSpPr>
        <dsp:cNvPr id="0" name=""/>
        <dsp:cNvSpPr/>
      </dsp:nvSpPr>
      <dsp:spPr>
        <a:xfrm>
          <a:off x="154359" y="3168347"/>
          <a:ext cx="2772964" cy="1312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Предельный  срок  доставки  товара не более 2 000 км        за один месяц</a:t>
          </a:r>
          <a:endParaRPr lang="ru-RU" sz="1600" kern="1200" dirty="0"/>
        </a:p>
      </dsp:txBody>
      <dsp:txXfrm>
        <a:off x="218443" y="3232431"/>
        <a:ext cx="2644796" cy="1184598"/>
      </dsp:txXfrm>
    </dsp:sp>
    <dsp:sp modelId="{68B9DBCB-81BB-46EC-8541-AE38F7DFBF6D}">
      <dsp:nvSpPr>
        <dsp:cNvPr id="0" name=""/>
        <dsp:cNvSpPr/>
      </dsp:nvSpPr>
      <dsp:spPr>
        <a:xfrm rot="10968130">
          <a:off x="2886583" y="2413990"/>
          <a:ext cx="2922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228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CE4E16-0935-4AE5-A2E5-71F83DE91294}">
      <dsp:nvSpPr>
        <dsp:cNvPr id="0" name=""/>
        <dsp:cNvSpPr/>
      </dsp:nvSpPr>
      <dsp:spPr>
        <a:xfrm>
          <a:off x="226374" y="1872206"/>
          <a:ext cx="2660383" cy="9390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Представление транзитной декларации</a:t>
          </a:r>
          <a:endParaRPr lang="ru-RU" sz="1600" kern="1200" dirty="0"/>
        </a:p>
      </dsp:txBody>
      <dsp:txXfrm>
        <a:off x="272215" y="1918047"/>
        <a:ext cx="2568701" cy="847381"/>
      </dsp:txXfrm>
    </dsp:sp>
    <dsp:sp modelId="{F075F0BB-2D59-47DA-BE08-B58CE691F1EA}">
      <dsp:nvSpPr>
        <dsp:cNvPr id="0" name=""/>
        <dsp:cNvSpPr/>
      </dsp:nvSpPr>
      <dsp:spPr>
        <a:xfrm rot="12636505">
          <a:off x="2297860" y="1541504"/>
          <a:ext cx="11071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0714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CC6422-BA12-4409-85A9-5CF344E18735}">
      <dsp:nvSpPr>
        <dsp:cNvPr id="0" name=""/>
        <dsp:cNvSpPr/>
      </dsp:nvSpPr>
      <dsp:spPr>
        <a:xfrm>
          <a:off x="33923" y="193284"/>
          <a:ext cx="2879622" cy="1066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Без уплаты таможенных пошлин, налогов</a:t>
          </a:r>
          <a:endParaRPr lang="ru-RU" sz="1600" kern="1200" dirty="0"/>
        </a:p>
      </dsp:txBody>
      <dsp:txXfrm>
        <a:off x="85978" y="245339"/>
        <a:ext cx="2775512" cy="96225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19767-695C-40EC-B6D7-A4A803646863}">
      <dsp:nvSpPr>
        <dsp:cNvPr id="0" name=""/>
        <dsp:cNvSpPr/>
      </dsp:nvSpPr>
      <dsp:spPr>
        <a:xfrm>
          <a:off x="0" y="20230"/>
          <a:ext cx="3609011" cy="391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ИМПОРТНЫЕ  ТОВАРЫ</a:t>
          </a:r>
          <a:endParaRPr lang="ru-RU" sz="1600" b="1" kern="1200" dirty="0"/>
        </a:p>
      </dsp:txBody>
      <dsp:txXfrm>
        <a:off x="11476" y="31706"/>
        <a:ext cx="3586059" cy="368862"/>
      </dsp:txXfrm>
    </dsp:sp>
    <dsp:sp modelId="{90DC1EF2-A74E-4056-9022-7C1A4CFE9B46}">
      <dsp:nvSpPr>
        <dsp:cNvPr id="0" name=""/>
        <dsp:cNvSpPr/>
      </dsp:nvSpPr>
      <dsp:spPr>
        <a:xfrm>
          <a:off x="360901" y="412044"/>
          <a:ext cx="247009" cy="588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870"/>
              </a:lnTo>
              <a:lnTo>
                <a:pt x="247009" y="5888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CDB14-A62E-4179-98C5-E32551500CEA}">
      <dsp:nvSpPr>
        <dsp:cNvPr id="0" name=""/>
        <dsp:cNvSpPr/>
      </dsp:nvSpPr>
      <dsp:spPr>
        <a:xfrm>
          <a:off x="607910" y="648348"/>
          <a:ext cx="3404201" cy="705132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Метод по стоимости сделки с ввозимыми товарами  (Метод1)</a:t>
          </a:r>
          <a:endParaRPr lang="ru-RU" sz="1600" kern="1200" dirty="0"/>
        </a:p>
      </dsp:txBody>
      <dsp:txXfrm>
        <a:off x="628563" y="669001"/>
        <a:ext cx="3362895" cy="663826"/>
      </dsp:txXfrm>
    </dsp:sp>
    <dsp:sp modelId="{690BA311-B1BF-4ADB-B34F-5B44FB7C99EC}">
      <dsp:nvSpPr>
        <dsp:cNvPr id="0" name=""/>
        <dsp:cNvSpPr/>
      </dsp:nvSpPr>
      <dsp:spPr>
        <a:xfrm>
          <a:off x="360901" y="412044"/>
          <a:ext cx="309919" cy="1452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855"/>
              </a:lnTo>
              <a:lnTo>
                <a:pt x="309919" y="14528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CA07D-4407-40C4-8F99-466499C9A54A}">
      <dsp:nvSpPr>
        <dsp:cNvPr id="0" name=""/>
        <dsp:cNvSpPr/>
      </dsp:nvSpPr>
      <dsp:spPr>
        <a:xfrm>
          <a:off x="670820" y="1512334"/>
          <a:ext cx="3311495" cy="705132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Метод по стоимости сделки с идентичными товарами (Метод 2</a:t>
          </a:r>
          <a:r>
            <a:rPr lang="ru-RU" sz="1800" kern="1200" dirty="0" smtClean="0"/>
            <a:t>)</a:t>
          </a:r>
          <a:endParaRPr lang="ru-RU" sz="1800" kern="1200" dirty="0"/>
        </a:p>
      </dsp:txBody>
      <dsp:txXfrm>
        <a:off x="691473" y="1532987"/>
        <a:ext cx="3270189" cy="663826"/>
      </dsp:txXfrm>
    </dsp:sp>
    <dsp:sp modelId="{A3CE2AD6-567B-43B9-8871-94FFF574181E}">
      <dsp:nvSpPr>
        <dsp:cNvPr id="0" name=""/>
        <dsp:cNvSpPr/>
      </dsp:nvSpPr>
      <dsp:spPr>
        <a:xfrm>
          <a:off x="360901" y="412044"/>
          <a:ext cx="309919" cy="2244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4846"/>
              </a:lnTo>
              <a:lnTo>
                <a:pt x="309919" y="22448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DBC6F-14ED-4738-B9E3-178AC035BD1C}">
      <dsp:nvSpPr>
        <dsp:cNvPr id="0" name=""/>
        <dsp:cNvSpPr/>
      </dsp:nvSpPr>
      <dsp:spPr>
        <a:xfrm>
          <a:off x="670820" y="2304325"/>
          <a:ext cx="3359332" cy="705132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Метод по стоимости сделки с однородными товарами (Метод 3)</a:t>
          </a:r>
          <a:endParaRPr lang="ru-RU" sz="1600" kern="1200" dirty="0"/>
        </a:p>
      </dsp:txBody>
      <dsp:txXfrm>
        <a:off x="691473" y="2324978"/>
        <a:ext cx="3318026" cy="663826"/>
      </dsp:txXfrm>
    </dsp:sp>
    <dsp:sp modelId="{16F2F355-D5D7-4533-83E8-6DF1AF03612F}">
      <dsp:nvSpPr>
        <dsp:cNvPr id="0" name=""/>
        <dsp:cNvSpPr/>
      </dsp:nvSpPr>
      <dsp:spPr>
        <a:xfrm>
          <a:off x="360901" y="412044"/>
          <a:ext cx="309919" cy="3108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8832"/>
              </a:lnTo>
              <a:lnTo>
                <a:pt x="309919" y="3108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351E2-CDB3-487E-BF2B-2D395A13DAC7}">
      <dsp:nvSpPr>
        <dsp:cNvPr id="0" name=""/>
        <dsp:cNvSpPr/>
      </dsp:nvSpPr>
      <dsp:spPr>
        <a:xfrm>
          <a:off x="670820" y="3168310"/>
          <a:ext cx="3333676" cy="705132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Метод вычитания (Метод 4)</a:t>
          </a:r>
          <a:endParaRPr lang="ru-RU" sz="1600" kern="1200" dirty="0"/>
        </a:p>
      </dsp:txBody>
      <dsp:txXfrm>
        <a:off x="691473" y="3188963"/>
        <a:ext cx="3292370" cy="663826"/>
      </dsp:txXfrm>
    </dsp:sp>
    <dsp:sp modelId="{5D8F661B-A801-4DC3-A545-BC8B9D506A05}">
      <dsp:nvSpPr>
        <dsp:cNvPr id="0" name=""/>
        <dsp:cNvSpPr/>
      </dsp:nvSpPr>
      <dsp:spPr>
        <a:xfrm>
          <a:off x="360901" y="412044"/>
          <a:ext cx="297519" cy="4044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4980"/>
              </a:lnTo>
              <a:lnTo>
                <a:pt x="297519" y="4044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EEBFF-5672-410E-A2B4-6BD95B739C57}">
      <dsp:nvSpPr>
        <dsp:cNvPr id="0" name=""/>
        <dsp:cNvSpPr/>
      </dsp:nvSpPr>
      <dsp:spPr>
        <a:xfrm>
          <a:off x="658421" y="4104458"/>
          <a:ext cx="3282331" cy="705132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Метод сложения (Метод 5)</a:t>
          </a:r>
          <a:endParaRPr lang="ru-RU" sz="1600" kern="1200" dirty="0"/>
        </a:p>
      </dsp:txBody>
      <dsp:txXfrm>
        <a:off x="679074" y="4125111"/>
        <a:ext cx="3241025" cy="663826"/>
      </dsp:txXfrm>
    </dsp:sp>
    <dsp:sp modelId="{523AA3D4-70D6-4708-B5BF-B15B7FE39471}">
      <dsp:nvSpPr>
        <dsp:cNvPr id="0" name=""/>
        <dsp:cNvSpPr/>
      </dsp:nvSpPr>
      <dsp:spPr>
        <a:xfrm>
          <a:off x="360901" y="412044"/>
          <a:ext cx="309919" cy="4888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88813"/>
              </a:lnTo>
              <a:lnTo>
                <a:pt x="309919" y="48888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65402-08C8-4FE6-9066-56CA5B2F6650}">
      <dsp:nvSpPr>
        <dsp:cNvPr id="0" name=""/>
        <dsp:cNvSpPr/>
      </dsp:nvSpPr>
      <dsp:spPr>
        <a:xfrm>
          <a:off x="670820" y="4948291"/>
          <a:ext cx="3333879" cy="705132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Резервный метод (Метод 6)</a:t>
          </a:r>
          <a:endParaRPr lang="ru-RU" sz="1600" kern="1200" dirty="0"/>
        </a:p>
      </dsp:txBody>
      <dsp:txXfrm>
        <a:off x="691473" y="4968944"/>
        <a:ext cx="3292573" cy="663826"/>
      </dsp:txXfrm>
    </dsp:sp>
    <dsp:sp modelId="{D4899A71-F836-4D12-884E-DF7B6103C941}">
      <dsp:nvSpPr>
        <dsp:cNvPr id="0" name=""/>
        <dsp:cNvSpPr/>
      </dsp:nvSpPr>
      <dsp:spPr>
        <a:xfrm>
          <a:off x="4195804" y="359"/>
          <a:ext cx="3877285" cy="39987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ЭКСПОРТНЫЕ ТОВАРЫ</a:t>
          </a:r>
          <a:endParaRPr lang="ru-RU" sz="1600" b="1" kern="1200" dirty="0"/>
        </a:p>
      </dsp:txBody>
      <dsp:txXfrm>
        <a:off x="4207516" y="12071"/>
        <a:ext cx="3853861" cy="376449"/>
      </dsp:txXfrm>
    </dsp:sp>
    <dsp:sp modelId="{0B080BA7-ADA4-4C4D-90A2-EBBC1316026D}">
      <dsp:nvSpPr>
        <dsp:cNvPr id="0" name=""/>
        <dsp:cNvSpPr/>
      </dsp:nvSpPr>
      <dsp:spPr>
        <a:xfrm>
          <a:off x="4583533" y="400233"/>
          <a:ext cx="444976" cy="1320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0671"/>
              </a:lnTo>
              <a:lnTo>
                <a:pt x="444976" y="13206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E12A7-0264-4F62-9002-9D42866C966E}">
      <dsp:nvSpPr>
        <dsp:cNvPr id="0" name=""/>
        <dsp:cNvSpPr/>
      </dsp:nvSpPr>
      <dsp:spPr>
        <a:xfrm>
          <a:off x="5028510" y="1368338"/>
          <a:ext cx="3100779" cy="705132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Метод по стоимости сделки с вывозимыми товарами (Метод 1)</a:t>
          </a:r>
          <a:endParaRPr lang="ru-RU" sz="1600" kern="1200" dirty="0"/>
        </a:p>
      </dsp:txBody>
      <dsp:txXfrm>
        <a:off x="5049163" y="1388991"/>
        <a:ext cx="3059473" cy="663826"/>
      </dsp:txXfrm>
    </dsp:sp>
    <dsp:sp modelId="{05A47A78-224B-4655-A5F0-3CA763A6FA9C}">
      <dsp:nvSpPr>
        <dsp:cNvPr id="0" name=""/>
        <dsp:cNvSpPr/>
      </dsp:nvSpPr>
      <dsp:spPr>
        <a:xfrm>
          <a:off x="4583533" y="400233"/>
          <a:ext cx="444976" cy="2184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4656"/>
              </a:lnTo>
              <a:lnTo>
                <a:pt x="444976" y="21846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1EF09-6F92-4871-BE78-256F463AB2D4}">
      <dsp:nvSpPr>
        <dsp:cNvPr id="0" name=""/>
        <dsp:cNvSpPr/>
      </dsp:nvSpPr>
      <dsp:spPr>
        <a:xfrm>
          <a:off x="5028510" y="2232324"/>
          <a:ext cx="3108033" cy="705132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Метод по стоимости сделки с идентичными товарами (Метод 2)</a:t>
          </a:r>
          <a:endParaRPr lang="ru-RU" sz="1600" kern="1200" dirty="0"/>
        </a:p>
      </dsp:txBody>
      <dsp:txXfrm>
        <a:off x="5049163" y="2252977"/>
        <a:ext cx="3066727" cy="663826"/>
      </dsp:txXfrm>
    </dsp:sp>
    <dsp:sp modelId="{B26A8490-87D0-4845-8629-2F96EDD827EC}">
      <dsp:nvSpPr>
        <dsp:cNvPr id="0" name=""/>
        <dsp:cNvSpPr/>
      </dsp:nvSpPr>
      <dsp:spPr>
        <a:xfrm>
          <a:off x="4583533" y="400233"/>
          <a:ext cx="444976" cy="3120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0643"/>
              </a:lnTo>
              <a:lnTo>
                <a:pt x="444976" y="31206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21CDF-B603-48D8-858F-EEA8D1EC18AD}">
      <dsp:nvSpPr>
        <dsp:cNvPr id="0" name=""/>
        <dsp:cNvSpPr/>
      </dsp:nvSpPr>
      <dsp:spPr>
        <a:xfrm>
          <a:off x="5028510" y="3168310"/>
          <a:ext cx="3167964" cy="705132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Метод по стоимости сделки с однородными товарами (Метод 3)</a:t>
          </a:r>
          <a:endParaRPr lang="ru-RU" sz="1600" kern="1200" dirty="0"/>
        </a:p>
      </dsp:txBody>
      <dsp:txXfrm>
        <a:off x="5049163" y="3188963"/>
        <a:ext cx="3126658" cy="663826"/>
      </dsp:txXfrm>
    </dsp:sp>
    <dsp:sp modelId="{9BEAD0E9-04D7-4F01-9188-9E191096C001}">
      <dsp:nvSpPr>
        <dsp:cNvPr id="0" name=""/>
        <dsp:cNvSpPr/>
      </dsp:nvSpPr>
      <dsp:spPr>
        <a:xfrm>
          <a:off x="4583533" y="400233"/>
          <a:ext cx="444976" cy="3984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4628"/>
              </a:lnTo>
              <a:lnTo>
                <a:pt x="444976" y="39846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7D39B-822F-46A0-906A-C2765162DD5F}">
      <dsp:nvSpPr>
        <dsp:cNvPr id="0" name=""/>
        <dsp:cNvSpPr/>
      </dsp:nvSpPr>
      <dsp:spPr>
        <a:xfrm>
          <a:off x="5028510" y="4032295"/>
          <a:ext cx="3144204" cy="705132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Метод сложения (Метод 5)</a:t>
          </a:r>
          <a:endParaRPr lang="ru-RU" sz="1600" kern="1200" dirty="0"/>
        </a:p>
      </dsp:txBody>
      <dsp:txXfrm>
        <a:off x="5049163" y="4052948"/>
        <a:ext cx="3102898" cy="663826"/>
      </dsp:txXfrm>
    </dsp:sp>
    <dsp:sp modelId="{1985C91D-B628-49A4-90E8-6F699D63FB34}">
      <dsp:nvSpPr>
        <dsp:cNvPr id="0" name=""/>
        <dsp:cNvSpPr/>
      </dsp:nvSpPr>
      <dsp:spPr>
        <a:xfrm>
          <a:off x="4583533" y="400233"/>
          <a:ext cx="444976" cy="4848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8620"/>
              </a:lnTo>
              <a:lnTo>
                <a:pt x="444976" y="48486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94D10-9019-40D7-9CEB-6F9891CEEFA0}">
      <dsp:nvSpPr>
        <dsp:cNvPr id="0" name=""/>
        <dsp:cNvSpPr/>
      </dsp:nvSpPr>
      <dsp:spPr>
        <a:xfrm>
          <a:off x="5028510" y="4896287"/>
          <a:ext cx="3167964" cy="705132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Резервный метод (Метод 6)</a:t>
          </a:r>
          <a:endParaRPr lang="ru-RU" sz="1600" kern="1200" dirty="0"/>
        </a:p>
      </dsp:txBody>
      <dsp:txXfrm>
        <a:off x="5049163" y="4916940"/>
        <a:ext cx="3126658" cy="66382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19767-695C-40EC-B6D7-A4A803646863}">
      <dsp:nvSpPr>
        <dsp:cNvPr id="0" name=""/>
        <dsp:cNvSpPr/>
      </dsp:nvSpPr>
      <dsp:spPr>
        <a:xfrm>
          <a:off x="0" y="81302"/>
          <a:ext cx="3991569" cy="936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ВИДЫ ЛИЦЕНЗИЙ </a:t>
          </a:r>
          <a:endParaRPr lang="ru-RU" sz="1800" b="1" kern="1200" dirty="0"/>
        </a:p>
      </dsp:txBody>
      <dsp:txXfrm>
        <a:off x="27418" y="108720"/>
        <a:ext cx="3936733" cy="881269"/>
      </dsp:txXfrm>
    </dsp:sp>
    <dsp:sp modelId="{90DC1EF2-A74E-4056-9022-7C1A4CFE9B46}">
      <dsp:nvSpPr>
        <dsp:cNvPr id="0" name=""/>
        <dsp:cNvSpPr/>
      </dsp:nvSpPr>
      <dsp:spPr>
        <a:xfrm>
          <a:off x="399156" y="1017407"/>
          <a:ext cx="343072" cy="638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8779"/>
              </a:lnTo>
              <a:lnTo>
                <a:pt x="343072" y="6387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CDB14-A62E-4179-98C5-E32551500CEA}">
      <dsp:nvSpPr>
        <dsp:cNvPr id="0" name=""/>
        <dsp:cNvSpPr/>
      </dsp:nvSpPr>
      <dsp:spPr>
        <a:xfrm>
          <a:off x="742229" y="1267314"/>
          <a:ext cx="2642138" cy="777744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7030A0"/>
              </a:solidFill>
              <a:latin typeface="+mn-lt"/>
              <a:ea typeface="+mn-ea"/>
              <a:cs typeface="+mn-cs"/>
            </a:rPr>
            <a:t>РАЗОВАЯ ЛИЦЕНЗИЯ</a:t>
          </a:r>
          <a:endParaRPr lang="ru-RU" sz="1600" b="1" kern="1200" dirty="0">
            <a:solidFill>
              <a:srgbClr val="7030A0"/>
            </a:solidFill>
            <a:latin typeface="+mn-lt"/>
            <a:ea typeface="+mn-ea"/>
            <a:cs typeface="+mn-cs"/>
          </a:endParaRPr>
        </a:p>
      </dsp:txBody>
      <dsp:txXfrm>
        <a:off x="765008" y="1290093"/>
        <a:ext cx="2596580" cy="732186"/>
      </dsp:txXfrm>
    </dsp:sp>
    <dsp:sp modelId="{A3CE2AD6-567B-43B9-8871-94FFF574181E}">
      <dsp:nvSpPr>
        <dsp:cNvPr id="0" name=""/>
        <dsp:cNvSpPr/>
      </dsp:nvSpPr>
      <dsp:spPr>
        <a:xfrm>
          <a:off x="399156" y="1017407"/>
          <a:ext cx="392940" cy="2033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225"/>
              </a:lnTo>
              <a:lnTo>
                <a:pt x="392940" y="20332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DBC6F-14ED-4738-B9E3-178AC035BD1C}">
      <dsp:nvSpPr>
        <dsp:cNvPr id="0" name=""/>
        <dsp:cNvSpPr/>
      </dsp:nvSpPr>
      <dsp:spPr>
        <a:xfrm>
          <a:off x="792097" y="2722153"/>
          <a:ext cx="2510942" cy="656958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algn="ctr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cs"/>
            </a:rPr>
            <a:t>ГЕНЕРАЛЬНАЯ ЛИЦЕНЗИЯ</a:t>
          </a:r>
          <a:endParaRPr lang="ru-RU" sz="1600" b="1" kern="1200" dirty="0">
            <a:solidFill>
              <a:schemeClr val="bg2">
                <a:lumMod val="25000"/>
              </a:schemeClr>
            </a:solidFill>
            <a:latin typeface="+mn-lt"/>
            <a:ea typeface="+mn-ea"/>
            <a:cs typeface="+mn-cs"/>
          </a:endParaRPr>
        </a:p>
      </dsp:txBody>
      <dsp:txXfrm>
        <a:off x="811339" y="2741395"/>
        <a:ext cx="2472458" cy="618474"/>
      </dsp:txXfrm>
    </dsp:sp>
    <dsp:sp modelId="{16F2F355-D5D7-4533-83E8-6DF1AF03612F}">
      <dsp:nvSpPr>
        <dsp:cNvPr id="0" name=""/>
        <dsp:cNvSpPr/>
      </dsp:nvSpPr>
      <dsp:spPr>
        <a:xfrm>
          <a:off x="399156" y="1017407"/>
          <a:ext cx="320913" cy="3541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1533"/>
              </a:lnTo>
              <a:lnTo>
                <a:pt x="320913" y="35415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351E2-CDB3-487E-BF2B-2D395A13DAC7}">
      <dsp:nvSpPr>
        <dsp:cNvPr id="0" name=""/>
        <dsp:cNvSpPr/>
      </dsp:nvSpPr>
      <dsp:spPr>
        <a:xfrm>
          <a:off x="720070" y="4193095"/>
          <a:ext cx="3027327" cy="731689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algn="ctr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B050"/>
              </a:solidFill>
              <a:latin typeface="+mn-lt"/>
              <a:ea typeface="+mn-ea"/>
              <a:cs typeface="+mn-cs"/>
            </a:rPr>
            <a:t>ИСКЛЮЧИТЕЛЬНАЯ ЛИЦЕНЗИЯ</a:t>
          </a:r>
          <a:endParaRPr lang="ru-RU" sz="1600" b="1" kern="1200" dirty="0">
            <a:solidFill>
              <a:srgbClr val="00B050"/>
            </a:solidFill>
            <a:latin typeface="+mn-lt"/>
            <a:ea typeface="+mn-ea"/>
            <a:cs typeface="+mn-cs"/>
          </a:endParaRPr>
        </a:p>
      </dsp:txBody>
      <dsp:txXfrm>
        <a:off x="741500" y="4214525"/>
        <a:ext cx="2984467" cy="68882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19767-695C-40EC-B6D7-A4A803646863}">
      <dsp:nvSpPr>
        <dsp:cNvPr id="0" name=""/>
        <dsp:cNvSpPr/>
      </dsp:nvSpPr>
      <dsp:spPr>
        <a:xfrm>
          <a:off x="0" y="237674"/>
          <a:ext cx="4347911" cy="482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МЕРЫ ТЕХНИЧЕСКОГО РЕГУЛИРОВАНИЯ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14123" y="251797"/>
        <a:ext cx="4319665" cy="453938"/>
      </dsp:txXfrm>
    </dsp:sp>
    <dsp:sp modelId="{0133138D-4FBA-4548-A828-0F14FE13AD78}">
      <dsp:nvSpPr>
        <dsp:cNvPr id="0" name=""/>
        <dsp:cNvSpPr/>
      </dsp:nvSpPr>
      <dsp:spPr>
        <a:xfrm>
          <a:off x="434791" y="719858"/>
          <a:ext cx="357302" cy="495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774"/>
              </a:lnTo>
              <a:lnTo>
                <a:pt x="357302" y="4957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312F2-EF98-4182-A4D5-D44E5A77F870}">
      <dsp:nvSpPr>
        <dsp:cNvPr id="0" name=""/>
        <dsp:cNvSpPr/>
      </dsp:nvSpPr>
      <dsp:spPr>
        <a:xfrm>
          <a:off x="792093" y="935884"/>
          <a:ext cx="5290804" cy="55949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Единый перечень продукции, в отношении которой устанавливаются обязательные требования в рамках ТС</a:t>
          </a:r>
          <a:endParaRPr lang="ru-RU" sz="1600" kern="1200" dirty="0"/>
        </a:p>
      </dsp:txBody>
      <dsp:txXfrm>
        <a:off x="808480" y="952271"/>
        <a:ext cx="5258030" cy="526723"/>
      </dsp:txXfrm>
    </dsp:sp>
    <dsp:sp modelId="{A3CE2AD6-567B-43B9-8871-94FFF574181E}">
      <dsp:nvSpPr>
        <dsp:cNvPr id="0" name=""/>
        <dsp:cNvSpPr/>
      </dsp:nvSpPr>
      <dsp:spPr>
        <a:xfrm>
          <a:off x="434791" y="719858"/>
          <a:ext cx="357302" cy="1386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495"/>
              </a:lnTo>
              <a:lnTo>
                <a:pt x="357302" y="13864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DBC6F-14ED-4738-B9E3-178AC035BD1C}">
      <dsp:nvSpPr>
        <dsp:cNvPr id="0" name=""/>
        <dsp:cNvSpPr/>
      </dsp:nvSpPr>
      <dsp:spPr>
        <a:xfrm>
          <a:off x="792093" y="1655966"/>
          <a:ext cx="5287839" cy="90077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Единый перечень продукции, подлежащей обязательной оценке (подтверждению) соответствия в рамках ТС с выдачей единых документов</a:t>
          </a:r>
          <a:endParaRPr lang="ru-RU" sz="1600" kern="1200" dirty="0"/>
        </a:p>
      </dsp:txBody>
      <dsp:txXfrm>
        <a:off x="818476" y="1682349"/>
        <a:ext cx="5235073" cy="848010"/>
      </dsp:txXfrm>
    </dsp:sp>
    <dsp:sp modelId="{BC09DC27-6C4B-45B4-8D9A-ACBE999D4B93}">
      <dsp:nvSpPr>
        <dsp:cNvPr id="0" name=""/>
        <dsp:cNvSpPr/>
      </dsp:nvSpPr>
      <dsp:spPr>
        <a:xfrm>
          <a:off x="434791" y="719858"/>
          <a:ext cx="357302" cy="2592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2286"/>
              </a:lnTo>
              <a:lnTo>
                <a:pt x="357302" y="2592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7FE74-B768-4919-AE44-FAE6D23B6AA4}">
      <dsp:nvSpPr>
        <dsp:cNvPr id="0" name=""/>
        <dsp:cNvSpPr/>
      </dsp:nvSpPr>
      <dsp:spPr>
        <a:xfrm>
          <a:off x="792093" y="2744393"/>
          <a:ext cx="5290804" cy="113550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Перечень продукции, в отношении которой подача таможенной декларации сопровождается представлением документа об оценке (подтверждении) соответствия требованиям  технических регламентов ТС</a:t>
          </a:r>
          <a:endParaRPr lang="ru-RU" sz="1600" kern="1200" dirty="0"/>
        </a:p>
      </dsp:txBody>
      <dsp:txXfrm>
        <a:off x="825351" y="2777651"/>
        <a:ext cx="5224288" cy="1068986"/>
      </dsp:txXfrm>
    </dsp:sp>
    <dsp:sp modelId="{1A4246B9-44DD-4C22-92B7-41F74E8EDDEE}">
      <dsp:nvSpPr>
        <dsp:cNvPr id="0" name=""/>
        <dsp:cNvSpPr/>
      </dsp:nvSpPr>
      <dsp:spPr>
        <a:xfrm>
          <a:off x="434791" y="719858"/>
          <a:ext cx="357302" cy="3901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1457"/>
              </a:lnTo>
              <a:lnTo>
                <a:pt x="357302" y="39014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8DFD6-6A25-428F-A693-FD1BC2C306AC}">
      <dsp:nvSpPr>
        <dsp:cNvPr id="0" name=""/>
        <dsp:cNvSpPr/>
      </dsp:nvSpPr>
      <dsp:spPr>
        <a:xfrm>
          <a:off x="792093" y="4058282"/>
          <a:ext cx="5573348" cy="112606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Перечень продукции, подлежащей сертификации соответствия и декларации о соответствии требованиям: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Технического регламента РФ  Системы сертификации ГОСТ Р</a:t>
          </a:r>
          <a:endParaRPr lang="ru-RU" sz="1600" kern="1200" dirty="0"/>
        </a:p>
      </dsp:txBody>
      <dsp:txXfrm>
        <a:off x="825074" y="4091263"/>
        <a:ext cx="5507386" cy="106010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964C8-0B31-438F-9211-70683A81621A}">
      <dsp:nvSpPr>
        <dsp:cNvPr id="0" name=""/>
        <dsp:cNvSpPr/>
      </dsp:nvSpPr>
      <dsp:spPr>
        <a:xfrm>
          <a:off x="782630" y="0"/>
          <a:ext cx="5328591" cy="532859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D5ACAA-04DB-4C62-92B0-A836F6183E3D}">
      <dsp:nvSpPr>
        <dsp:cNvPr id="0" name=""/>
        <dsp:cNvSpPr/>
      </dsp:nvSpPr>
      <dsp:spPr>
        <a:xfrm>
          <a:off x="2910469" y="535721"/>
          <a:ext cx="4536499" cy="1261377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Категория низкого уровня риска</a:t>
          </a:r>
          <a:endParaRPr lang="ru-RU" sz="2000" kern="1200" dirty="0"/>
        </a:p>
      </dsp:txBody>
      <dsp:txXfrm>
        <a:off x="2972044" y="597296"/>
        <a:ext cx="4413349" cy="1138227"/>
      </dsp:txXfrm>
    </dsp:sp>
    <dsp:sp modelId="{B2092500-FFA8-4ECE-B7B5-4569F0EC0195}">
      <dsp:nvSpPr>
        <dsp:cNvPr id="0" name=""/>
        <dsp:cNvSpPr/>
      </dsp:nvSpPr>
      <dsp:spPr>
        <a:xfrm>
          <a:off x="2930263" y="1954771"/>
          <a:ext cx="4496910" cy="1261377"/>
        </a:xfrm>
        <a:prstGeom prst="round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Категория среднего уровня риска</a:t>
          </a:r>
          <a:endParaRPr lang="ru-RU" sz="2000" kern="1200" dirty="0"/>
        </a:p>
      </dsp:txBody>
      <dsp:txXfrm>
        <a:off x="2991838" y="2016346"/>
        <a:ext cx="4373760" cy="1138227"/>
      </dsp:txXfrm>
    </dsp:sp>
    <dsp:sp modelId="{39FA82D8-86DF-4BFE-9C6C-551357708F05}">
      <dsp:nvSpPr>
        <dsp:cNvPr id="0" name=""/>
        <dsp:cNvSpPr/>
      </dsp:nvSpPr>
      <dsp:spPr>
        <a:xfrm>
          <a:off x="2930263" y="3373820"/>
          <a:ext cx="4496910" cy="1261377"/>
        </a:xfrm>
        <a:prstGeom prst="roundRect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Категория высокого уровня риска</a:t>
          </a:r>
          <a:endParaRPr lang="ru-RU" sz="2000" kern="1200" dirty="0"/>
        </a:p>
      </dsp:txBody>
      <dsp:txXfrm>
        <a:off x="2991838" y="3435395"/>
        <a:ext cx="4373760" cy="11382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19767-695C-40EC-B6D7-A4A803646863}">
      <dsp:nvSpPr>
        <dsp:cNvPr id="0" name=""/>
        <dsp:cNvSpPr/>
      </dsp:nvSpPr>
      <dsp:spPr>
        <a:xfrm>
          <a:off x="285711" y="0"/>
          <a:ext cx="8139748" cy="412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Включены положения действующих международных договоров и соглашений</a:t>
          </a:r>
          <a:endParaRPr lang="ru-RU" sz="1800" kern="1200" dirty="0"/>
        </a:p>
      </dsp:txBody>
      <dsp:txXfrm>
        <a:off x="297799" y="12088"/>
        <a:ext cx="8115572" cy="388534"/>
      </dsp:txXfrm>
    </dsp:sp>
    <dsp:sp modelId="{7DAED44E-765F-457D-B486-DAEAD3D33153}">
      <dsp:nvSpPr>
        <dsp:cNvPr id="0" name=""/>
        <dsp:cNvSpPr/>
      </dsp:nvSpPr>
      <dsp:spPr>
        <a:xfrm>
          <a:off x="1099686" y="412710"/>
          <a:ext cx="334885" cy="368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102"/>
              </a:lnTo>
              <a:lnTo>
                <a:pt x="334885" y="3681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93383-46E8-45C5-BF7B-BAE6F708FD1D}">
      <dsp:nvSpPr>
        <dsp:cNvPr id="0" name=""/>
        <dsp:cNvSpPr/>
      </dsp:nvSpPr>
      <dsp:spPr>
        <a:xfrm>
          <a:off x="1434571" y="548292"/>
          <a:ext cx="6645339" cy="465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Соглашение о порядке перемещения физическими лицами товаров для личного пользования через таможенную границу ТС и совершения таможенных операций, связанных с их выпуском, 18 .06. 10</a:t>
          </a:r>
          <a:endParaRPr lang="ru-RU" sz="1200" kern="1200" dirty="0"/>
        </a:p>
      </dsp:txBody>
      <dsp:txXfrm>
        <a:off x="1448192" y="561913"/>
        <a:ext cx="6618097" cy="437798"/>
      </dsp:txXfrm>
    </dsp:sp>
    <dsp:sp modelId="{3E0C9FE8-7549-43C8-96A1-A65B329B5DE3}">
      <dsp:nvSpPr>
        <dsp:cNvPr id="0" name=""/>
        <dsp:cNvSpPr/>
      </dsp:nvSpPr>
      <dsp:spPr>
        <a:xfrm>
          <a:off x="1099686" y="412710"/>
          <a:ext cx="334885" cy="787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7940"/>
              </a:lnTo>
              <a:lnTo>
                <a:pt x="334885" y="7879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56987-1E36-42BB-8F8C-32601A880459}">
      <dsp:nvSpPr>
        <dsp:cNvPr id="0" name=""/>
        <dsp:cNvSpPr/>
      </dsp:nvSpPr>
      <dsp:spPr>
        <a:xfrm>
          <a:off x="1434571" y="1029548"/>
          <a:ext cx="6645339" cy="3422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Соглашение об</a:t>
          </a:r>
          <a:r>
            <a:rPr lang="ru-RU" sz="500" kern="1200" dirty="0" smtClean="0"/>
            <a:t> </a:t>
          </a:r>
          <a:r>
            <a:rPr lang="ru-RU" sz="1200" kern="1200" dirty="0" smtClean="0"/>
            <a:t>определении таможенной стоимости товаров, перемещаемых через таможенную границу ТС,  25 января 2008 </a:t>
          </a:r>
          <a:endParaRPr lang="ru-RU" sz="1200" kern="1200" dirty="0"/>
        </a:p>
      </dsp:txBody>
      <dsp:txXfrm>
        <a:off x="1444594" y="1039571"/>
        <a:ext cx="6625293" cy="322159"/>
      </dsp:txXfrm>
    </dsp:sp>
    <dsp:sp modelId="{8280665C-59F5-4430-93DA-D820AF5BE5AC}">
      <dsp:nvSpPr>
        <dsp:cNvPr id="0" name=""/>
        <dsp:cNvSpPr/>
      </dsp:nvSpPr>
      <dsp:spPr>
        <a:xfrm>
          <a:off x="1099686" y="412710"/>
          <a:ext cx="334885" cy="11344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4487"/>
              </a:lnTo>
              <a:lnTo>
                <a:pt x="334885" y="11344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8F4009-5C53-4F76-90B2-7DA1BF47CD4D}">
      <dsp:nvSpPr>
        <dsp:cNvPr id="0" name=""/>
        <dsp:cNvSpPr/>
      </dsp:nvSpPr>
      <dsp:spPr>
        <a:xfrm>
          <a:off x="1434571" y="1373303"/>
          <a:ext cx="6645339" cy="347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Соглашение об основаниях, условиях и порядке изменения сроков уплаты таможенных пошлин,  от 21 мая 2010 </a:t>
          </a:r>
          <a:endParaRPr lang="ru-RU" sz="1200" kern="1200" dirty="0"/>
        </a:p>
      </dsp:txBody>
      <dsp:txXfrm>
        <a:off x="1444757" y="1383489"/>
        <a:ext cx="6624967" cy="327418"/>
      </dsp:txXfrm>
    </dsp:sp>
    <dsp:sp modelId="{70C6A6D5-60A0-497E-9888-1CD73FEBE49E}">
      <dsp:nvSpPr>
        <dsp:cNvPr id="0" name=""/>
        <dsp:cNvSpPr/>
      </dsp:nvSpPr>
      <dsp:spPr>
        <a:xfrm>
          <a:off x="1099686" y="412710"/>
          <a:ext cx="334885" cy="1469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9600"/>
              </a:lnTo>
              <a:lnTo>
                <a:pt x="334885" y="14696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FB4A5-35FC-485B-B337-8886E6195F91}">
      <dsp:nvSpPr>
        <dsp:cNvPr id="0" name=""/>
        <dsp:cNvSpPr/>
      </dsp:nvSpPr>
      <dsp:spPr>
        <a:xfrm>
          <a:off x="1434571" y="1717058"/>
          <a:ext cx="6645339" cy="330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Соглашение об особенностях таможенного транзита товаров, перемещаемых железнодорожным транспортом по таможенной территории ТС от 21 мая 2010 </a:t>
          </a:r>
          <a:endParaRPr lang="ru-RU" sz="1200" kern="1200" dirty="0"/>
        </a:p>
      </dsp:txBody>
      <dsp:txXfrm>
        <a:off x="1444251" y="1726738"/>
        <a:ext cx="6625979" cy="311145"/>
      </dsp:txXfrm>
    </dsp:sp>
    <dsp:sp modelId="{A93D17B9-5BDF-44FE-8B49-0E0BB51FFB05}">
      <dsp:nvSpPr>
        <dsp:cNvPr id="0" name=""/>
        <dsp:cNvSpPr/>
      </dsp:nvSpPr>
      <dsp:spPr>
        <a:xfrm>
          <a:off x="1099686" y="412710"/>
          <a:ext cx="340474" cy="1849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9783"/>
              </a:lnTo>
              <a:lnTo>
                <a:pt x="340474" y="18497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ABBA2-85A4-4F7E-A790-C5D65E9654C4}">
      <dsp:nvSpPr>
        <dsp:cNvPr id="0" name=""/>
        <dsp:cNvSpPr/>
      </dsp:nvSpPr>
      <dsp:spPr>
        <a:xfrm rot="10800000" flipV="1">
          <a:off x="1440160" y="2088231"/>
          <a:ext cx="6645339" cy="348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Соглашение о представлении и об обмене предварительной информацией о товарах и транспортных средствах, перемещаемых через таможенную границу ТС, от 21 мая 2010 </a:t>
          </a:r>
          <a:endParaRPr lang="ru-RU" sz="1200" kern="1200" dirty="0"/>
        </a:p>
      </dsp:txBody>
      <dsp:txXfrm rot="-10800000">
        <a:off x="1450368" y="2098439"/>
        <a:ext cx="6624923" cy="328109"/>
      </dsp:txXfrm>
    </dsp:sp>
    <dsp:sp modelId="{4F9DF759-0B0B-49E8-956D-7BF102CE1FB3}">
      <dsp:nvSpPr>
        <dsp:cNvPr id="0" name=""/>
        <dsp:cNvSpPr/>
      </dsp:nvSpPr>
      <dsp:spPr>
        <a:xfrm>
          <a:off x="1099686" y="412710"/>
          <a:ext cx="334885" cy="2212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2931"/>
              </a:lnTo>
              <a:lnTo>
                <a:pt x="334885" y="2212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99017-E623-4BBB-88D7-58FA7CB736F1}">
      <dsp:nvSpPr>
        <dsp:cNvPr id="0" name=""/>
        <dsp:cNvSpPr/>
      </dsp:nvSpPr>
      <dsp:spPr>
        <a:xfrm rot="10800000" flipV="1">
          <a:off x="1434571" y="2473318"/>
          <a:ext cx="6645339" cy="304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Соглашение о  едином таможенном реестре объектов интеллектуальной собственности государств  членов ТС от 21 мая 2010 </a:t>
          </a:r>
          <a:endParaRPr lang="ru-RU" sz="700" kern="1200" dirty="0"/>
        </a:p>
      </dsp:txBody>
      <dsp:txXfrm rot="-10800000">
        <a:off x="1443494" y="2482241"/>
        <a:ext cx="6627493" cy="286801"/>
      </dsp:txXfrm>
    </dsp:sp>
    <dsp:sp modelId="{EDA86E37-82C4-49D1-B307-2D93C5E32A48}">
      <dsp:nvSpPr>
        <dsp:cNvPr id="0" name=""/>
        <dsp:cNvSpPr/>
      </dsp:nvSpPr>
      <dsp:spPr>
        <a:xfrm>
          <a:off x="1099686" y="412710"/>
          <a:ext cx="332127" cy="2580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0439"/>
              </a:lnTo>
              <a:lnTo>
                <a:pt x="332127" y="2580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1E6AE-0FCE-4065-B52F-C92A258C4E13}">
      <dsp:nvSpPr>
        <dsp:cNvPr id="0" name=""/>
        <dsp:cNvSpPr/>
      </dsp:nvSpPr>
      <dsp:spPr>
        <a:xfrm rot="10800000" flipV="1">
          <a:off x="1431813" y="2816976"/>
          <a:ext cx="6645339" cy="3523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Соглашение об особенностях таможенных операций в отношении товаров, пересылаемых в МПО, от 18 июня 2010 </a:t>
          </a:r>
          <a:endParaRPr lang="ru-RU" sz="1200" kern="1200" dirty="0"/>
        </a:p>
      </dsp:txBody>
      <dsp:txXfrm rot="-10800000">
        <a:off x="1442133" y="2827296"/>
        <a:ext cx="6624699" cy="331708"/>
      </dsp:txXfrm>
    </dsp:sp>
    <dsp:sp modelId="{1263CA40-4F80-41DF-870F-688CE2E74A48}">
      <dsp:nvSpPr>
        <dsp:cNvPr id="0" name=""/>
        <dsp:cNvSpPr/>
      </dsp:nvSpPr>
      <dsp:spPr>
        <a:xfrm>
          <a:off x="1099686" y="412710"/>
          <a:ext cx="339437" cy="2972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2971"/>
              </a:lnTo>
              <a:lnTo>
                <a:pt x="339437" y="29729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E153B-A985-468E-BEDC-B9BB2ACF5491}">
      <dsp:nvSpPr>
        <dsp:cNvPr id="0" name=""/>
        <dsp:cNvSpPr/>
      </dsp:nvSpPr>
      <dsp:spPr>
        <a:xfrm>
          <a:off x="1439123" y="3233846"/>
          <a:ext cx="6645339" cy="303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Соглашение об освобождении от применения таможенными органами государств -  членов ТС определенных форм таможенного контроля от 18 июня 2010 </a:t>
          </a:r>
          <a:endParaRPr lang="ru-RU" sz="1200" kern="1200" dirty="0"/>
        </a:p>
      </dsp:txBody>
      <dsp:txXfrm>
        <a:off x="1448017" y="3242740"/>
        <a:ext cx="6627551" cy="285883"/>
      </dsp:txXfrm>
    </dsp:sp>
    <dsp:sp modelId="{F5F2FD9A-630E-45EC-96EB-3F68B6E43A8F}">
      <dsp:nvSpPr>
        <dsp:cNvPr id="0" name=""/>
        <dsp:cNvSpPr/>
      </dsp:nvSpPr>
      <dsp:spPr>
        <a:xfrm>
          <a:off x="1099686" y="412710"/>
          <a:ext cx="339437" cy="3328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8374"/>
              </a:lnTo>
              <a:lnTo>
                <a:pt x="339437" y="33283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68A03D-4DE4-49FD-B960-66B7420BE7A4}">
      <dsp:nvSpPr>
        <dsp:cNvPr id="0" name=""/>
        <dsp:cNvSpPr/>
      </dsp:nvSpPr>
      <dsp:spPr>
        <a:xfrm rot="10800000" flipV="1">
          <a:off x="1439123" y="3585335"/>
          <a:ext cx="6645339" cy="311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Соглашение о свободных складах и таможенной процедуре свободного склада от 18 июня 2010</a:t>
          </a:r>
          <a:r>
            <a:rPr lang="ru-RU" sz="700" kern="1200" dirty="0" smtClean="0"/>
            <a:t>.</a:t>
          </a:r>
          <a:endParaRPr lang="ru-RU" sz="700" kern="1200" dirty="0"/>
        </a:p>
      </dsp:txBody>
      <dsp:txXfrm rot="-10800000">
        <a:off x="1448247" y="3594459"/>
        <a:ext cx="6627091" cy="293252"/>
      </dsp:txXfrm>
    </dsp:sp>
    <dsp:sp modelId="{86E90163-4C5F-4D12-996C-BBE83FA7F761}">
      <dsp:nvSpPr>
        <dsp:cNvPr id="0" name=""/>
        <dsp:cNvSpPr/>
      </dsp:nvSpPr>
      <dsp:spPr>
        <a:xfrm>
          <a:off x="1099686" y="412710"/>
          <a:ext cx="339437" cy="386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3720"/>
              </a:lnTo>
              <a:lnTo>
                <a:pt x="339437" y="3863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03271-C94E-4B37-9B4C-F32FB4B4676C}">
      <dsp:nvSpPr>
        <dsp:cNvPr id="0" name=""/>
        <dsp:cNvSpPr/>
      </dsp:nvSpPr>
      <dsp:spPr>
        <a:xfrm>
          <a:off x="1439123" y="3936824"/>
          <a:ext cx="6645339" cy="679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Соглашение об особенностях использования транспортных средств международной перевозки, осуществляющих перевозку пассажиров, а также прицепов, полуприцепов, контейнеров и железнодорожного подвижного состава, осуществляющих перевозку грузов и (или) багажа для внутренней перевозки по таможенной территории ТС, от 18 июня 2010 </a:t>
          </a:r>
          <a:endParaRPr lang="ru-RU" sz="1200" kern="1200" dirty="0"/>
        </a:p>
      </dsp:txBody>
      <dsp:txXfrm>
        <a:off x="1459016" y="3956717"/>
        <a:ext cx="6605553" cy="639427"/>
      </dsp:txXfrm>
    </dsp:sp>
    <dsp:sp modelId="{589923D5-28D5-445B-A440-11B9BC564509}">
      <dsp:nvSpPr>
        <dsp:cNvPr id="0" name=""/>
        <dsp:cNvSpPr/>
      </dsp:nvSpPr>
      <dsp:spPr>
        <a:xfrm>
          <a:off x="1099686" y="412710"/>
          <a:ext cx="349103" cy="4488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8532"/>
              </a:lnTo>
              <a:lnTo>
                <a:pt x="349103" y="44885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DFE25-57C5-4371-9C6C-8A1C7FB4742D}">
      <dsp:nvSpPr>
        <dsp:cNvPr id="0" name=""/>
        <dsp:cNvSpPr/>
      </dsp:nvSpPr>
      <dsp:spPr>
        <a:xfrm rot="10800000" flipV="1">
          <a:off x="1448789" y="4667188"/>
          <a:ext cx="6645339" cy="4681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Договор о порядке перемещения физическими лицами наличных денежных средств и (или) денежных инструментов через таможенную границу ТС от 5 июля 2010 </a:t>
          </a:r>
          <a:endParaRPr lang="ru-RU" sz="1200" kern="1200" dirty="0"/>
        </a:p>
      </dsp:txBody>
      <dsp:txXfrm rot="-10800000">
        <a:off x="1462499" y="4680898"/>
        <a:ext cx="6617919" cy="440690"/>
      </dsp:txXfrm>
    </dsp:sp>
    <dsp:sp modelId="{D87F3C49-1475-451A-8463-D67DECF40B9C}">
      <dsp:nvSpPr>
        <dsp:cNvPr id="0" name=""/>
        <dsp:cNvSpPr/>
      </dsp:nvSpPr>
      <dsp:spPr>
        <a:xfrm>
          <a:off x="1099686" y="412710"/>
          <a:ext cx="340474" cy="5150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0996"/>
              </a:lnTo>
              <a:lnTo>
                <a:pt x="340474" y="51509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B25A9-9715-42BB-9EBD-62468B78BC44}">
      <dsp:nvSpPr>
        <dsp:cNvPr id="0" name=""/>
        <dsp:cNvSpPr/>
      </dsp:nvSpPr>
      <dsp:spPr>
        <a:xfrm>
          <a:off x="1440160" y="5184576"/>
          <a:ext cx="6645339" cy="758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Соглашение о некоторых вопросах предоставления обеспечения уплаты таможенных пошлин, налогов в отношении товаров, перевозимых в соответствии с таможенной процедурой таможенного транзита, особенностях взыскания таможенных пошлин, налогов и порядке перечисления взысканных сумм в отношении таких товаров от 21 мая 2010 </a:t>
          </a:r>
          <a:endParaRPr lang="ru-RU" sz="1200" kern="1200" dirty="0"/>
        </a:p>
      </dsp:txBody>
      <dsp:txXfrm>
        <a:off x="1462369" y="5206785"/>
        <a:ext cx="6600921" cy="71384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19767-695C-40EC-B6D7-A4A803646863}">
      <dsp:nvSpPr>
        <dsp:cNvPr id="0" name=""/>
        <dsp:cNvSpPr/>
      </dsp:nvSpPr>
      <dsp:spPr>
        <a:xfrm>
          <a:off x="946729" y="3"/>
          <a:ext cx="4094657" cy="509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ОБЪЕКТЫ АНАЛИЗА РИСКА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961656" y="14930"/>
        <a:ext cx="4064803" cy="479801"/>
      </dsp:txXfrm>
    </dsp:sp>
    <dsp:sp modelId="{0133138D-4FBA-4548-A828-0F14FE13AD78}">
      <dsp:nvSpPr>
        <dsp:cNvPr id="0" name=""/>
        <dsp:cNvSpPr/>
      </dsp:nvSpPr>
      <dsp:spPr>
        <a:xfrm>
          <a:off x="1356195" y="509659"/>
          <a:ext cx="497148" cy="538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067"/>
              </a:lnTo>
              <a:lnTo>
                <a:pt x="497148" y="5380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312F2-EF98-4182-A4D5-D44E5A77F870}">
      <dsp:nvSpPr>
        <dsp:cNvPr id="0" name=""/>
        <dsp:cNvSpPr/>
      </dsp:nvSpPr>
      <dsp:spPr>
        <a:xfrm>
          <a:off x="1853343" y="732087"/>
          <a:ext cx="6439276" cy="63127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Товары, находящиеся под таможенным контролем, либо помещенные под таможенную процедуру выпуска для внутреннего потребления</a:t>
          </a:r>
          <a:endParaRPr lang="ru-RU" sz="1600" kern="1200" dirty="0"/>
        </a:p>
      </dsp:txBody>
      <dsp:txXfrm>
        <a:off x="1871832" y="750576"/>
        <a:ext cx="6402298" cy="594299"/>
      </dsp:txXfrm>
    </dsp:sp>
    <dsp:sp modelId="{A3CE2AD6-567B-43B9-8871-94FFF574181E}">
      <dsp:nvSpPr>
        <dsp:cNvPr id="0" name=""/>
        <dsp:cNvSpPr/>
      </dsp:nvSpPr>
      <dsp:spPr>
        <a:xfrm>
          <a:off x="1356195" y="509659"/>
          <a:ext cx="508545" cy="1237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407"/>
              </a:lnTo>
              <a:lnTo>
                <a:pt x="508545" y="12374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DBC6F-14ED-4738-B9E3-178AC035BD1C}">
      <dsp:nvSpPr>
        <dsp:cNvPr id="0" name=""/>
        <dsp:cNvSpPr/>
      </dsp:nvSpPr>
      <dsp:spPr>
        <a:xfrm>
          <a:off x="1864741" y="1528108"/>
          <a:ext cx="6448449" cy="43791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Транспортные средства международной перевозки</a:t>
          </a:r>
          <a:endParaRPr lang="ru-RU" sz="1600" kern="1200" dirty="0"/>
        </a:p>
      </dsp:txBody>
      <dsp:txXfrm>
        <a:off x="1877567" y="1540934"/>
        <a:ext cx="6422797" cy="412264"/>
      </dsp:txXfrm>
    </dsp:sp>
    <dsp:sp modelId="{BC09DC27-6C4B-45B4-8D9A-ACBE999D4B93}">
      <dsp:nvSpPr>
        <dsp:cNvPr id="0" name=""/>
        <dsp:cNvSpPr/>
      </dsp:nvSpPr>
      <dsp:spPr>
        <a:xfrm>
          <a:off x="1356195" y="509659"/>
          <a:ext cx="549885" cy="2106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6691"/>
              </a:lnTo>
              <a:lnTo>
                <a:pt x="549885" y="21066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7FE74-B768-4919-AE44-FAE6D23B6AA4}">
      <dsp:nvSpPr>
        <dsp:cNvPr id="0" name=""/>
        <dsp:cNvSpPr/>
      </dsp:nvSpPr>
      <dsp:spPr>
        <a:xfrm>
          <a:off x="1906080" y="2160238"/>
          <a:ext cx="6457929" cy="91222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Сведения, содержащиеся во внешнеэкономических договорах (контрактах) купли-продажи либо обмена, соглашениях либо иных документах на право владения, пользования и (или) распоряжения товарами</a:t>
          </a:r>
          <a:endParaRPr lang="ru-RU" sz="1600" kern="1200" dirty="0"/>
        </a:p>
      </dsp:txBody>
      <dsp:txXfrm>
        <a:off x="1932798" y="2186956"/>
        <a:ext cx="6404493" cy="858788"/>
      </dsp:txXfrm>
    </dsp:sp>
    <dsp:sp modelId="{1A4246B9-44DD-4C22-92B7-41F74E8EDDEE}">
      <dsp:nvSpPr>
        <dsp:cNvPr id="0" name=""/>
        <dsp:cNvSpPr/>
      </dsp:nvSpPr>
      <dsp:spPr>
        <a:xfrm>
          <a:off x="1356195" y="509659"/>
          <a:ext cx="551756" cy="3045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5784"/>
              </a:lnTo>
              <a:lnTo>
                <a:pt x="551756" y="30457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8DFD6-6A25-428F-A693-FD1BC2C306AC}">
      <dsp:nvSpPr>
        <dsp:cNvPr id="0" name=""/>
        <dsp:cNvSpPr/>
      </dsp:nvSpPr>
      <dsp:spPr>
        <a:xfrm>
          <a:off x="1907951" y="3312369"/>
          <a:ext cx="6465936" cy="48614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Сведения, содержащиеся в транспортных (перевозочных), коммерческих, таможенных и иных документах</a:t>
          </a:r>
          <a:endParaRPr lang="ru-RU" sz="1600" kern="1200" dirty="0"/>
        </a:p>
      </dsp:txBody>
      <dsp:txXfrm>
        <a:off x="1922190" y="3326608"/>
        <a:ext cx="6437458" cy="457670"/>
      </dsp:txXfrm>
    </dsp:sp>
    <dsp:sp modelId="{BF201653-6324-475D-A8A4-2CEDA968873B}">
      <dsp:nvSpPr>
        <dsp:cNvPr id="0" name=""/>
        <dsp:cNvSpPr/>
      </dsp:nvSpPr>
      <dsp:spPr>
        <a:xfrm>
          <a:off x="1356195" y="509659"/>
          <a:ext cx="534131" cy="3750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0373"/>
              </a:lnTo>
              <a:lnTo>
                <a:pt x="534131" y="37503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73634-FC77-4CFA-B5B8-200879CE8FD5}">
      <dsp:nvSpPr>
        <dsp:cNvPr id="0" name=""/>
        <dsp:cNvSpPr/>
      </dsp:nvSpPr>
      <dsp:spPr>
        <a:xfrm>
          <a:off x="1890326" y="3960442"/>
          <a:ext cx="6483561" cy="59917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Деятельность декларантов и иных лиц, обладающих полномочиями в отношении товаров, находящихся под таможенным контролем</a:t>
          </a:r>
          <a:endParaRPr lang="ru-RU" sz="1600" kern="1200" dirty="0"/>
        </a:p>
      </dsp:txBody>
      <dsp:txXfrm>
        <a:off x="1907875" y="3977991"/>
        <a:ext cx="6448463" cy="564081"/>
      </dsp:txXfrm>
    </dsp:sp>
    <dsp:sp modelId="{52D734AD-EAF2-4AE3-A256-F5DA96B6B97E}">
      <dsp:nvSpPr>
        <dsp:cNvPr id="0" name=""/>
        <dsp:cNvSpPr/>
      </dsp:nvSpPr>
      <dsp:spPr>
        <a:xfrm>
          <a:off x="1356195" y="509659"/>
          <a:ext cx="529652" cy="4469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9520"/>
              </a:lnTo>
              <a:lnTo>
                <a:pt x="529652" y="44695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2AF49-94EF-4912-88E2-21C07EB870F9}">
      <dsp:nvSpPr>
        <dsp:cNvPr id="0" name=""/>
        <dsp:cNvSpPr/>
      </dsp:nvSpPr>
      <dsp:spPr>
        <a:xfrm>
          <a:off x="1885847" y="4752532"/>
          <a:ext cx="6483561" cy="45329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Результаты применения форм таможенного контроля</a:t>
          </a:r>
          <a:endParaRPr lang="ru-RU" sz="1600" kern="1200" dirty="0"/>
        </a:p>
      </dsp:txBody>
      <dsp:txXfrm>
        <a:off x="1899123" y="4765808"/>
        <a:ext cx="6457009" cy="426741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8A58F-EC6E-4DAE-9B86-B2A605FE649C}">
      <dsp:nvSpPr>
        <dsp:cNvPr id="0" name=""/>
        <dsp:cNvSpPr/>
      </dsp:nvSpPr>
      <dsp:spPr>
        <a:xfrm>
          <a:off x="3644854" y="4300035"/>
          <a:ext cx="371866" cy="519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933" y="0"/>
              </a:lnTo>
              <a:lnTo>
                <a:pt x="185933" y="519136"/>
              </a:lnTo>
              <a:lnTo>
                <a:pt x="371866" y="5191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14823" y="4543639"/>
        <a:ext cx="31929" cy="31929"/>
      </dsp:txXfrm>
    </dsp:sp>
    <dsp:sp modelId="{B4068A67-AA8E-418D-8FDA-179F6D1EF745}">
      <dsp:nvSpPr>
        <dsp:cNvPr id="0" name=""/>
        <dsp:cNvSpPr/>
      </dsp:nvSpPr>
      <dsp:spPr>
        <a:xfrm>
          <a:off x="3644854" y="3944751"/>
          <a:ext cx="366883" cy="355284"/>
        </a:xfrm>
        <a:custGeom>
          <a:avLst/>
          <a:gdLst/>
          <a:ahLst/>
          <a:cxnLst/>
          <a:rect l="0" t="0" r="0" b="0"/>
          <a:pathLst>
            <a:path>
              <a:moveTo>
                <a:pt x="0" y="355284"/>
              </a:moveTo>
              <a:lnTo>
                <a:pt x="183441" y="355284"/>
              </a:lnTo>
              <a:lnTo>
                <a:pt x="183441" y="0"/>
              </a:lnTo>
              <a:lnTo>
                <a:pt x="366883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15528" y="4109625"/>
        <a:ext cx="25535" cy="25535"/>
      </dsp:txXfrm>
    </dsp:sp>
    <dsp:sp modelId="{0A54E953-7FD6-4004-A34B-D37BCD65073B}">
      <dsp:nvSpPr>
        <dsp:cNvPr id="0" name=""/>
        <dsp:cNvSpPr/>
      </dsp:nvSpPr>
      <dsp:spPr>
        <a:xfrm>
          <a:off x="834231" y="2497862"/>
          <a:ext cx="415038" cy="1802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519" y="0"/>
              </a:lnTo>
              <a:lnTo>
                <a:pt x="207519" y="1802173"/>
              </a:lnTo>
              <a:lnTo>
                <a:pt x="415038" y="1802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995517" y="3352715"/>
        <a:ext cx="92467" cy="92467"/>
      </dsp:txXfrm>
    </dsp:sp>
    <dsp:sp modelId="{6D7666F0-3FF2-4F0C-819B-A4BDAA596A08}">
      <dsp:nvSpPr>
        <dsp:cNvPr id="0" name=""/>
        <dsp:cNvSpPr/>
      </dsp:nvSpPr>
      <dsp:spPr>
        <a:xfrm>
          <a:off x="3662725" y="2367124"/>
          <a:ext cx="373471" cy="446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735" y="0"/>
              </a:lnTo>
              <a:lnTo>
                <a:pt x="186735" y="446108"/>
              </a:lnTo>
              <a:lnTo>
                <a:pt x="373471" y="4461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34916" y="2575633"/>
        <a:ext cx="29090" cy="29090"/>
      </dsp:txXfrm>
    </dsp:sp>
    <dsp:sp modelId="{491AEDA9-B5F4-4F4E-B549-B4B11DE953B2}">
      <dsp:nvSpPr>
        <dsp:cNvPr id="0" name=""/>
        <dsp:cNvSpPr/>
      </dsp:nvSpPr>
      <dsp:spPr>
        <a:xfrm>
          <a:off x="3662725" y="1623460"/>
          <a:ext cx="395606" cy="743664"/>
        </a:xfrm>
        <a:custGeom>
          <a:avLst/>
          <a:gdLst/>
          <a:ahLst/>
          <a:cxnLst/>
          <a:rect l="0" t="0" r="0" b="0"/>
          <a:pathLst>
            <a:path>
              <a:moveTo>
                <a:pt x="0" y="743664"/>
              </a:moveTo>
              <a:lnTo>
                <a:pt x="197803" y="743664"/>
              </a:lnTo>
              <a:lnTo>
                <a:pt x="197803" y="0"/>
              </a:lnTo>
              <a:lnTo>
                <a:pt x="39560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39470" y="1974234"/>
        <a:ext cx="42117" cy="42117"/>
      </dsp:txXfrm>
    </dsp:sp>
    <dsp:sp modelId="{C6A6A3AA-0547-4A53-ADBE-43C61416196C}">
      <dsp:nvSpPr>
        <dsp:cNvPr id="0" name=""/>
        <dsp:cNvSpPr/>
      </dsp:nvSpPr>
      <dsp:spPr>
        <a:xfrm>
          <a:off x="3662725" y="419274"/>
          <a:ext cx="416376" cy="1947850"/>
        </a:xfrm>
        <a:custGeom>
          <a:avLst/>
          <a:gdLst/>
          <a:ahLst/>
          <a:cxnLst/>
          <a:rect l="0" t="0" r="0" b="0"/>
          <a:pathLst>
            <a:path>
              <a:moveTo>
                <a:pt x="0" y="1947850"/>
              </a:moveTo>
              <a:lnTo>
                <a:pt x="208188" y="1947850"/>
              </a:lnTo>
              <a:lnTo>
                <a:pt x="208188" y="0"/>
              </a:lnTo>
              <a:lnTo>
                <a:pt x="41637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821117" y="1343403"/>
        <a:ext cx="99592" cy="99592"/>
      </dsp:txXfrm>
    </dsp:sp>
    <dsp:sp modelId="{1246F8D4-6B3F-4E55-BAA4-72DD7C60CB77}">
      <dsp:nvSpPr>
        <dsp:cNvPr id="0" name=""/>
        <dsp:cNvSpPr/>
      </dsp:nvSpPr>
      <dsp:spPr>
        <a:xfrm>
          <a:off x="834231" y="2367124"/>
          <a:ext cx="432909" cy="130737"/>
        </a:xfrm>
        <a:custGeom>
          <a:avLst/>
          <a:gdLst/>
          <a:ahLst/>
          <a:cxnLst/>
          <a:rect l="0" t="0" r="0" b="0"/>
          <a:pathLst>
            <a:path>
              <a:moveTo>
                <a:pt x="0" y="130737"/>
              </a:moveTo>
              <a:lnTo>
                <a:pt x="216454" y="130737"/>
              </a:lnTo>
              <a:lnTo>
                <a:pt x="216454" y="0"/>
              </a:lnTo>
              <a:lnTo>
                <a:pt x="43290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39381" y="2421188"/>
        <a:ext cx="22611" cy="22611"/>
      </dsp:txXfrm>
    </dsp:sp>
    <dsp:sp modelId="{298080DB-CA25-4F68-ACAC-906BD3BDCE7F}">
      <dsp:nvSpPr>
        <dsp:cNvPr id="0" name=""/>
        <dsp:cNvSpPr/>
      </dsp:nvSpPr>
      <dsp:spPr>
        <a:xfrm>
          <a:off x="834231" y="746870"/>
          <a:ext cx="360898" cy="1750991"/>
        </a:xfrm>
        <a:custGeom>
          <a:avLst/>
          <a:gdLst/>
          <a:ahLst/>
          <a:cxnLst/>
          <a:rect l="0" t="0" r="0" b="0"/>
          <a:pathLst>
            <a:path>
              <a:moveTo>
                <a:pt x="0" y="1750991"/>
              </a:moveTo>
              <a:lnTo>
                <a:pt x="180449" y="1750991"/>
              </a:lnTo>
              <a:lnTo>
                <a:pt x="180449" y="0"/>
              </a:lnTo>
              <a:lnTo>
                <a:pt x="36089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969986" y="1577671"/>
        <a:ext cx="89389" cy="89389"/>
      </dsp:txXfrm>
    </dsp:sp>
    <dsp:sp modelId="{33802353-9C8A-42FA-85E2-A008788F8B43}">
      <dsp:nvSpPr>
        <dsp:cNvPr id="0" name=""/>
        <dsp:cNvSpPr/>
      </dsp:nvSpPr>
      <dsp:spPr>
        <a:xfrm rot="16200000">
          <a:off x="-1447381" y="2138250"/>
          <a:ext cx="3844004" cy="719222"/>
        </a:xfrm>
        <a:prstGeom prst="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ОЦЕНКА И  УПРАВЛЕНИЕ РИСКАМИ</a:t>
          </a:r>
          <a:endParaRPr lang="ru-RU" sz="1600" kern="1200" dirty="0"/>
        </a:p>
      </dsp:txBody>
      <dsp:txXfrm>
        <a:off x="-1447381" y="2138250"/>
        <a:ext cx="3844004" cy="719222"/>
      </dsp:txXfrm>
    </dsp:sp>
    <dsp:sp modelId="{AA7AF6FC-2FCC-4F24-8F54-0739A02424A3}">
      <dsp:nvSpPr>
        <dsp:cNvPr id="0" name=""/>
        <dsp:cNvSpPr/>
      </dsp:nvSpPr>
      <dsp:spPr>
        <a:xfrm>
          <a:off x="1195130" y="143796"/>
          <a:ext cx="2395583" cy="1206147"/>
        </a:xfrm>
        <a:prstGeom prst="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формирование информационной базы данных системы управления рисками таможенных органов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1195130" y="143796"/>
        <a:ext cx="2395583" cy="1206147"/>
      </dsp:txXfrm>
    </dsp:sp>
    <dsp:sp modelId="{69844897-09FA-4DFA-8D74-A0F5292CF633}">
      <dsp:nvSpPr>
        <dsp:cNvPr id="0" name=""/>
        <dsp:cNvSpPr/>
      </dsp:nvSpPr>
      <dsp:spPr>
        <a:xfrm>
          <a:off x="1267141" y="2016003"/>
          <a:ext cx="2395583" cy="702241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анализ и оценка рисков</a:t>
          </a:r>
          <a:endParaRPr lang="ru-RU" sz="1600" kern="1200" dirty="0"/>
        </a:p>
      </dsp:txBody>
      <dsp:txXfrm>
        <a:off x="1267141" y="2016003"/>
        <a:ext cx="2395583" cy="702241"/>
      </dsp:txXfrm>
    </dsp:sp>
    <dsp:sp modelId="{06FE023E-07AF-481C-A772-34EE0742EBDB}">
      <dsp:nvSpPr>
        <dsp:cNvPr id="0" name=""/>
        <dsp:cNvSpPr/>
      </dsp:nvSpPr>
      <dsp:spPr>
        <a:xfrm>
          <a:off x="4079101" y="36291"/>
          <a:ext cx="3752034" cy="765965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Систематическое определение объектов анализа рисков </a:t>
          </a:r>
          <a:endParaRPr lang="ru-RU" sz="1600" kern="1200" dirty="0"/>
        </a:p>
      </dsp:txBody>
      <dsp:txXfrm>
        <a:off x="4079101" y="36291"/>
        <a:ext cx="3752034" cy="765965"/>
      </dsp:txXfrm>
    </dsp:sp>
    <dsp:sp modelId="{A2F2C8A7-8A74-430F-A187-0D968AF9ED8A}">
      <dsp:nvSpPr>
        <dsp:cNvPr id="0" name=""/>
        <dsp:cNvSpPr/>
      </dsp:nvSpPr>
      <dsp:spPr>
        <a:xfrm>
          <a:off x="4058332" y="946715"/>
          <a:ext cx="3755843" cy="1353490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Систематическое определение индикаторов риска по объектам анализа риска, определяющих необходимость принятия мер по предотвращению и минимизации рисков</a:t>
          </a:r>
          <a:endParaRPr lang="ru-RU" sz="1600" kern="1200" dirty="0"/>
        </a:p>
      </dsp:txBody>
      <dsp:txXfrm>
        <a:off x="4058332" y="946715"/>
        <a:ext cx="3755843" cy="1353490"/>
      </dsp:txXfrm>
    </dsp:sp>
    <dsp:sp modelId="{B65F036A-6146-41C4-AC40-A4D841CEC55C}">
      <dsp:nvSpPr>
        <dsp:cNvPr id="0" name=""/>
        <dsp:cNvSpPr/>
      </dsp:nvSpPr>
      <dsp:spPr>
        <a:xfrm>
          <a:off x="4036196" y="2448052"/>
          <a:ext cx="3798748" cy="730360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Систематическое определение оценки возможного ущерба в случае возникновения рисков</a:t>
          </a:r>
        </a:p>
      </dsp:txBody>
      <dsp:txXfrm>
        <a:off x="4036196" y="2448052"/>
        <a:ext cx="3798748" cy="730360"/>
      </dsp:txXfrm>
    </dsp:sp>
    <dsp:sp modelId="{34CD5325-C5D9-46B4-8FCA-322DEB36CB02}">
      <dsp:nvSpPr>
        <dsp:cNvPr id="0" name=""/>
        <dsp:cNvSpPr/>
      </dsp:nvSpPr>
      <dsp:spPr>
        <a:xfrm>
          <a:off x="1249270" y="3796167"/>
          <a:ext cx="2395583" cy="10077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разработка и реализация практических мер по управлению рисками</a:t>
          </a:r>
          <a:endParaRPr lang="ru-RU" sz="1600" kern="1200" dirty="0"/>
        </a:p>
      </dsp:txBody>
      <dsp:txXfrm>
        <a:off x="1249270" y="3796167"/>
        <a:ext cx="2395583" cy="1007737"/>
      </dsp:txXfrm>
    </dsp:sp>
    <dsp:sp modelId="{2DE9DFE2-8600-45C7-9F55-FA3D9210377E}">
      <dsp:nvSpPr>
        <dsp:cNvPr id="0" name=""/>
        <dsp:cNvSpPr/>
      </dsp:nvSpPr>
      <dsp:spPr>
        <a:xfrm>
          <a:off x="4011737" y="3579571"/>
          <a:ext cx="4353901" cy="73036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  учетом анализа применения возможных мер по предотвращению и минимизации рисков </a:t>
          </a:r>
          <a:endParaRPr lang="ru-RU" sz="1600" kern="1200" dirty="0"/>
        </a:p>
      </dsp:txBody>
      <dsp:txXfrm>
        <a:off x="4011737" y="3579571"/>
        <a:ext cx="4353901" cy="730360"/>
      </dsp:txXfrm>
    </dsp:sp>
    <dsp:sp modelId="{C0C72E90-41D6-4D2B-AA4C-6816E7CA944B}">
      <dsp:nvSpPr>
        <dsp:cNvPr id="0" name=""/>
        <dsp:cNvSpPr/>
      </dsp:nvSpPr>
      <dsp:spPr>
        <a:xfrm>
          <a:off x="4016720" y="4453992"/>
          <a:ext cx="4311140" cy="73036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 учетом вероятности возникновения рисков и возможных последствий</a:t>
          </a:r>
          <a:endParaRPr lang="ru-RU" sz="1600" kern="1200" dirty="0"/>
        </a:p>
      </dsp:txBody>
      <dsp:txXfrm>
        <a:off x="4016720" y="4453992"/>
        <a:ext cx="4311140" cy="7303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19767-695C-40EC-B6D7-A4A803646863}">
      <dsp:nvSpPr>
        <dsp:cNvPr id="0" name=""/>
        <dsp:cNvSpPr/>
      </dsp:nvSpPr>
      <dsp:spPr>
        <a:xfrm>
          <a:off x="144011" y="360040"/>
          <a:ext cx="3719258" cy="1248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ТАМОЖЕННЫЕ ОПЕРАЦИИ, ПРЕДШЕСТВУЮЩИЕ ПОДАЧЕ ТАМОЖЕННОЙ ДЕКЛАРАЦИИ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(Раздел 4 ТК ТС)</a:t>
          </a:r>
          <a:endParaRPr lang="ru-RU" sz="1600" kern="1200" dirty="0"/>
        </a:p>
      </dsp:txBody>
      <dsp:txXfrm>
        <a:off x="180568" y="396597"/>
        <a:ext cx="3646144" cy="1175021"/>
      </dsp:txXfrm>
    </dsp:sp>
    <dsp:sp modelId="{90DC1EF2-A74E-4056-9022-7C1A4CFE9B46}">
      <dsp:nvSpPr>
        <dsp:cNvPr id="0" name=""/>
        <dsp:cNvSpPr/>
      </dsp:nvSpPr>
      <dsp:spPr>
        <a:xfrm>
          <a:off x="515937" y="1608176"/>
          <a:ext cx="227992" cy="708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8246"/>
              </a:lnTo>
              <a:lnTo>
                <a:pt x="227992" y="708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CDB14-A62E-4179-98C5-E32551500CEA}">
      <dsp:nvSpPr>
        <dsp:cNvPr id="0" name=""/>
        <dsp:cNvSpPr/>
      </dsp:nvSpPr>
      <dsp:spPr>
        <a:xfrm>
          <a:off x="743930" y="1884449"/>
          <a:ext cx="3365551" cy="863947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Прибытие товаров                                на таможенную территорию ЕАЭС                                 (Глава 23  ТК ТС)</a:t>
          </a:r>
          <a:endParaRPr lang="ru-RU" sz="1600" kern="1200" dirty="0"/>
        </a:p>
      </dsp:txBody>
      <dsp:txXfrm>
        <a:off x="769234" y="1909753"/>
        <a:ext cx="3314943" cy="813339"/>
      </dsp:txXfrm>
    </dsp:sp>
    <dsp:sp modelId="{A3CE2AD6-567B-43B9-8871-94FFF574181E}">
      <dsp:nvSpPr>
        <dsp:cNvPr id="0" name=""/>
        <dsp:cNvSpPr/>
      </dsp:nvSpPr>
      <dsp:spPr>
        <a:xfrm>
          <a:off x="515937" y="1608176"/>
          <a:ext cx="227992" cy="1788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8180"/>
              </a:lnTo>
              <a:lnTo>
                <a:pt x="227992" y="17881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DBC6F-14ED-4738-B9E3-178AC035BD1C}">
      <dsp:nvSpPr>
        <dsp:cNvPr id="0" name=""/>
        <dsp:cNvSpPr/>
      </dsp:nvSpPr>
      <dsp:spPr>
        <a:xfrm>
          <a:off x="743930" y="2964383"/>
          <a:ext cx="3368551" cy="863947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Убытие товаров                                        с таможенной территории ЕАЭС           (Глава  24 ТК ТС)</a:t>
          </a:r>
          <a:endParaRPr lang="ru-RU" sz="1600" kern="1200" dirty="0"/>
        </a:p>
      </dsp:txBody>
      <dsp:txXfrm>
        <a:off x="769234" y="2989687"/>
        <a:ext cx="3317943" cy="813339"/>
      </dsp:txXfrm>
    </dsp:sp>
    <dsp:sp modelId="{16F2F355-D5D7-4533-83E8-6DF1AF03612F}">
      <dsp:nvSpPr>
        <dsp:cNvPr id="0" name=""/>
        <dsp:cNvSpPr/>
      </dsp:nvSpPr>
      <dsp:spPr>
        <a:xfrm>
          <a:off x="515937" y="1608176"/>
          <a:ext cx="227992" cy="2868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8114"/>
              </a:lnTo>
              <a:lnTo>
                <a:pt x="227992" y="2868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351E2-CDB3-487E-BF2B-2D395A13DAC7}">
      <dsp:nvSpPr>
        <dsp:cNvPr id="0" name=""/>
        <dsp:cNvSpPr/>
      </dsp:nvSpPr>
      <dsp:spPr>
        <a:xfrm>
          <a:off x="743930" y="4044317"/>
          <a:ext cx="3353926" cy="863947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Временное хранение товаров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(Глава 25  ТК ТС)</a:t>
          </a:r>
          <a:endParaRPr lang="ru-RU" sz="1600" kern="1200" dirty="0"/>
        </a:p>
      </dsp:txBody>
      <dsp:txXfrm>
        <a:off x="769234" y="4069621"/>
        <a:ext cx="3303318" cy="813339"/>
      </dsp:txXfrm>
    </dsp:sp>
    <dsp:sp modelId="{D4899A71-F836-4D12-884E-DF7B6103C941}">
      <dsp:nvSpPr>
        <dsp:cNvPr id="0" name=""/>
        <dsp:cNvSpPr/>
      </dsp:nvSpPr>
      <dsp:spPr>
        <a:xfrm>
          <a:off x="4151388" y="382537"/>
          <a:ext cx="4078211" cy="127179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ТАМОЖЕННЫЕ ОПЕРАЦИИ, СВЯЗАННЫЕ С ПОМЕЩЕНИЕМ ТОВАРОВ ПОД ТАМОЖЕННУЮ ПРОЦЕДУРУ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(Раздел 5 ТК ТС)</a:t>
          </a:r>
          <a:endParaRPr lang="ru-RU" sz="1600" kern="1200" dirty="0"/>
        </a:p>
      </dsp:txBody>
      <dsp:txXfrm>
        <a:off x="4188637" y="419786"/>
        <a:ext cx="4003713" cy="1197292"/>
      </dsp:txXfrm>
    </dsp:sp>
    <dsp:sp modelId="{0B080BA7-ADA4-4C4D-90A2-EBBC1316026D}">
      <dsp:nvSpPr>
        <dsp:cNvPr id="0" name=""/>
        <dsp:cNvSpPr/>
      </dsp:nvSpPr>
      <dsp:spPr>
        <a:xfrm>
          <a:off x="4559209" y="1654328"/>
          <a:ext cx="407742" cy="685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749"/>
              </a:lnTo>
              <a:lnTo>
                <a:pt x="407742" y="6857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E12A7-0264-4F62-9002-9D42866C966E}">
      <dsp:nvSpPr>
        <dsp:cNvPr id="0" name=""/>
        <dsp:cNvSpPr/>
      </dsp:nvSpPr>
      <dsp:spPr>
        <a:xfrm>
          <a:off x="4966952" y="1908104"/>
          <a:ext cx="2908350" cy="863947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Таможенное декларирование товаров                                    (Глава 27  ТК ТС)</a:t>
          </a:r>
          <a:endParaRPr lang="ru-RU" sz="1600" kern="1200" dirty="0"/>
        </a:p>
      </dsp:txBody>
      <dsp:txXfrm>
        <a:off x="4992256" y="1933408"/>
        <a:ext cx="2857742" cy="813339"/>
      </dsp:txXfrm>
    </dsp:sp>
    <dsp:sp modelId="{1985C91D-B628-49A4-90E8-6F699D63FB34}">
      <dsp:nvSpPr>
        <dsp:cNvPr id="0" name=""/>
        <dsp:cNvSpPr/>
      </dsp:nvSpPr>
      <dsp:spPr>
        <a:xfrm>
          <a:off x="4559209" y="1654328"/>
          <a:ext cx="409346" cy="1729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9976"/>
              </a:lnTo>
              <a:lnTo>
                <a:pt x="409346" y="1729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94D10-9019-40D7-9CEB-6F9891CEEFA0}">
      <dsp:nvSpPr>
        <dsp:cNvPr id="0" name=""/>
        <dsp:cNvSpPr/>
      </dsp:nvSpPr>
      <dsp:spPr>
        <a:xfrm>
          <a:off x="4968556" y="2952331"/>
          <a:ext cx="2966476" cy="863947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Выпуск товаров                       (Глава 28  ТК ТС)</a:t>
          </a:r>
          <a:endParaRPr lang="ru-RU" sz="1600" kern="1200" dirty="0"/>
        </a:p>
      </dsp:txBody>
      <dsp:txXfrm>
        <a:off x="4993860" y="2977635"/>
        <a:ext cx="2915868" cy="8133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9F59A-5E5D-4885-B7AB-093807ACDEC1}">
      <dsp:nvSpPr>
        <dsp:cNvPr id="0" name=""/>
        <dsp:cNvSpPr/>
      </dsp:nvSpPr>
      <dsp:spPr>
        <a:xfrm>
          <a:off x="2716937" y="473"/>
          <a:ext cx="2832127" cy="173191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Товар иностранный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131692" y="254106"/>
        <a:ext cx="2002617" cy="1224646"/>
      </dsp:txXfrm>
    </dsp:sp>
    <dsp:sp modelId="{942E4A2E-1CF8-4662-8090-C60F32D3B954}">
      <dsp:nvSpPr>
        <dsp:cNvPr id="0" name=""/>
        <dsp:cNvSpPr/>
      </dsp:nvSpPr>
      <dsp:spPr>
        <a:xfrm rot="2311078">
          <a:off x="5017843" y="1189026"/>
          <a:ext cx="539949" cy="584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5035466" y="1255491"/>
        <a:ext cx="377964" cy="350712"/>
      </dsp:txXfrm>
    </dsp:sp>
    <dsp:sp modelId="{DA32555B-5EC2-4AA5-9180-2DA10C746776}">
      <dsp:nvSpPr>
        <dsp:cNvPr id="0" name=""/>
        <dsp:cNvSpPr/>
      </dsp:nvSpPr>
      <dsp:spPr>
        <a:xfrm>
          <a:off x="4250755" y="1677676"/>
          <a:ext cx="3978844" cy="173191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Хранение без уплаты таможенных пошлин, налогов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833443" y="1931309"/>
        <a:ext cx="2813468" cy="1224646"/>
      </dsp:txXfrm>
    </dsp:sp>
    <dsp:sp modelId="{98E9EA16-FB94-4EF4-A3D2-42928697F6A7}">
      <dsp:nvSpPr>
        <dsp:cNvPr id="0" name=""/>
        <dsp:cNvSpPr/>
      </dsp:nvSpPr>
      <dsp:spPr>
        <a:xfrm rot="5209049">
          <a:off x="5910419" y="3170525"/>
          <a:ext cx="782043" cy="584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5993229" y="3199886"/>
        <a:ext cx="606687" cy="350712"/>
      </dsp:txXfrm>
    </dsp:sp>
    <dsp:sp modelId="{5229C9CF-2398-41F1-AE4F-E64155E8AAA0}">
      <dsp:nvSpPr>
        <dsp:cNvPr id="0" name=""/>
        <dsp:cNvSpPr/>
      </dsp:nvSpPr>
      <dsp:spPr>
        <a:xfrm>
          <a:off x="4494071" y="3865676"/>
          <a:ext cx="3735528" cy="173191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Представление документов о хранении товаров в таможенный орган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041126" y="4119309"/>
        <a:ext cx="2641418" cy="1224646"/>
      </dsp:txXfrm>
    </dsp:sp>
    <dsp:sp modelId="{6DF51C65-B83E-46D4-9B0C-0C0C4011A383}">
      <dsp:nvSpPr>
        <dsp:cNvPr id="0" name=""/>
        <dsp:cNvSpPr/>
      </dsp:nvSpPr>
      <dsp:spPr>
        <a:xfrm rot="10691267">
          <a:off x="4186087" y="4702875"/>
          <a:ext cx="475411" cy="5823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10800000">
        <a:off x="4328674" y="4817091"/>
        <a:ext cx="332788" cy="349415"/>
      </dsp:txXfrm>
    </dsp:sp>
    <dsp:sp modelId="{A489DE29-BD65-47CA-B557-3F081A8C7BE7}">
      <dsp:nvSpPr>
        <dsp:cNvPr id="0" name=""/>
        <dsp:cNvSpPr/>
      </dsp:nvSpPr>
      <dsp:spPr>
        <a:xfrm>
          <a:off x="0" y="4000877"/>
          <a:ext cx="4177408" cy="173191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Лица, обладающие полномочиями в отношении товаров, не в праве ими пользоваться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11767" y="4254510"/>
        <a:ext cx="2953874" cy="1224646"/>
      </dsp:txXfrm>
    </dsp:sp>
    <dsp:sp modelId="{F3709234-D8BE-4900-8144-E510979C997E}">
      <dsp:nvSpPr>
        <dsp:cNvPr id="0" name=""/>
        <dsp:cNvSpPr/>
      </dsp:nvSpPr>
      <dsp:spPr>
        <a:xfrm rot="16247869">
          <a:off x="1687980" y="3596668"/>
          <a:ext cx="722389" cy="584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10800000">
        <a:off x="1774437" y="3801242"/>
        <a:ext cx="547033" cy="350712"/>
      </dsp:txXfrm>
    </dsp:sp>
    <dsp:sp modelId="{3DE99B3B-CCF3-4140-9F9A-39F8D006B264}">
      <dsp:nvSpPr>
        <dsp:cNvPr id="0" name=""/>
        <dsp:cNvSpPr/>
      </dsp:nvSpPr>
      <dsp:spPr>
        <a:xfrm>
          <a:off x="0" y="1768852"/>
          <a:ext cx="3874167" cy="173191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Нахождение товара в месте временного хранения (ЗТК)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67359" y="2022485"/>
        <a:ext cx="2739449" cy="1224646"/>
      </dsp:txXfrm>
    </dsp:sp>
    <dsp:sp modelId="{6EAA8AE1-B500-4457-85D8-677004918724}">
      <dsp:nvSpPr>
        <dsp:cNvPr id="0" name=""/>
        <dsp:cNvSpPr/>
      </dsp:nvSpPr>
      <dsp:spPr>
        <a:xfrm rot="19269324">
          <a:off x="2734468" y="1343143"/>
          <a:ext cx="759262" cy="584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2753858" y="1515040"/>
        <a:ext cx="583906" cy="3507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9F4C4-36FF-4762-97E4-362E3C7C5DB9}">
      <dsp:nvSpPr>
        <dsp:cNvPr id="0" name=""/>
        <dsp:cNvSpPr/>
      </dsp:nvSpPr>
      <dsp:spPr>
        <a:xfrm>
          <a:off x="4084864" y="837293"/>
          <a:ext cx="313137" cy="555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5408"/>
              </a:lnTo>
              <a:lnTo>
                <a:pt x="313137" y="5554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14A610-9C72-4A83-8C89-AC27FC86F26D}">
      <dsp:nvSpPr>
        <dsp:cNvPr id="0" name=""/>
        <dsp:cNvSpPr/>
      </dsp:nvSpPr>
      <dsp:spPr>
        <a:xfrm>
          <a:off x="3852373" y="837293"/>
          <a:ext cx="232491" cy="532804"/>
        </a:xfrm>
        <a:custGeom>
          <a:avLst/>
          <a:gdLst/>
          <a:ahLst/>
          <a:cxnLst/>
          <a:rect l="0" t="0" r="0" b="0"/>
          <a:pathLst>
            <a:path>
              <a:moveTo>
                <a:pt x="232491" y="0"/>
              </a:moveTo>
              <a:lnTo>
                <a:pt x="232491" y="532804"/>
              </a:lnTo>
              <a:lnTo>
                <a:pt x="0" y="5328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C35D14-48E9-4E15-ADCC-E9B8005C79AD}">
      <dsp:nvSpPr>
        <dsp:cNvPr id="0" name=""/>
        <dsp:cNvSpPr/>
      </dsp:nvSpPr>
      <dsp:spPr>
        <a:xfrm>
          <a:off x="4084864" y="837293"/>
          <a:ext cx="3414512" cy="1470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4552"/>
              </a:lnTo>
              <a:lnTo>
                <a:pt x="3414512" y="1354552"/>
              </a:lnTo>
              <a:lnTo>
                <a:pt x="3414512" y="14705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A81006-45AC-4FB5-B0A5-A6CDBCEB898E}">
      <dsp:nvSpPr>
        <dsp:cNvPr id="0" name=""/>
        <dsp:cNvSpPr/>
      </dsp:nvSpPr>
      <dsp:spPr>
        <a:xfrm>
          <a:off x="4084864" y="837293"/>
          <a:ext cx="1965865" cy="153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2313"/>
              </a:lnTo>
              <a:lnTo>
                <a:pt x="1965865" y="1422313"/>
              </a:lnTo>
              <a:lnTo>
                <a:pt x="1965865" y="15383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6334D-6216-4732-B191-72C1CA60B5AB}">
      <dsp:nvSpPr>
        <dsp:cNvPr id="0" name=""/>
        <dsp:cNvSpPr/>
      </dsp:nvSpPr>
      <dsp:spPr>
        <a:xfrm>
          <a:off x="4084864" y="837293"/>
          <a:ext cx="709689" cy="2214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8896"/>
              </a:lnTo>
              <a:lnTo>
                <a:pt x="709689" y="2098896"/>
              </a:lnTo>
              <a:lnTo>
                <a:pt x="709689" y="2214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3D12F-CB40-42DD-A291-A66D83B09663}">
      <dsp:nvSpPr>
        <dsp:cNvPr id="0" name=""/>
        <dsp:cNvSpPr/>
      </dsp:nvSpPr>
      <dsp:spPr>
        <a:xfrm>
          <a:off x="3468584" y="837293"/>
          <a:ext cx="616280" cy="2214926"/>
        </a:xfrm>
        <a:custGeom>
          <a:avLst/>
          <a:gdLst/>
          <a:ahLst/>
          <a:cxnLst/>
          <a:rect l="0" t="0" r="0" b="0"/>
          <a:pathLst>
            <a:path>
              <a:moveTo>
                <a:pt x="616280" y="0"/>
              </a:moveTo>
              <a:lnTo>
                <a:pt x="616280" y="2098896"/>
              </a:lnTo>
              <a:lnTo>
                <a:pt x="0" y="2098896"/>
              </a:lnTo>
              <a:lnTo>
                <a:pt x="0" y="2214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CE33D-80EF-40C4-98BB-BAD030A9D462}">
      <dsp:nvSpPr>
        <dsp:cNvPr id="0" name=""/>
        <dsp:cNvSpPr/>
      </dsp:nvSpPr>
      <dsp:spPr>
        <a:xfrm>
          <a:off x="2091571" y="837293"/>
          <a:ext cx="1993292" cy="1538343"/>
        </a:xfrm>
        <a:custGeom>
          <a:avLst/>
          <a:gdLst/>
          <a:ahLst/>
          <a:cxnLst/>
          <a:rect l="0" t="0" r="0" b="0"/>
          <a:pathLst>
            <a:path>
              <a:moveTo>
                <a:pt x="1993292" y="0"/>
              </a:moveTo>
              <a:lnTo>
                <a:pt x="1993292" y="1422313"/>
              </a:lnTo>
              <a:lnTo>
                <a:pt x="0" y="1422313"/>
              </a:lnTo>
              <a:lnTo>
                <a:pt x="0" y="15383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7A49E-E5ED-4B75-9621-6B0B0FFDED24}">
      <dsp:nvSpPr>
        <dsp:cNvPr id="0" name=""/>
        <dsp:cNvSpPr/>
      </dsp:nvSpPr>
      <dsp:spPr>
        <a:xfrm>
          <a:off x="610981" y="837293"/>
          <a:ext cx="3473882" cy="1470582"/>
        </a:xfrm>
        <a:custGeom>
          <a:avLst/>
          <a:gdLst/>
          <a:ahLst/>
          <a:cxnLst/>
          <a:rect l="0" t="0" r="0" b="0"/>
          <a:pathLst>
            <a:path>
              <a:moveTo>
                <a:pt x="3473882" y="0"/>
              </a:moveTo>
              <a:lnTo>
                <a:pt x="3473882" y="1354552"/>
              </a:lnTo>
              <a:lnTo>
                <a:pt x="0" y="1354552"/>
              </a:lnTo>
              <a:lnTo>
                <a:pt x="0" y="14705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5703F-DD54-43E1-8F82-B585151C3B9F}">
      <dsp:nvSpPr>
        <dsp:cNvPr id="0" name=""/>
        <dsp:cNvSpPr/>
      </dsp:nvSpPr>
      <dsp:spPr>
        <a:xfrm>
          <a:off x="2344771" y="183839"/>
          <a:ext cx="3480185" cy="65345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МЕСТА ВРЕМЕННОГО ХРАНЕНИЯ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344771" y="183839"/>
        <a:ext cx="3480185" cy="653454"/>
      </dsp:txXfrm>
    </dsp:sp>
    <dsp:sp modelId="{6C3182E0-C2B1-4878-B8DB-8CA0A8CAC400}">
      <dsp:nvSpPr>
        <dsp:cNvPr id="0" name=""/>
        <dsp:cNvSpPr/>
      </dsp:nvSpPr>
      <dsp:spPr>
        <a:xfrm>
          <a:off x="0" y="2307875"/>
          <a:ext cx="1221962" cy="2194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Специальные места разгрузки иностранных товаров в пределах режимной территории аэропорта</a:t>
          </a:r>
          <a:endParaRPr lang="ru-RU" sz="1600" kern="1200" dirty="0"/>
        </a:p>
      </dsp:txBody>
      <dsp:txXfrm>
        <a:off x="0" y="2307875"/>
        <a:ext cx="1221962" cy="2194836"/>
      </dsp:txXfrm>
    </dsp:sp>
    <dsp:sp modelId="{C202D002-4B4B-4643-BFAA-F19273C46D2B}">
      <dsp:nvSpPr>
        <dsp:cNvPr id="0" name=""/>
        <dsp:cNvSpPr/>
      </dsp:nvSpPr>
      <dsp:spPr>
        <a:xfrm>
          <a:off x="1450521" y="2375637"/>
          <a:ext cx="1282099" cy="15838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Территория уполномоченного экономического оператора</a:t>
          </a:r>
          <a:endParaRPr lang="ru-RU" sz="1600" kern="1200" dirty="0"/>
        </a:p>
      </dsp:txBody>
      <dsp:txXfrm>
        <a:off x="1450521" y="2375637"/>
        <a:ext cx="1282099" cy="1583822"/>
      </dsp:txXfrm>
    </dsp:sp>
    <dsp:sp modelId="{AC37C21C-A83F-4A79-AEB7-6CE67073AF3A}">
      <dsp:nvSpPr>
        <dsp:cNvPr id="0" name=""/>
        <dsp:cNvSpPr/>
      </dsp:nvSpPr>
      <dsp:spPr>
        <a:xfrm>
          <a:off x="2916059" y="3052220"/>
          <a:ext cx="1105048" cy="12984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Склад получателя товаров</a:t>
          </a:r>
          <a:endParaRPr lang="ru-RU" sz="1600" kern="1200" dirty="0"/>
        </a:p>
      </dsp:txBody>
      <dsp:txXfrm>
        <a:off x="2916059" y="3052220"/>
        <a:ext cx="1105048" cy="1298487"/>
      </dsp:txXfrm>
    </dsp:sp>
    <dsp:sp modelId="{A5C1B8F9-DDC7-45F4-BC71-72F155C488B9}">
      <dsp:nvSpPr>
        <dsp:cNvPr id="0" name=""/>
        <dsp:cNvSpPr/>
      </dsp:nvSpPr>
      <dsp:spPr>
        <a:xfrm>
          <a:off x="4242029" y="3052220"/>
          <a:ext cx="1105048" cy="11854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Отдельные помещения в местах МПО</a:t>
          </a:r>
          <a:endParaRPr lang="ru-RU" sz="1600" kern="1200" dirty="0"/>
        </a:p>
      </dsp:txBody>
      <dsp:txXfrm>
        <a:off x="4242029" y="3052220"/>
        <a:ext cx="1105048" cy="1185446"/>
      </dsp:txXfrm>
    </dsp:sp>
    <dsp:sp modelId="{B3140DDE-BC05-451C-8284-13C8B7DDD439}">
      <dsp:nvSpPr>
        <dsp:cNvPr id="0" name=""/>
        <dsp:cNvSpPr/>
      </dsp:nvSpPr>
      <dsp:spPr>
        <a:xfrm>
          <a:off x="5498205" y="2375637"/>
          <a:ext cx="1105048" cy="16264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Места разгрузки товаров в пределах территории водного порта</a:t>
          </a:r>
          <a:endParaRPr lang="ru-RU" sz="1600" kern="1200" dirty="0"/>
        </a:p>
      </dsp:txBody>
      <dsp:txXfrm>
        <a:off x="5498205" y="2375637"/>
        <a:ext cx="1105048" cy="1626405"/>
      </dsp:txXfrm>
    </dsp:sp>
    <dsp:sp modelId="{7F980863-58C0-4A59-BBB3-715C8BC47CDD}">
      <dsp:nvSpPr>
        <dsp:cNvPr id="0" name=""/>
        <dsp:cNvSpPr/>
      </dsp:nvSpPr>
      <dsp:spPr>
        <a:xfrm>
          <a:off x="6876046" y="2307875"/>
          <a:ext cx="1246660" cy="1305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Ж/д пути и </a:t>
          </a:r>
          <a:r>
            <a:rPr lang="ru-RU" sz="1400" kern="1200" dirty="0" smtClean="0"/>
            <a:t>контейнерные</a:t>
          </a:r>
          <a:r>
            <a:rPr lang="ru-RU" sz="1600" kern="1200" dirty="0" smtClean="0"/>
            <a:t> площадки</a:t>
          </a:r>
          <a:endParaRPr lang="ru-RU" sz="1600" kern="1200" dirty="0"/>
        </a:p>
      </dsp:txBody>
      <dsp:txXfrm>
        <a:off x="6876046" y="2307875"/>
        <a:ext cx="1246660" cy="1305609"/>
      </dsp:txXfrm>
    </dsp:sp>
    <dsp:sp modelId="{C72269AD-3048-421A-B0C9-6445025685C4}">
      <dsp:nvSpPr>
        <dsp:cNvPr id="0" name=""/>
        <dsp:cNvSpPr/>
      </dsp:nvSpPr>
      <dsp:spPr>
        <a:xfrm>
          <a:off x="787144" y="1033456"/>
          <a:ext cx="3065228" cy="6732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Склад временного хранения (СВХ)</a:t>
          </a:r>
          <a:endParaRPr lang="ru-RU" sz="1600" kern="1200" dirty="0"/>
        </a:p>
      </dsp:txBody>
      <dsp:txXfrm>
        <a:off x="787144" y="1033456"/>
        <a:ext cx="3065228" cy="673284"/>
      </dsp:txXfrm>
    </dsp:sp>
    <dsp:sp modelId="{0702658B-5C26-42FE-89EA-01A5AE23D7D4}">
      <dsp:nvSpPr>
        <dsp:cNvPr id="0" name=""/>
        <dsp:cNvSpPr/>
      </dsp:nvSpPr>
      <dsp:spPr>
        <a:xfrm>
          <a:off x="4398001" y="1033456"/>
          <a:ext cx="2781065" cy="718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СВХ таможенного органа</a:t>
          </a:r>
          <a:endParaRPr lang="ru-RU" sz="1600" kern="1200" dirty="0"/>
        </a:p>
      </dsp:txBody>
      <dsp:txXfrm>
        <a:off x="4398001" y="1033456"/>
        <a:ext cx="2781065" cy="7184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09638-4D01-4B5D-9E69-70F0BF6742A4}">
      <dsp:nvSpPr>
        <dsp:cNvPr id="0" name=""/>
        <dsp:cNvSpPr/>
      </dsp:nvSpPr>
      <dsp:spPr>
        <a:xfrm>
          <a:off x="2434765" y="1633286"/>
          <a:ext cx="3168359" cy="135778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ДЕЯТЕЛЬНОСТЬ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В СФЕРЕ ТАМОЖЕННОГО ДЕЛА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501047" y="1699568"/>
        <a:ext cx="3035795" cy="1225224"/>
      </dsp:txXfrm>
    </dsp:sp>
    <dsp:sp modelId="{CBCE32F1-190F-4493-B9BF-B7E81B1D59D6}">
      <dsp:nvSpPr>
        <dsp:cNvPr id="0" name=""/>
        <dsp:cNvSpPr/>
      </dsp:nvSpPr>
      <dsp:spPr>
        <a:xfrm rot="16247952">
          <a:off x="3829528" y="1431606"/>
          <a:ext cx="4033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339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E210C6-905B-41D6-A585-82939816B2F1}">
      <dsp:nvSpPr>
        <dsp:cNvPr id="0" name=""/>
        <dsp:cNvSpPr/>
      </dsp:nvSpPr>
      <dsp:spPr>
        <a:xfrm>
          <a:off x="3259292" y="123408"/>
          <a:ext cx="1564934" cy="1106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Владелец склада временного хранения (СВХ)</a:t>
          </a:r>
          <a:endParaRPr lang="ru-RU" sz="1600" kern="1200" dirty="0"/>
        </a:p>
      </dsp:txBody>
      <dsp:txXfrm>
        <a:off x="3313308" y="177424"/>
        <a:ext cx="1456902" cy="998485"/>
      </dsp:txXfrm>
    </dsp:sp>
    <dsp:sp modelId="{FAB09370-268F-451E-AC2D-A1722B79F174}">
      <dsp:nvSpPr>
        <dsp:cNvPr id="0" name=""/>
        <dsp:cNvSpPr/>
      </dsp:nvSpPr>
      <dsp:spPr>
        <a:xfrm rot="20041992">
          <a:off x="5395653" y="1558333"/>
          <a:ext cx="3423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237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20AA4-AFCC-4F62-BC63-1E7352A3BAD2}">
      <dsp:nvSpPr>
        <dsp:cNvPr id="0" name=""/>
        <dsp:cNvSpPr/>
      </dsp:nvSpPr>
      <dsp:spPr>
        <a:xfrm>
          <a:off x="5720742" y="653868"/>
          <a:ext cx="1538561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Владелец таможенного склада</a:t>
          </a:r>
          <a:endParaRPr lang="ru-RU" sz="1600" kern="1200" dirty="0"/>
        </a:p>
      </dsp:txBody>
      <dsp:txXfrm>
        <a:off x="5765151" y="698277"/>
        <a:ext cx="1449743" cy="820900"/>
      </dsp:txXfrm>
    </dsp:sp>
    <dsp:sp modelId="{3E3DC399-FA75-4DCA-AB7C-8B5A1259FC11}">
      <dsp:nvSpPr>
        <dsp:cNvPr id="0" name=""/>
        <dsp:cNvSpPr/>
      </dsp:nvSpPr>
      <dsp:spPr>
        <a:xfrm rot="1445364">
          <a:off x="5515940" y="3091587"/>
          <a:ext cx="49250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250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A933F-61A0-4E9F-BA13-BB3CCD08E66D}">
      <dsp:nvSpPr>
        <dsp:cNvPr id="0" name=""/>
        <dsp:cNvSpPr/>
      </dsp:nvSpPr>
      <dsp:spPr>
        <a:xfrm>
          <a:off x="5987000" y="3174143"/>
          <a:ext cx="1954393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Владелец магазина беспошлинной торговли</a:t>
          </a:r>
          <a:endParaRPr lang="ru-RU" sz="1600" kern="1200" dirty="0"/>
        </a:p>
      </dsp:txBody>
      <dsp:txXfrm>
        <a:off x="6031409" y="3218552"/>
        <a:ext cx="1865575" cy="820900"/>
      </dsp:txXfrm>
    </dsp:sp>
    <dsp:sp modelId="{280942BA-216F-41F1-9953-DED0246506D0}">
      <dsp:nvSpPr>
        <dsp:cNvPr id="0" name=""/>
        <dsp:cNvSpPr/>
      </dsp:nvSpPr>
      <dsp:spPr>
        <a:xfrm rot="5397804">
          <a:off x="3772581" y="3238031"/>
          <a:ext cx="4939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391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2E009-D178-4E51-AA92-DE1732ADE7BC}">
      <dsp:nvSpPr>
        <dsp:cNvPr id="0" name=""/>
        <dsp:cNvSpPr/>
      </dsp:nvSpPr>
      <dsp:spPr>
        <a:xfrm>
          <a:off x="3106691" y="3484986"/>
          <a:ext cx="1826587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Уполномоченный экономический оператор</a:t>
          </a:r>
          <a:endParaRPr lang="ru-RU" sz="1600" kern="1200" dirty="0"/>
        </a:p>
      </dsp:txBody>
      <dsp:txXfrm>
        <a:off x="3151100" y="3529395"/>
        <a:ext cx="1737769" cy="820900"/>
      </dsp:txXfrm>
    </dsp:sp>
    <dsp:sp modelId="{C8FBD1D2-D19F-4DC5-BC2E-D6118B335400}">
      <dsp:nvSpPr>
        <dsp:cNvPr id="0" name=""/>
        <dsp:cNvSpPr/>
      </dsp:nvSpPr>
      <dsp:spPr>
        <a:xfrm rot="9554184">
          <a:off x="1979332" y="2996241"/>
          <a:ext cx="4707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071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AB15F-0D79-41BE-A89C-B82610904542}">
      <dsp:nvSpPr>
        <dsp:cNvPr id="0" name=""/>
        <dsp:cNvSpPr/>
      </dsp:nvSpPr>
      <dsp:spPr>
        <a:xfrm>
          <a:off x="616286" y="2886108"/>
          <a:ext cx="1378332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Таможенный перевозчик</a:t>
          </a:r>
          <a:endParaRPr lang="ru-RU" sz="1600" kern="1200" dirty="0"/>
        </a:p>
      </dsp:txBody>
      <dsp:txXfrm>
        <a:off x="660695" y="2930517"/>
        <a:ext cx="1289514" cy="820900"/>
      </dsp:txXfrm>
    </dsp:sp>
    <dsp:sp modelId="{F075F0BB-2D59-47DA-BE08-B58CE691F1EA}">
      <dsp:nvSpPr>
        <dsp:cNvPr id="0" name=""/>
        <dsp:cNvSpPr/>
      </dsp:nvSpPr>
      <dsp:spPr>
        <a:xfrm rot="12682674">
          <a:off x="2525319" y="1526425"/>
          <a:ext cx="4104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046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CC6422-BA12-4409-85A9-5CF344E18735}">
      <dsp:nvSpPr>
        <dsp:cNvPr id="0" name=""/>
        <dsp:cNvSpPr/>
      </dsp:nvSpPr>
      <dsp:spPr>
        <a:xfrm>
          <a:off x="1024021" y="509845"/>
          <a:ext cx="1570974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Таможенный представитель</a:t>
          </a:r>
          <a:endParaRPr lang="ru-RU" sz="1600" kern="1200" dirty="0"/>
        </a:p>
      </dsp:txBody>
      <dsp:txXfrm>
        <a:off x="1068430" y="554254"/>
        <a:ext cx="1482156" cy="8209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09638-4D01-4B5D-9E69-70F0BF6742A4}">
      <dsp:nvSpPr>
        <dsp:cNvPr id="0" name=""/>
        <dsp:cNvSpPr/>
      </dsp:nvSpPr>
      <dsp:spPr>
        <a:xfrm>
          <a:off x="2083371" y="1974903"/>
          <a:ext cx="3831049" cy="164178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ДЕЯТЕЛЬНОСТЬ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В СФЕРЕ ТАМОЖЕННОГО ДЕЛА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163516" y="2055048"/>
        <a:ext cx="3670759" cy="1481492"/>
      </dsp:txXfrm>
    </dsp:sp>
    <dsp:sp modelId="{CBCE32F1-190F-4493-B9BF-B7E81B1D59D6}">
      <dsp:nvSpPr>
        <dsp:cNvPr id="0" name=""/>
        <dsp:cNvSpPr/>
      </dsp:nvSpPr>
      <dsp:spPr>
        <a:xfrm rot="16247952">
          <a:off x="3769861" y="1731039"/>
          <a:ext cx="4877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777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E210C6-905B-41D6-A585-82939816B2F1}">
      <dsp:nvSpPr>
        <dsp:cNvPr id="0" name=""/>
        <dsp:cNvSpPr/>
      </dsp:nvSpPr>
      <dsp:spPr>
        <a:xfrm>
          <a:off x="3080355" y="149220"/>
          <a:ext cx="1892254" cy="13379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Владелец склада временного хранения (СВХ)</a:t>
          </a:r>
          <a:endParaRPr lang="ru-RU" sz="1600" b="1" kern="1200" dirty="0"/>
        </a:p>
      </dsp:txBody>
      <dsp:txXfrm>
        <a:off x="3145669" y="214534"/>
        <a:ext cx="1761626" cy="1207327"/>
      </dsp:txXfrm>
    </dsp:sp>
    <dsp:sp modelId="{FAB09370-268F-451E-AC2D-A1722B79F174}">
      <dsp:nvSpPr>
        <dsp:cNvPr id="0" name=""/>
        <dsp:cNvSpPr/>
      </dsp:nvSpPr>
      <dsp:spPr>
        <a:xfrm rot="20041992">
          <a:off x="5663554" y="1884272"/>
          <a:ext cx="4139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398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20AA4-AFCC-4F62-BC63-1E7352A3BAD2}">
      <dsp:nvSpPr>
        <dsp:cNvPr id="0" name=""/>
        <dsp:cNvSpPr/>
      </dsp:nvSpPr>
      <dsp:spPr>
        <a:xfrm>
          <a:off x="6056639" y="790631"/>
          <a:ext cx="1860365" cy="1099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Владелец таможенного склада</a:t>
          </a:r>
          <a:endParaRPr lang="ru-RU" sz="1600" b="1" kern="1200" dirty="0"/>
        </a:p>
      </dsp:txBody>
      <dsp:txXfrm>
        <a:off x="6110336" y="844328"/>
        <a:ext cx="1752971" cy="992600"/>
      </dsp:txXfrm>
    </dsp:sp>
    <dsp:sp modelId="{3E3DC399-FA75-4DCA-AB7C-8B5A1259FC11}">
      <dsp:nvSpPr>
        <dsp:cNvPr id="0" name=""/>
        <dsp:cNvSpPr/>
      </dsp:nvSpPr>
      <dsp:spPr>
        <a:xfrm rot="1654411">
          <a:off x="5543727" y="3727364"/>
          <a:ext cx="4782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821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A933F-61A0-4E9F-BA13-BB3CCD08E66D}">
      <dsp:nvSpPr>
        <dsp:cNvPr id="0" name=""/>
        <dsp:cNvSpPr/>
      </dsp:nvSpPr>
      <dsp:spPr>
        <a:xfrm>
          <a:off x="5866427" y="3838043"/>
          <a:ext cx="2363172" cy="1099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Владелец магазина беспошлинной торговли</a:t>
          </a:r>
          <a:endParaRPr lang="ru-RU" sz="1600" b="1" kern="1200" dirty="0"/>
        </a:p>
      </dsp:txBody>
      <dsp:txXfrm>
        <a:off x="5920124" y="3891740"/>
        <a:ext cx="2255778" cy="992600"/>
      </dsp:txXfrm>
    </dsp:sp>
    <dsp:sp modelId="{280942BA-216F-41F1-9953-DED0246506D0}">
      <dsp:nvSpPr>
        <dsp:cNvPr id="0" name=""/>
        <dsp:cNvSpPr/>
      </dsp:nvSpPr>
      <dsp:spPr>
        <a:xfrm rot="5397804">
          <a:off x="3701003" y="3915293"/>
          <a:ext cx="5972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721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2E009-D178-4E51-AA92-DE1732ADE7BC}">
      <dsp:nvSpPr>
        <dsp:cNvPr id="0" name=""/>
        <dsp:cNvSpPr/>
      </dsp:nvSpPr>
      <dsp:spPr>
        <a:xfrm>
          <a:off x="2895836" y="4213902"/>
          <a:ext cx="2208634" cy="1099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Владелец свободного склада</a:t>
          </a:r>
          <a:endParaRPr lang="ru-RU" sz="1600" b="1" kern="1200" dirty="0"/>
        </a:p>
      </dsp:txBody>
      <dsp:txXfrm>
        <a:off x="2949533" y="4267599"/>
        <a:ext cx="2101240" cy="992600"/>
      </dsp:txXfrm>
    </dsp:sp>
    <dsp:sp modelId="{C8FBD1D2-D19F-4DC5-BC2E-D6118B335400}">
      <dsp:nvSpPr>
        <dsp:cNvPr id="0" name=""/>
        <dsp:cNvSpPr/>
      </dsp:nvSpPr>
      <dsp:spPr>
        <a:xfrm rot="9512812">
          <a:off x="1651111" y="3630414"/>
          <a:ext cx="4477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777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AB15F-0D79-41BE-A89C-B82610904542}">
      <dsp:nvSpPr>
        <dsp:cNvPr id="0" name=""/>
        <dsp:cNvSpPr/>
      </dsp:nvSpPr>
      <dsp:spPr>
        <a:xfrm>
          <a:off x="0" y="3489764"/>
          <a:ext cx="1666623" cy="1099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Таможенный перевозчик</a:t>
          </a:r>
          <a:endParaRPr lang="ru-RU" sz="1600" b="1" kern="1200" dirty="0"/>
        </a:p>
      </dsp:txBody>
      <dsp:txXfrm>
        <a:off x="53697" y="3543461"/>
        <a:ext cx="1559229" cy="992600"/>
      </dsp:txXfrm>
    </dsp:sp>
    <dsp:sp modelId="{F075F0BB-2D59-47DA-BE08-B58CE691F1EA}">
      <dsp:nvSpPr>
        <dsp:cNvPr id="0" name=""/>
        <dsp:cNvSpPr/>
      </dsp:nvSpPr>
      <dsp:spPr>
        <a:xfrm rot="12682674">
          <a:off x="2192865" y="1845690"/>
          <a:ext cx="49632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632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CC6422-BA12-4409-85A9-5CF344E18735}">
      <dsp:nvSpPr>
        <dsp:cNvPr id="0" name=""/>
        <dsp:cNvSpPr/>
      </dsp:nvSpPr>
      <dsp:spPr>
        <a:xfrm>
          <a:off x="377557" y="616484"/>
          <a:ext cx="1899557" cy="1099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Таможенный представитель</a:t>
          </a:r>
          <a:endParaRPr lang="ru-RU" sz="1600" b="1" kern="1200" dirty="0"/>
        </a:p>
      </dsp:txBody>
      <dsp:txXfrm>
        <a:off x="431254" y="670181"/>
        <a:ext cx="1792163" cy="9926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09638-4D01-4B5D-9E69-70F0BF6742A4}">
      <dsp:nvSpPr>
        <dsp:cNvPr id="0" name=""/>
        <dsp:cNvSpPr/>
      </dsp:nvSpPr>
      <dsp:spPr>
        <a:xfrm>
          <a:off x="3084584" y="1960825"/>
          <a:ext cx="2531981" cy="13211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Юридическое лицо , зарегистрированное по законодательству                       государства-члена ЕАЭС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149078" y="2025319"/>
        <a:ext cx="2402993" cy="1192169"/>
      </dsp:txXfrm>
    </dsp:sp>
    <dsp:sp modelId="{CBCE32F1-190F-4493-B9BF-B7E81B1D59D6}">
      <dsp:nvSpPr>
        <dsp:cNvPr id="0" name=""/>
        <dsp:cNvSpPr/>
      </dsp:nvSpPr>
      <dsp:spPr>
        <a:xfrm rot="16171213">
          <a:off x="4181485" y="1798631"/>
          <a:ext cx="32439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439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E210C6-905B-41D6-A585-82939816B2F1}">
      <dsp:nvSpPr>
        <dsp:cNvPr id="0" name=""/>
        <dsp:cNvSpPr/>
      </dsp:nvSpPr>
      <dsp:spPr>
        <a:xfrm>
          <a:off x="3230175" y="236961"/>
          <a:ext cx="2212583" cy="1399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Осуществление внешнеторговой деятельности в течение не менее одного года</a:t>
          </a:r>
          <a:endParaRPr lang="ru-RU" sz="1600" kern="1200" dirty="0"/>
        </a:p>
      </dsp:txBody>
      <dsp:txXfrm>
        <a:off x="3298492" y="305278"/>
        <a:ext cx="2075949" cy="1262841"/>
      </dsp:txXfrm>
    </dsp:sp>
    <dsp:sp modelId="{FAB09370-268F-451E-AC2D-A1722B79F174}">
      <dsp:nvSpPr>
        <dsp:cNvPr id="0" name=""/>
        <dsp:cNvSpPr/>
      </dsp:nvSpPr>
      <dsp:spPr>
        <a:xfrm rot="19597620">
          <a:off x="5299457" y="1780796"/>
          <a:ext cx="65454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454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20AA4-AFCC-4F62-BC63-1E7352A3BAD2}">
      <dsp:nvSpPr>
        <dsp:cNvPr id="0" name=""/>
        <dsp:cNvSpPr/>
      </dsp:nvSpPr>
      <dsp:spPr>
        <a:xfrm>
          <a:off x="5577692" y="301883"/>
          <a:ext cx="2616571" cy="12988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Предоставление обеспечения уплаты таможенных пошлин, налогов  на сумму, эквивалентную 1 млн. евро</a:t>
          </a:r>
          <a:endParaRPr lang="ru-RU" sz="1600" kern="1200" dirty="0"/>
        </a:p>
      </dsp:txBody>
      <dsp:txXfrm>
        <a:off x="5641098" y="365289"/>
        <a:ext cx="2489759" cy="1172073"/>
      </dsp:txXfrm>
    </dsp:sp>
    <dsp:sp modelId="{3E3DC399-FA75-4DCA-AB7C-8B5A1259FC11}">
      <dsp:nvSpPr>
        <dsp:cNvPr id="0" name=""/>
        <dsp:cNvSpPr/>
      </dsp:nvSpPr>
      <dsp:spPr>
        <a:xfrm rot="21489991">
          <a:off x="5616491" y="2576266"/>
          <a:ext cx="2882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823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A933F-61A0-4E9F-BA13-BB3CCD08E66D}">
      <dsp:nvSpPr>
        <dsp:cNvPr id="0" name=""/>
        <dsp:cNvSpPr/>
      </dsp:nvSpPr>
      <dsp:spPr>
        <a:xfrm>
          <a:off x="5904648" y="1944220"/>
          <a:ext cx="2189465" cy="1184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Отсутствие неисполненной обязанности по уплате таможенных платежей, пеней</a:t>
          </a:r>
          <a:endParaRPr lang="ru-RU" sz="1600" kern="1200" dirty="0"/>
        </a:p>
      </dsp:txBody>
      <dsp:txXfrm>
        <a:off x="5962484" y="2002056"/>
        <a:ext cx="2073793" cy="1069111"/>
      </dsp:txXfrm>
    </dsp:sp>
    <dsp:sp modelId="{280942BA-216F-41F1-9953-DED0246506D0}">
      <dsp:nvSpPr>
        <dsp:cNvPr id="0" name=""/>
        <dsp:cNvSpPr/>
      </dsp:nvSpPr>
      <dsp:spPr>
        <a:xfrm rot="2380853">
          <a:off x="5081576" y="3462707"/>
          <a:ext cx="5660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608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2E009-D178-4E51-AA92-DE1732ADE7BC}">
      <dsp:nvSpPr>
        <dsp:cNvPr id="0" name=""/>
        <dsp:cNvSpPr/>
      </dsp:nvSpPr>
      <dsp:spPr>
        <a:xfrm>
          <a:off x="4680528" y="3643432"/>
          <a:ext cx="3377454" cy="130554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Отсутствие фактов неоднократного привлечения в течение 1 года к административной ответственности по ст. 16.1, ст. 16.2, 16.3, 16.7, 16.9, 16.15,16.17,16.20 и 16.22 КоАП РФ</a:t>
          </a:r>
          <a:endParaRPr lang="ru-RU" sz="1600" kern="1200" dirty="0"/>
        </a:p>
      </dsp:txBody>
      <dsp:txXfrm>
        <a:off x="4744260" y="3707164"/>
        <a:ext cx="3249990" cy="1178085"/>
      </dsp:txXfrm>
    </dsp:sp>
    <dsp:sp modelId="{C8FBD1D2-D19F-4DC5-BC2E-D6118B335400}">
      <dsp:nvSpPr>
        <dsp:cNvPr id="0" name=""/>
        <dsp:cNvSpPr/>
      </dsp:nvSpPr>
      <dsp:spPr>
        <a:xfrm rot="9217928">
          <a:off x="1994302" y="3504362"/>
          <a:ext cx="11501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5010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AB15F-0D79-41BE-A89C-B82610904542}">
      <dsp:nvSpPr>
        <dsp:cNvPr id="0" name=""/>
        <dsp:cNvSpPr/>
      </dsp:nvSpPr>
      <dsp:spPr>
        <a:xfrm>
          <a:off x="215971" y="3414557"/>
          <a:ext cx="1838159" cy="16015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Отсутствие задолженности (недоимки) в соответствии с Налоговым кодексом РФ</a:t>
          </a:r>
          <a:endParaRPr lang="ru-RU" sz="1600" kern="1200" dirty="0"/>
        </a:p>
      </dsp:txBody>
      <dsp:txXfrm>
        <a:off x="294154" y="3492740"/>
        <a:ext cx="1681793" cy="1445230"/>
      </dsp:txXfrm>
    </dsp:sp>
    <dsp:sp modelId="{68B9DBCB-81BB-46EC-8541-AE38F7DFBF6D}">
      <dsp:nvSpPr>
        <dsp:cNvPr id="0" name=""/>
        <dsp:cNvSpPr/>
      </dsp:nvSpPr>
      <dsp:spPr>
        <a:xfrm rot="11111142">
          <a:off x="2807592" y="2493964"/>
          <a:ext cx="2775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755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CE4E16-0935-4AE5-A2E5-71F83DE91294}">
      <dsp:nvSpPr>
        <dsp:cNvPr id="0" name=""/>
        <dsp:cNvSpPr/>
      </dsp:nvSpPr>
      <dsp:spPr>
        <a:xfrm>
          <a:off x="144024" y="1584182"/>
          <a:ext cx="2664136" cy="15526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Нахождение в собственности, хозяйственном ведении, оперативном управлении или аренде помещений и (или) открытых площадок</a:t>
          </a:r>
          <a:endParaRPr lang="ru-RU" sz="1600" kern="1200" dirty="0"/>
        </a:p>
      </dsp:txBody>
      <dsp:txXfrm>
        <a:off x="219820" y="1659978"/>
        <a:ext cx="2512544" cy="1401100"/>
      </dsp:txXfrm>
    </dsp:sp>
    <dsp:sp modelId="{F075F0BB-2D59-47DA-BE08-B58CE691F1EA}">
      <dsp:nvSpPr>
        <dsp:cNvPr id="0" name=""/>
        <dsp:cNvSpPr/>
      </dsp:nvSpPr>
      <dsp:spPr>
        <a:xfrm rot="12742964">
          <a:off x="2220109" y="1644658"/>
          <a:ext cx="11806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8066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CC6422-BA12-4409-85A9-5CF344E18735}">
      <dsp:nvSpPr>
        <dsp:cNvPr id="0" name=""/>
        <dsp:cNvSpPr/>
      </dsp:nvSpPr>
      <dsp:spPr>
        <a:xfrm>
          <a:off x="28167" y="260626"/>
          <a:ext cx="2883683" cy="1067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Наличие системы учета товаров, позволяющей сопоставлять сведения</a:t>
          </a:r>
          <a:endParaRPr lang="ru-RU" sz="1600" kern="1200" dirty="0"/>
        </a:p>
      </dsp:txBody>
      <dsp:txXfrm>
        <a:off x="80296" y="312755"/>
        <a:ext cx="2779425" cy="9636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19767-695C-40EC-B6D7-A4A803646863}">
      <dsp:nvSpPr>
        <dsp:cNvPr id="0" name=""/>
        <dsp:cNvSpPr/>
      </dsp:nvSpPr>
      <dsp:spPr>
        <a:xfrm>
          <a:off x="1223182" y="212850"/>
          <a:ext cx="5819218" cy="801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ЕСЛИ УПОЛНОМОЧЕННЫЙ ЭКОНОМИЧЕСКИЙ ОПЕРАТОР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– ДЕКЛАРАНТ ТОВАРОВ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1246650" y="236318"/>
        <a:ext cx="5772282" cy="754337"/>
      </dsp:txXfrm>
    </dsp:sp>
    <dsp:sp modelId="{90DC1EF2-A74E-4056-9022-7C1A4CFE9B46}">
      <dsp:nvSpPr>
        <dsp:cNvPr id="0" name=""/>
        <dsp:cNvSpPr/>
      </dsp:nvSpPr>
      <dsp:spPr>
        <a:xfrm>
          <a:off x="1805103" y="1014124"/>
          <a:ext cx="672575" cy="362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229"/>
              </a:lnTo>
              <a:lnTo>
                <a:pt x="672575" y="3622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CDB14-A62E-4179-98C5-E32551500CEA}">
      <dsp:nvSpPr>
        <dsp:cNvPr id="0" name=""/>
        <dsp:cNvSpPr/>
      </dsp:nvSpPr>
      <dsp:spPr>
        <a:xfrm>
          <a:off x="2477678" y="1152695"/>
          <a:ext cx="4873784" cy="44731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Временное хранение товаров в помещениях, на открытых площадках и иных территориях УЭО</a:t>
          </a:r>
          <a:endParaRPr lang="ru-RU" sz="1600" kern="1200" dirty="0"/>
        </a:p>
      </dsp:txBody>
      <dsp:txXfrm>
        <a:off x="2490779" y="1165796"/>
        <a:ext cx="4847582" cy="421115"/>
      </dsp:txXfrm>
    </dsp:sp>
    <dsp:sp modelId="{B4731792-5C5C-4B91-8DDB-930207A19432}">
      <dsp:nvSpPr>
        <dsp:cNvPr id="0" name=""/>
        <dsp:cNvSpPr/>
      </dsp:nvSpPr>
      <dsp:spPr>
        <a:xfrm>
          <a:off x="1805103" y="1014124"/>
          <a:ext cx="672575" cy="938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8081"/>
              </a:lnTo>
              <a:lnTo>
                <a:pt x="672575" y="9380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E01224-6F35-43F0-8FD7-245E25AD69B4}">
      <dsp:nvSpPr>
        <dsp:cNvPr id="0" name=""/>
        <dsp:cNvSpPr/>
      </dsp:nvSpPr>
      <dsp:spPr>
        <a:xfrm>
          <a:off x="2477678" y="1761393"/>
          <a:ext cx="4873784" cy="38162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Выпуск товаров до подачи таможенной декларации</a:t>
          </a:r>
          <a:endParaRPr lang="ru-RU" sz="1600" kern="1200" dirty="0"/>
        </a:p>
      </dsp:txBody>
      <dsp:txXfrm>
        <a:off x="2488855" y="1772570"/>
        <a:ext cx="4851430" cy="359271"/>
      </dsp:txXfrm>
    </dsp:sp>
    <dsp:sp modelId="{0133138D-4FBA-4548-A828-0F14FE13AD78}">
      <dsp:nvSpPr>
        <dsp:cNvPr id="0" name=""/>
        <dsp:cNvSpPr/>
      </dsp:nvSpPr>
      <dsp:spPr>
        <a:xfrm>
          <a:off x="1805103" y="1014124"/>
          <a:ext cx="672575" cy="1447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562"/>
              </a:lnTo>
              <a:lnTo>
                <a:pt x="672575" y="14475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312F2-EF98-4182-A4D5-D44E5A77F870}">
      <dsp:nvSpPr>
        <dsp:cNvPr id="0" name=""/>
        <dsp:cNvSpPr/>
      </dsp:nvSpPr>
      <dsp:spPr>
        <a:xfrm>
          <a:off x="2477678" y="2248941"/>
          <a:ext cx="4873784" cy="42549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Завершение таможенной процедуры таможенный транзит</a:t>
          </a:r>
          <a:endParaRPr lang="ru-RU" sz="1600" kern="1200" dirty="0"/>
        </a:p>
      </dsp:txBody>
      <dsp:txXfrm>
        <a:off x="2490140" y="2261403"/>
        <a:ext cx="4848860" cy="400568"/>
      </dsp:txXfrm>
    </dsp:sp>
    <dsp:sp modelId="{A3CE2AD6-567B-43B9-8871-94FFF574181E}">
      <dsp:nvSpPr>
        <dsp:cNvPr id="0" name=""/>
        <dsp:cNvSpPr/>
      </dsp:nvSpPr>
      <dsp:spPr>
        <a:xfrm>
          <a:off x="1805103" y="1014124"/>
          <a:ext cx="672575" cy="2039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9467"/>
              </a:lnTo>
              <a:lnTo>
                <a:pt x="672575" y="20394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DBC6F-14ED-4738-B9E3-178AC035BD1C}">
      <dsp:nvSpPr>
        <dsp:cNvPr id="0" name=""/>
        <dsp:cNvSpPr/>
      </dsp:nvSpPr>
      <dsp:spPr>
        <a:xfrm>
          <a:off x="2477678" y="2775883"/>
          <a:ext cx="4842656" cy="55541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Проведение таможенных операций, связанных с выпуском товаров, находящихся на территории УЭО</a:t>
          </a:r>
          <a:endParaRPr lang="ru-RU" sz="1600" kern="1200" dirty="0"/>
        </a:p>
      </dsp:txBody>
      <dsp:txXfrm>
        <a:off x="2493946" y="2792151"/>
        <a:ext cx="4810120" cy="522880"/>
      </dsp:txXfrm>
    </dsp:sp>
    <dsp:sp modelId="{16F2F355-D5D7-4533-83E8-6DF1AF03612F}">
      <dsp:nvSpPr>
        <dsp:cNvPr id="0" name=""/>
        <dsp:cNvSpPr/>
      </dsp:nvSpPr>
      <dsp:spPr>
        <a:xfrm>
          <a:off x="1805103" y="1014124"/>
          <a:ext cx="672575" cy="2618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8774"/>
              </a:lnTo>
              <a:lnTo>
                <a:pt x="672575" y="26187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351E2-CDB3-487E-BF2B-2D395A13DAC7}">
      <dsp:nvSpPr>
        <dsp:cNvPr id="0" name=""/>
        <dsp:cNvSpPr/>
      </dsp:nvSpPr>
      <dsp:spPr>
        <a:xfrm>
          <a:off x="2477678" y="3452212"/>
          <a:ext cx="4873784" cy="36137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Предварительное таможенное декларирование</a:t>
          </a:r>
          <a:endParaRPr lang="ru-RU" sz="1600" kern="1200" dirty="0"/>
        </a:p>
      </dsp:txBody>
      <dsp:txXfrm>
        <a:off x="2488262" y="3462796"/>
        <a:ext cx="4852616" cy="340204"/>
      </dsp:txXfrm>
    </dsp:sp>
    <dsp:sp modelId="{BC09DC27-6C4B-45B4-8D9A-ACBE999D4B93}">
      <dsp:nvSpPr>
        <dsp:cNvPr id="0" name=""/>
        <dsp:cNvSpPr/>
      </dsp:nvSpPr>
      <dsp:spPr>
        <a:xfrm>
          <a:off x="1805103" y="1014124"/>
          <a:ext cx="680208" cy="3102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2020"/>
              </a:lnTo>
              <a:lnTo>
                <a:pt x="680208" y="31020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7FE74-B768-4919-AE44-FAE6D23B6AA4}">
      <dsp:nvSpPr>
        <dsp:cNvPr id="0" name=""/>
        <dsp:cNvSpPr/>
      </dsp:nvSpPr>
      <dsp:spPr>
        <a:xfrm>
          <a:off x="2485311" y="3930807"/>
          <a:ext cx="4860378" cy="37067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Подача неполной таможенной декларации</a:t>
          </a:r>
          <a:endParaRPr lang="ru-RU" sz="1600" kern="1200" dirty="0"/>
        </a:p>
      </dsp:txBody>
      <dsp:txXfrm>
        <a:off x="2496168" y="3941664"/>
        <a:ext cx="4838664" cy="348961"/>
      </dsp:txXfrm>
    </dsp:sp>
    <dsp:sp modelId="{1A4246B9-44DD-4C22-92B7-41F74E8EDDEE}">
      <dsp:nvSpPr>
        <dsp:cNvPr id="0" name=""/>
        <dsp:cNvSpPr/>
      </dsp:nvSpPr>
      <dsp:spPr>
        <a:xfrm>
          <a:off x="1805103" y="1014124"/>
          <a:ext cx="750323" cy="3654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4586"/>
              </a:lnTo>
              <a:lnTo>
                <a:pt x="750323" y="36545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8DFD6-6A25-428F-A693-FD1BC2C306AC}">
      <dsp:nvSpPr>
        <dsp:cNvPr id="0" name=""/>
        <dsp:cNvSpPr/>
      </dsp:nvSpPr>
      <dsp:spPr>
        <a:xfrm>
          <a:off x="2555427" y="4441723"/>
          <a:ext cx="4818421" cy="45397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Подача периодической таможенной декларации</a:t>
          </a:r>
          <a:endParaRPr lang="ru-RU" sz="1600" kern="1200" dirty="0"/>
        </a:p>
      </dsp:txBody>
      <dsp:txXfrm>
        <a:off x="2568723" y="4455019"/>
        <a:ext cx="4791829" cy="427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53093-0B72-44A1-87E1-2A5120797240}" type="datetimeFigureOut">
              <a:rPr lang="ru-RU" smtClean="0"/>
              <a:t>29.08.2017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A9F4B-B56B-48C9-AD15-2BB46964166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8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A9F4B-B56B-48C9-AD15-2BB46964166A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828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A9F4B-B56B-48C9-AD15-2BB46964166A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15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A9F4B-B56B-48C9-AD15-2BB46964166A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00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A9F4B-B56B-48C9-AD15-2BB46964166A}" type="slidenum">
              <a:rPr lang="ru-RU" smtClean="0"/>
              <a:t>41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76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7641-3D8E-4D4A-87D7-36D2356135CA}" type="datetimeFigureOut">
              <a:rPr lang="ru-RU" smtClean="0"/>
              <a:t>29.08.2017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7547-61AD-4E72-8F46-062F5A0CD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77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7641-3D8E-4D4A-87D7-36D2356135CA}" type="datetimeFigureOut">
              <a:rPr lang="ru-RU" smtClean="0"/>
              <a:t>29.08.2017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7547-61AD-4E72-8F46-062F5A0CD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60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7641-3D8E-4D4A-87D7-36D2356135CA}" type="datetimeFigureOut">
              <a:rPr lang="ru-RU" smtClean="0"/>
              <a:t>29.08.2017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7547-61AD-4E72-8F46-062F5A0CD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71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7641-3D8E-4D4A-87D7-36D2356135CA}" type="datetimeFigureOut">
              <a:rPr lang="ru-RU" smtClean="0"/>
              <a:t>29.08.2017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7547-61AD-4E72-8F46-062F5A0CD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83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7641-3D8E-4D4A-87D7-36D2356135CA}" type="datetimeFigureOut">
              <a:rPr lang="ru-RU" smtClean="0"/>
              <a:t>29.08.2017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7547-61AD-4E72-8F46-062F5A0CD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16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7641-3D8E-4D4A-87D7-36D2356135CA}" type="datetimeFigureOut">
              <a:rPr lang="ru-RU" smtClean="0"/>
              <a:t>29.08.2017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7547-61AD-4E72-8F46-062F5A0CD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14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7641-3D8E-4D4A-87D7-36D2356135CA}" type="datetimeFigureOut">
              <a:rPr lang="ru-RU" smtClean="0"/>
              <a:t>29.08.2017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7547-61AD-4E72-8F46-062F5A0CD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55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7641-3D8E-4D4A-87D7-36D2356135CA}" type="datetimeFigureOut">
              <a:rPr lang="ru-RU" smtClean="0"/>
              <a:t>29.08.2017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7547-61AD-4E72-8F46-062F5A0CD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92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7641-3D8E-4D4A-87D7-36D2356135CA}" type="datetimeFigureOut">
              <a:rPr lang="ru-RU" smtClean="0"/>
              <a:t>29.08.2017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7547-61AD-4E72-8F46-062F5A0CD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90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7641-3D8E-4D4A-87D7-36D2356135CA}" type="datetimeFigureOut">
              <a:rPr lang="ru-RU" smtClean="0"/>
              <a:t>29.08.2017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7547-61AD-4E72-8F46-062F5A0CD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28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7641-3D8E-4D4A-87D7-36D2356135CA}" type="datetimeFigureOut">
              <a:rPr lang="ru-RU" smtClean="0"/>
              <a:t>29.08.2017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7547-61AD-4E72-8F46-062F5A0CD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29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77641-3D8E-4D4A-87D7-36D2356135CA}" type="datetimeFigureOut">
              <a:rPr lang="ru-RU" smtClean="0"/>
              <a:t>29.08.2017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C7547-61AD-4E72-8F46-062F5A0CD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561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060848"/>
            <a:ext cx="7772400" cy="1800200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3200" dirty="0" smtClean="0"/>
              <a:t>  </a:t>
            </a:r>
            <a:r>
              <a:rPr lang="ru-RU" sz="3200" b="1" dirty="0" smtClean="0"/>
              <a:t>ТАМОЖЕННОЕ ОФОРМЛЕНИЕ </a:t>
            </a:r>
            <a:br>
              <a:rPr lang="ru-RU" sz="3200" b="1" dirty="0" smtClean="0"/>
            </a:br>
            <a:r>
              <a:rPr lang="ru-RU" sz="3200" b="1" dirty="0" smtClean="0"/>
              <a:t>ЭКСПОРТНОЙ ПРОДУКЦИИ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3192" y="4016088"/>
            <a:ext cx="7560840" cy="2852936"/>
          </a:xfrm>
        </p:spPr>
        <p:txBody>
          <a:bodyPr>
            <a:normAutofit/>
          </a:bodyPr>
          <a:lstStyle/>
          <a:p>
            <a:pPr algn="l"/>
            <a:endParaRPr lang="ru-RU" sz="2000" b="1" i="1" dirty="0" smtClean="0">
              <a:solidFill>
                <a:schemeClr val="tx2"/>
              </a:solidFill>
            </a:endParaRPr>
          </a:p>
          <a:p>
            <a:pPr algn="l"/>
            <a:endParaRPr lang="ru-RU" sz="2000" b="1" i="1" dirty="0" smtClean="0">
              <a:solidFill>
                <a:schemeClr val="tx2"/>
              </a:solidFill>
            </a:endParaRPr>
          </a:p>
          <a:p>
            <a:pPr algn="l"/>
            <a:endParaRPr lang="ru-RU" sz="2000" b="1" i="1" dirty="0" smtClean="0">
              <a:solidFill>
                <a:schemeClr val="tx2"/>
              </a:solidFill>
            </a:endParaRPr>
          </a:p>
          <a:p>
            <a:pPr algn="l"/>
            <a:r>
              <a:rPr lang="ru-RU" sz="2000" b="1" i="1" dirty="0" smtClean="0">
                <a:solidFill>
                  <a:schemeClr val="tx2"/>
                </a:solidFill>
              </a:rPr>
              <a:t>Разработка  </a:t>
            </a:r>
          </a:p>
          <a:p>
            <a:pPr algn="l"/>
            <a:endParaRPr lang="ru-RU" sz="2000" b="1" i="1" dirty="0">
              <a:solidFill>
                <a:schemeClr val="tx2"/>
              </a:solidFill>
            </a:endParaRPr>
          </a:p>
          <a:p>
            <a:pPr algn="l"/>
            <a:endParaRPr lang="ru-RU" sz="2000" b="1" i="1" dirty="0" smtClean="0">
              <a:solidFill>
                <a:schemeClr val="tx2"/>
              </a:solidFill>
            </a:endParaRPr>
          </a:p>
          <a:p>
            <a:r>
              <a:rPr lang="ru-RU" sz="2000" b="1" dirty="0" smtClean="0">
                <a:solidFill>
                  <a:schemeClr val="tx2"/>
                </a:solidFill>
              </a:rPr>
              <a:t>2017 год</a:t>
            </a:r>
          </a:p>
          <a:p>
            <a:pPr algn="l"/>
            <a:endParaRPr lang="ru-RU" sz="2000" b="1" i="1" dirty="0" smtClean="0">
              <a:solidFill>
                <a:schemeClr val="tx2"/>
              </a:solidFill>
            </a:endParaRPr>
          </a:p>
        </p:txBody>
      </p:sp>
      <p:pic>
        <p:nvPicPr>
          <p:cNvPr id="1031" name="Picture 7" descr="C:\Users\Ольга\Desktop\сайт АФ\+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681" y="26064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562" y="4653136"/>
            <a:ext cx="29083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32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altLang="ru-RU" sz="2400" dirty="0" smtClean="0">
                <a:cs typeface="Times New Roman" pitchFamily="18" charset="0"/>
              </a:rPr>
              <a:t>Возникновение</a:t>
            </a:r>
            <a:r>
              <a:rPr lang="ru-RU" altLang="ru-RU" sz="2400" dirty="0">
                <a:cs typeface="Times New Roman" pitchFamily="18" charset="0"/>
              </a:rPr>
              <a:t>, прекращение и сроки уплаты таможенных пошлин и налогов при прибытии товаров на таможенную </a:t>
            </a:r>
            <a:r>
              <a:rPr lang="ru-RU" altLang="ru-RU" sz="2400" dirty="0" smtClean="0">
                <a:cs typeface="Times New Roman" pitchFamily="18" charset="0"/>
              </a:rPr>
              <a:t>территорию ЕАЭС</a:t>
            </a:r>
            <a:endParaRPr lang="ru-RU" altLang="ru-RU" sz="2400" dirty="0"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401192"/>
              </p:ext>
            </p:extLst>
          </p:nvPr>
        </p:nvGraphicFramePr>
        <p:xfrm>
          <a:off x="457200" y="1916832"/>
          <a:ext cx="8229600" cy="4450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1368152"/>
                <a:gridCol w="1440160"/>
                <a:gridCol w="2160240"/>
                <a:gridCol w="202656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Таможенная операция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Лицо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Момент возникновения обязанности 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Момент прекращения обязанности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Сроки уплаты таможенных платежей</a:t>
                      </a:r>
                    </a:p>
                  </a:txBody>
                  <a:tcPr marT="45717" marB="45717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Прибытие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ПЕРЕВОЗЧИК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 момента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пересечения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товаром таможенной границы ЕАЭС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 момента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доставки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товара в место прибытия</a:t>
                      </a:r>
                    </a:p>
                    <a:p>
                      <a:pPr marL="342900" marR="0" lvl="0" indent="-3429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и</a:t>
                      </a: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а)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размещения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 СВХ</a:t>
                      </a:r>
                    </a:p>
                    <a:p>
                      <a:pPr marL="342900" marR="0" lvl="0" indent="-3429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Или</a:t>
                      </a: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б)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помещения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товара в таможенную процедуру.</a:t>
                      </a: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2.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При убытии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товара, если товар не покидал места пересечения таможенной границы.</a:t>
                      </a: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3. В соответствии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 п. 2 ст. 80 ТК ТС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 день обнаружения факта нарушения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Недоставки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товара в место прибытия;</a:t>
                      </a: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Утраты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товара в месте прибытия;</a:t>
                      </a: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Вывоза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товара без размещения на СВХ или помещения в таможенную процедуру.</a:t>
                      </a:r>
                    </a:p>
                    <a:p>
                      <a:pPr marL="342900" marR="0" lvl="0" indent="-34290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Или</a:t>
                      </a:r>
                    </a:p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 На день пересечения таможенной границы</a:t>
                      </a:r>
                    </a:p>
                  </a:txBody>
                  <a:tcPr marT="45717" marB="4571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449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rgbClr val="FFFF99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ДОКУМЕНТЫ И СВЕДЕНИЯ, ПРЕДСТАВЛЯЕМЫЕ ТАМОЖЕННОМУ ОРГАНУ ПРИ ПЕРЕВОЗКЕ ТОВАРОВ </a:t>
            </a:r>
            <a:r>
              <a:rPr lang="ru-RU" sz="2000" b="1" dirty="0" smtClean="0">
                <a:solidFill>
                  <a:srgbClr val="FF0000"/>
                </a:solidFill>
              </a:rPr>
              <a:t>АВТОМОБИЛЬНЫМ ТРАНСПОРТОМ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2771800" y="1556792"/>
            <a:ext cx="6120680" cy="4824536"/>
          </a:xfrm>
          <a:prstGeom prst="vertic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70C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/>
            <a:r>
              <a:rPr lang="ru-RU" sz="1600" b="1" dirty="0">
                <a:solidFill>
                  <a:schemeClr val="tx1"/>
                </a:solidFill>
              </a:rPr>
              <a:t>Сведения: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о государственной регистрации транспортного средства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наименование и адрес перевозчика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наименования стран отправления и назначения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наименование и адрес отправителя и получателя товаров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 продавце и получателе товаров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о количестве грузовых мест, об их маркировке и о видах упаковок товаров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наименование, а также коды товаров в соответствии с ТН ВЭД на уровне не менее чем первых четырех знаков;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вес брутто </a:t>
            </a:r>
            <a:r>
              <a:rPr lang="ru-RU" sz="1600" dirty="0" smtClean="0">
                <a:solidFill>
                  <a:schemeClr val="tx1"/>
                </a:solidFill>
              </a:rPr>
              <a:t>(</a:t>
            </a:r>
            <a:r>
              <a:rPr lang="ru-RU" sz="1600" dirty="0">
                <a:solidFill>
                  <a:schemeClr val="tx1"/>
                </a:solidFill>
              </a:rPr>
              <a:t>в кг) либо объем товаров (в куб. м)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о наличии товаров, ввоз которых запрещен или ограничен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о месте и дате составления международной товаротранспортной </a:t>
            </a:r>
            <a:r>
              <a:rPr lang="ru-RU" sz="1600" dirty="0" smtClean="0">
                <a:solidFill>
                  <a:schemeClr val="tx1"/>
                </a:solidFill>
              </a:rPr>
              <a:t>накладной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251520" y="1736812"/>
            <a:ext cx="2664296" cy="3420380"/>
          </a:xfrm>
          <a:prstGeom prst="vertic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70C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/>
            <a:r>
              <a:rPr lang="ru-RU" sz="1600" b="1" dirty="0" smtClean="0">
                <a:solidFill>
                  <a:schemeClr val="tx1"/>
                </a:solidFill>
              </a:rPr>
              <a:t>Документы: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на транспортное средство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транспортные (перевозочные)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коммерческие документы на перевозимые товары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подтверждающие соблюдение запретов и ограничений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563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rgbClr val="FFFF99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ДОКУМЕНТЫ И СВЕДЕНИЯ, ПРЕДСТАВЛЯЕМЫЕ ТАМОЖЕННОМУ ОРГАНУ ПРИ ПЕРЕВОЗКЕ ТОВАРОВ </a:t>
            </a:r>
            <a:r>
              <a:rPr lang="ru-RU" sz="2000" b="1" dirty="0" smtClean="0">
                <a:solidFill>
                  <a:srgbClr val="FF0000"/>
                </a:solidFill>
              </a:rPr>
              <a:t>ВОДНЫМИ СУДАМИ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107504" y="1556792"/>
            <a:ext cx="2952328" cy="5040560"/>
          </a:xfrm>
          <a:prstGeom prst="vertic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70C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/>
            <a:endParaRPr lang="ru-RU" sz="800" b="1" dirty="0" smtClean="0">
              <a:solidFill>
                <a:schemeClr val="tx1"/>
              </a:solidFill>
            </a:endParaRPr>
          </a:p>
          <a:p>
            <a:pPr lvl="0" algn="ctr"/>
            <a:r>
              <a:rPr lang="ru-RU" sz="1600" b="1" dirty="0" smtClean="0">
                <a:solidFill>
                  <a:schemeClr val="tx1"/>
                </a:solidFill>
              </a:rPr>
              <a:t>Документы:</a:t>
            </a:r>
          </a:p>
          <a:p>
            <a:pPr lvl="0" algn="ctr"/>
            <a:endParaRPr lang="ru-RU" sz="800" b="1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общая  декларация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декларация </a:t>
            </a:r>
            <a:r>
              <a:rPr lang="ru-RU" sz="1600" dirty="0">
                <a:solidFill>
                  <a:schemeClr val="tx1"/>
                </a:solidFill>
              </a:rPr>
              <a:t>о </a:t>
            </a:r>
            <a:r>
              <a:rPr lang="ru-RU" sz="1600" dirty="0" smtClean="0">
                <a:solidFill>
                  <a:schemeClr val="tx1"/>
                </a:solidFill>
              </a:rPr>
              <a:t>грузе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декларация </a:t>
            </a:r>
            <a:r>
              <a:rPr lang="ru-RU" sz="1600" dirty="0">
                <a:solidFill>
                  <a:schemeClr val="tx1"/>
                </a:solidFill>
              </a:rPr>
              <a:t>о судовых </a:t>
            </a:r>
            <a:r>
              <a:rPr lang="ru-RU" sz="1600" dirty="0" smtClean="0">
                <a:solidFill>
                  <a:schemeClr val="tx1"/>
                </a:solidFill>
              </a:rPr>
              <a:t>припасах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декларация </a:t>
            </a:r>
            <a:r>
              <a:rPr lang="ru-RU" sz="1600" dirty="0">
                <a:solidFill>
                  <a:schemeClr val="tx1"/>
                </a:solidFill>
              </a:rPr>
              <a:t>о личных вещах экипажа </a:t>
            </a:r>
            <a:r>
              <a:rPr lang="ru-RU" sz="1600" dirty="0" smtClean="0">
                <a:solidFill>
                  <a:schemeClr val="tx1"/>
                </a:solidFill>
              </a:rPr>
              <a:t>судна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судовая роль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список </a:t>
            </a:r>
            <a:r>
              <a:rPr lang="ru-RU" sz="1600" dirty="0" smtClean="0">
                <a:solidFill>
                  <a:schemeClr val="tx1"/>
                </a:solidFill>
              </a:rPr>
              <a:t>пассажиров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транспортные </a:t>
            </a:r>
            <a:r>
              <a:rPr lang="ru-RU" sz="1600" dirty="0">
                <a:solidFill>
                  <a:schemeClr val="tx1"/>
                </a:solidFill>
              </a:rPr>
              <a:t>(перевозочные)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коммерческие </a:t>
            </a:r>
            <a:r>
              <a:rPr lang="ru-RU" sz="1600" dirty="0">
                <a:solidFill>
                  <a:schemeClr val="tx1"/>
                </a:solidFill>
              </a:rPr>
              <a:t>документы на перевозимые товары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подтверждающие соблюдение запретов и </a:t>
            </a:r>
            <a:r>
              <a:rPr lang="ru-RU" sz="1600" dirty="0" smtClean="0">
                <a:solidFill>
                  <a:schemeClr val="tx1"/>
                </a:solidFill>
              </a:rPr>
              <a:t>ограничений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2771800" y="1483542"/>
            <a:ext cx="6372200" cy="5374458"/>
          </a:xfrm>
          <a:prstGeom prst="vertic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70C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/>
            <a:endParaRPr lang="ru-RU" sz="1600" b="1" dirty="0" smtClean="0">
              <a:solidFill>
                <a:schemeClr val="tx1"/>
              </a:solidFill>
            </a:endParaRPr>
          </a:p>
          <a:p>
            <a:pPr lvl="0" algn="ctr"/>
            <a:r>
              <a:rPr lang="ru-RU" sz="1600" b="1" dirty="0" smtClean="0">
                <a:solidFill>
                  <a:schemeClr val="tx1"/>
                </a:solidFill>
              </a:rPr>
              <a:t>Сведения: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 регистрации судна и его национальной принадлежности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наименование и </a:t>
            </a:r>
            <a:r>
              <a:rPr lang="ru-RU" sz="1600" dirty="0" smtClean="0">
                <a:solidFill>
                  <a:schemeClr val="tx1"/>
                </a:solidFill>
              </a:rPr>
              <a:t>описание судна, фамилия капитана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 пассажирах  и  членах экипажа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наименование портов </a:t>
            </a:r>
            <a:r>
              <a:rPr lang="ru-RU" sz="1600" dirty="0">
                <a:solidFill>
                  <a:schemeClr val="tx1"/>
                </a:solidFill>
              </a:rPr>
              <a:t>отправления и </a:t>
            </a:r>
            <a:r>
              <a:rPr lang="ru-RU" sz="1600" dirty="0" smtClean="0">
                <a:solidFill>
                  <a:schemeClr val="tx1"/>
                </a:solidFill>
              </a:rPr>
              <a:t>захода судна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наименование, общее количество и описание </a:t>
            </a:r>
            <a:r>
              <a:rPr lang="ru-RU" sz="1600" dirty="0" smtClean="0">
                <a:solidFill>
                  <a:schemeClr val="tx1"/>
                </a:solidFill>
              </a:rPr>
              <a:t>товаров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о количестве грузовых мест, об их маркировке и о видах упаковок </a:t>
            </a:r>
            <a:r>
              <a:rPr lang="ru-RU" sz="1600" dirty="0" smtClean="0">
                <a:solidFill>
                  <a:schemeClr val="tx1"/>
                </a:solidFill>
              </a:rPr>
              <a:t>товаров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наименование </a:t>
            </a:r>
            <a:r>
              <a:rPr lang="ru-RU" sz="1600" dirty="0" smtClean="0">
                <a:solidFill>
                  <a:schemeClr val="tx1"/>
                </a:solidFill>
              </a:rPr>
              <a:t>порта </a:t>
            </a:r>
            <a:r>
              <a:rPr lang="ru-RU" sz="1600" dirty="0">
                <a:solidFill>
                  <a:schemeClr val="tx1"/>
                </a:solidFill>
              </a:rPr>
              <a:t>погрузки и порта выгрузки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номера </a:t>
            </a:r>
            <a:r>
              <a:rPr lang="ru-RU" sz="1600" dirty="0">
                <a:solidFill>
                  <a:schemeClr val="tx1"/>
                </a:solidFill>
              </a:rPr>
              <a:t>коносаментов или иных </a:t>
            </a:r>
            <a:r>
              <a:rPr lang="ru-RU" sz="1600" dirty="0" smtClean="0">
                <a:solidFill>
                  <a:schemeClr val="tx1"/>
                </a:solidFill>
              </a:rPr>
              <a:t>документов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наименование </a:t>
            </a:r>
            <a:r>
              <a:rPr lang="ru-RU" sz="1600" dirty="0">
                <a:solidFill>
                  <a:schemeClr val="tx1"/>
                </a:solidFill>
              </a:rPr>
              <a:t>первоначальных портов отправления </a:t>
            </a:r>
            <a:r>
              <a:rPr lang="ru-RU" sz="1600" dirty="0" smtClean="0">
                <a:solidFill>
                  <a:schemeClr val="tx1"/>
                </a:solidFill>
              </a:rPr>
              <a:t>товаров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 судовых припасах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описание размещения товаров на </a:t>
            </a:r>
            <a:r>
              <a:rPr lang="ru-RU" sz="1600" dirty="0" smtClean="0">
                <a:solidFill>
                  <a:schemeClr val="tx1"/>
                </a:solidFill>
              </a:rPr>
              <a:t>судне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 </a:t>
            </a:r>
            <a:r>
              <a:rPr lang="ru-RU" sz="1600" dirty="0">
                <a:solidFill>
                  <a:schemeClr val="tx1"/>
                </a:solidFill>
              </a:rPr>
              <a:t>наличии (об отсутствии) </a:t>
            </a:r>
            <a:r>
              <a:rPr lang="ru-RU" sz="1600" dirty="0" smtClean="0">
                <a:solidFill>
                  <a:schemeClr val="tx1"/>
                </a:solidFill>
              </a:rPr>
              <a:t>товаров</a:t>
            </a:r>
            <a:r>
              <a:rPr lang="ru-RU" sz="1600" dirty="0">
                <a:solidFill>
                  <a:schemeClr val="tx1"/>
                </a:solidFill>
              </a:rPr>
              <a:t>, ввоз которых </a:t>
            </a:r>
            <a:r>
              <a:rPr lang="ru-RU" sz="1600" dirty="0" smtClean="0">
                <a:solidFill>
                  <a:schemeClr val="tx1"/>
                </a:solidFill>
              </a:rPr>
              <a:t>запрещен </a:t>
            </a:r>
            <a:r>
              <a:rPr lang="ru-RU" sz="1600" dirty="0">
                <a:solidFill>
                  <a:schemeClr val="tx1"/>
                </a:solidFill>
              </a:rPr>
              <a:t>или </a:t>
            </a:r>
            <a:r>
              <a:rPr lang="ru-RU" sz="1600" dirty="0" smtClean="0">
                <a:solidFill>
                  <a:schemeClr val="tx1"/>
                </a:solidFill>
              </a:rPr>
              <a:t>ограничен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 </a:t>
            </a:r>
            <a:r>
              <a:rPr lang="ru-RU" sz="1600" dirty="0">
                <a:solidFill>
                  <a:schemeClr val="tx1"/>
                </a:solidFill>
              </a:rPr>
              <a:t>наличии (об отсутствии) </a:t>
            </a:r>
            <a:r>
              <a:rPr lang="ru-RU" sz="1600" dirty="0" smtClean="0">
                <a:solidFill>
                  <a:schemeClr val="tx1"/>
                </a:solidFill>
              </a:rPr>
              <a:t>опасных </a:t>
            </a:r>
            <a:r>
              <a:rPr lang="ru-RU" sz="1600" dirty="0">
                <a:solidFill>
                  <a:schemeClr val="tx1"/>
                </a:solidFill>
              </a:rPr>
              <a:t>товаров, включая оружие, </a:t>
            </a:r>
            <a:r>
              <a:rPr lang="ru-RU" sz="1600" dirty="0" smtClean="0">
                <a:solidFill>
                  <a:schemeClr val="tx1"/>
                </a:solidFill>
              </a:rPr>
              <a:t>боеприпасы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010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ДОКУМЕНТЫ И СВЕДЕНИЯ, ПРЕДСТАВЛЯЕМЫЕ ТАМОЖЕННОМУ ОРГАНУ ПРИ ПЕРЕВОЗКЕ ТОВАРОВ </a:t>
            </a:r>
            <a:r>
              <a:rPr lang="ru-RU" sz="2000" b="1" dirty="0" smtClean="0">
                <a:solidFill>
                  <a:srgbClr val="FF0000"/>
                </a:solidFill>
              </a:rPr>
              <a:t>ВОЗДУШНЫМ ТРАНСПОРТОМ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107504" y="1556792"/>
            <a:ext cx="2952328" cy="5301208"/>
          </a:xfrm>
          <a:prstGeom prst="vertic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70C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/>
            <a:r>
              <a:rPr lang="ru-RU" sz="1600" b="1" dirty="0" smtClean="0">
                <a:solidFill>
                  <a:schemeClr val="tx1"/>
                </a:solidFill>
              </a:rPr>
              <a:t>Документы:</a:t>
            </a:r>
          </a:p>
          <a:p>
            <a:pPr lvl="0" algn="ctr"/>
            <a:endParaRPr lang="ru-RU" sz="1600" b="1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генеральная декларация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грузовая ведомость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документ, содержащий сведения о бортовых припасах;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транспортные </a:t>
            </a:r>
            <a:r>
              <a:rPr lang="ru-RU" sz="1600" dirty="0">
                <a:solidFill>
                  <a:schemeClr val="tx1"/>
                </a:solidFill>
              </a:rPr>
              <a:t>(перевозочные)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коммерческие </a:t>
            </a:r>
            <a:r>
              <a:rPr lang="ru-RU" sz="1600" dirty="0">
                <a:solidFill>
                  <a:schemeClr val="tx1"/>
                </a:solidFill>
              </a:rPr>
              <a:t>документы на перевозимые товары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пассажирская ведомость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подтверждающие соблюдение запретов и </a:t>
            </a:r>
            <a:r>
              <a:rPr lang="ru-RU" sz="1600" dirty="0" smtClean="0">
                <a:solidFill>
                  <a:schemeClr val="tx1"/>
                </a:solidFill>
              </a:rPr>
              <a:t>ограничений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2771800" y="1916832"/>
            <a:ext cx="6120680" cy="4248472"/>
          </a:xfrm>
          <a:prstGeom prst="vertic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70C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/>
            <a:r>
              <a:rPr lang="ru-RU" sz="1600" b="1" dirty="0">
                <a:solidFill>
                  <a:schemeClr val="tx1"/>
                </a:solidFill>
              </a:rPr>
              <a:t>Сведения</a:t>
            </a:r>
            <a:r>
              <a:rPr lang="ru-RU" sz="1600" b="1" dirty="0" smtClean="0">
                <a:solidFill>
                  <a:schemeClr val="tx1"/>
                </a:solidFill>
              </a:rPr>
              <a:t>:</a:t>
            </a:r>
          </a:p>
          <a:p>
            <a:pPr lvl="0" algn="ctr"/>
            <a:endParaRPr lang="ru-RU" sz="1000" b="1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указание знаков национальной принадлежности и регистрационных знаков </a:t>
            </a:r>
            <a:r>
              <a:rPr lang="ru-RU" sz="1600" dirty="0" smtClean="0">
                <a:solidFill>
                  <a:schemeClr val="tx1"/>
                </a:solidFill>
              </a:rPr>
              <a:t>судна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номер рейса, указание маршрута полета, пункта вылета, пункта прибытия </a:t>
            </a:r>
            <a:r>
              <a:rPr lang="ru-RU" sz="1600" dirty="0" smtClean="0">
                <a:solidFill>
                  <a:schemeClr val="tx1"/>
                </a:solidFill>
              </a:rPr>
              <a:t>судна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наименование эксплуатанта </a:t>
            </a:r>
            <a:r>
              <a:rPr lang="ru-RU" sz="1600" dirty="0" smtClean="0">
                <a:solidFill>
                  <a:schemeClr val="tx1"/>
                </a:solidFill>
              </a:rPr>
              <a:t>судна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 пассажирах  и  членах экипажа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наименование </a:t>
            </a:r>
            <a:r>
              <a:rPr lang="ru-RU" sz="1600" dirty="0" smtClean="0">
                <a:solidFill>
                  <a:schemeClr val="tx1"/>
                </a:solidFill>
              </a:rPr>
              <a:t>товаров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номера грузовых накладных с указанием количества грузовых мест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наименование пунктов </a:t>
            </a:r>
            <a:r>
              <a:rPr lang="ru-RU" sz="1600" dirty="0">
                <a:solidFill>
                  <a:schemeClr val="tx1"/>
                </a:solidFill>
              </a:rPr>
              <a:t>погрузки и </a:t>
            </a:r>
            <a:r>
              <a:rPr lang="ru-RU" sz="1600" dirty="0" smtClean="0">
                <a:solidFill>
                  <a:schemeClr val="tx1"/>
                </a:solidFill>
              </a:rPr>
              <a:t>выгрузки товаров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о количестве бортовых припасов, погружаемых на судно или выгружаемых с </a:t>
            </a:r>
            <a:r>
              <a:rPr lang="ru-RU" sz="1600" dirty="0" smtClean="0">
                <a:solidFill>
                  <a:schemeClr val="tx1"/>
                </a:solidFill>
              </a:rPr>
              <a:t>него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 </a:t>
            </a:r>
            <a:r>
              <a:rPr lang="ru-RU" sz="1600" dirty="0">
                <a:solidFill>
                  <a:schemeClr val="tx1"/>
                </a:solidFill>
              </a:rPr>
              <a:t>наличии (об отсутствии) </a:t>
            </a:r>
            <a:r>
              <a:rPr lang="ru-RU" sz="1600" dirty="0" smtClean="0">
                <a:solidFill>
                  <a:schemeClr val="tx1"/>
                </a:solidFill>
              </a:rPr>
              <a:t>товаров</a:t>
            </a:r>
            <a:r>
              <a:rPr lang="ru-RU" sz="1600" dirty="0">
                <a:solidFill>
                  <a:schemeClr val="tx1"/>
                </a:solidFill>
              </a:rPr>
              <a:t>, ввоз которых </a:t>
            </a:r>
            <a:r>
              <a:rPr lang="ru-RU" sz="1600" dirty="0" smtClean="0">
                <a:solidFill>
                  <a:schemeClr val="tx1"/>
                </a:solidFill>
              </a:rPr>
              <a:t>запрещен </a:t>
            </a:r>
            <a:r>
              <a:rPr lang="ru-RU" sz="1600" dirty="0">
                <a:solidFill>
                  <a:schemeClr val="tx1"/>
                </a:solidFill>
              </a:rPr>
              <a:t>или </a:t>
            </a:r>
            <a:r>
              <a:rPr lang="ru-RU" sz="1600" dirty="0" smtClean="0">
                <a:solidFill>
                  <a:schemeClr val="tx1"/>
                </a:solidFill>
              </a:rPr>
              <a:t>ограничен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775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rgbClr val="FFFF99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ДОКУМЕНТЫ И СВЕДЕНИЯ, ПРЕДСТАВЛЯЕМЫЕ ТАМОЖЕННОМУ ОРГАНУ ПРИ ПЕРЕВОЗКЕ ТОВАРОВ </a:t>
            </a:r>
            <a:r>
              <a:rPr lang="ru-RU" sz="2000" b="1" dirty="0" smtClean="0">
                <a:solidFill>
                  <a:srgbClr val="FF0000"/>
                </a:solidFill>
              </a:rPr>
              <a:t>ЖЕЛЕЗНОДОРОЖНЫМ ТРАНСПОРТОМ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107504" y="1772816"/>
            <a:ext cx="2952328" cy="4896544"/>
          </a:xfrm>
          <a:prstGeom prst="vertic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70C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/>
            <a:r>
              <a:rPr lang="ru-RU" sz="1600" b="1" dirty="0" smtClean="0">
                <a:solidFill>
                  <a:schemeClr val="tx1"/>
                </a:solidFill>
              </a:rPr>
              <a:t>Документы:</a:t>
            </a:r>
          </a:p>
          <a:p>
            <a:pPr lvl="0" algn="ctr"/>
            <a:endParaRPr lang="ru-RU" sz="900" b="1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транспортные </a:t>
            </a:r>
            <a:r>
              <a:rPr lang="ru-RU" sz="1600" dirty="0">
                <a:solidFill>
                  <a:schemeClr val="tx1"/>
                </a:solidFill>
              </a:rPr>
              <a:t>(перевозочные)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передаточная ведомость на железнодорожный подвижной </a:t>
            </a:r>
            <a:r>
              <a:rPr lang="ru-RU" sz="1600" dirty="0" smtClean="0">
                <a:solidFill>
                  <a:schemeClr val="tx1"/>
                </a:solidFill>
              </a:rPr>
              <a:t>состав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документ, содержащий сведения о </a:t>
            </a:r>
            <a:r>
              <a:rPr lang="ru-RU" sz="1600" dirty="0" smtClean="0">
                <a:solidFill>
                  <a:schemeClr val="tx1"/>
                </a:solidFill>
              </a:rPr>
              <a:t>припасах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коммерческие </a:t>
            </a:r>
            <a:r>
              <a:rPr lang="ru-RU" sz="1600" dirty="0">
                <a:solidFill>
                  <a:schemeClr val="tx1"/>
                </a:solidFill>
              </a:rPr>
              <a:t>документы на перевозимые товары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подтверждающие соблюдение запретов и </a:t>
            </a:r>
            <a:r>
              <a:rPr lang="ru-RU" sz="1600" dirty="0" smtClean="0">
                <a:solidFill>
                  <a:schemeClr val="tx1"/>
                </a:solidFill>
              </a:rPr>
              <a:t>ограничений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2771800" y="1988840"/>
            <a:ext cx="6120680" cy="3312368"/>
          </a:xfrm>
          <a:prstGeom prst="vertic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70C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/>
            <a:r>
              <a:rPr lang="ru-RU" sz="1600" b="1" dirty="0">
                <a:solidFill>
                  <a:schemeClr val="tx1"/>
                </a:solidFill>
              </a:rPr>
              <a:t>Сведения: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наименование и адрес отправителя </a:t>
            </a:r>
            <a:r>
              <a:rPr lang="ru-RU" sz="1600" dirty="0" smtClean="0">
                <a:solidFill>
                  <a:schemeClr val="tx1"/>
                </a:solidFill>
              </a:rPr>
              <a:t>товаров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наименование и адрес получателя </a:t>
            </a:r>
            <a:r>
              <a:rPr lang="ru-RU" sz="1600" dirty="0" smtClean="0">
                <a:solidFill>
                  <a:schemeClr val="tx1"/>
                </a:solidFill>
              </a:rPr>
              <a:t>товаров</a:t>
            </a: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наименование </a:t>
            </a:r>
            <a:r>
              <a:rPr lang="ru-RU" sz="1600" dirty="0" smtClean="0">
                <a:solidFill>
                  <a:schemeClr val="tx1"/>
                </a:solidFill>
              </a:rPr>
              <a:t>станций </a:t>
            </a:r>
            <a:r>
              <a:rPr lang="ru-RU" sz="1600" dirty="0">
                <a:solidFill>
                  <a:schemeClr val="tx1"/>
                </a:solidFill>
              </a:rPr>
              <a:t>отправления и </a:t>
            </a:r>
            <a:r>
              <a:rPr lang="ru-RU" sz="1600" dirty="0" smtClean="0">
                <a:solidFill>
                  <a:schemeClr val="tx1"/>
                </a:solidFill>
              </a:rPr>
              <a:t>назначения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 </a:t>
            </a:r>
            <a:r>
              <a:rPr lang="ru-RU" sz="1600" dirty="0">
                <a:solidFill>
                  <a:schemeClr val="tx1"/>
                </a:solidFill>
              </a:rPr>
              <a:t>количестве грузовых мест, об их маркировке и о видах упаковок товаров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наименование, а также коды товаров в соответствии с ТН ВЭД на уровне не менее чем первых четырех знаков;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вес брутто (в кг)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идентификационные номера </a:t>
            </a:r>
            <a:r>
              <a:rPr lang="ru-RU" sz="1600" dirty="0" smtClean="0">
                <a:solidFill>
                  <a:schemeClr val="tx1"/>
                </a:solidFill>
              </a:rPr>
              <a:t>контейнеров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347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912" y="274638"/>
            <a:ext cx="8229600" cy="850106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ТРЕБОВАНИЯ К  ВРЕМЕННОМУ ХРАНЕНИЮ ТОВАРОВ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069059"/>
              </p:ext>
            </p:extLst>
          </p:nvPr>
        </p:nvGraphicFramePr>
        <p:xfrm>
          <a:off x="457200" y="1124744"/>
          <a:ext cx="82296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1745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ЗОНЫ ТАМОЖЕННОГО КОНТРОЛЯ ДЛЯ ХРАНЕНИЯ </a:t>
            </a:r>
            <a:br>
              <a:rPr lang="ru-RU" sz="2000" dirty="0" smtClean="0"/>
            </a:br>
            <a:r>
              <a:rPr lang="ru-RU" sz="2000" dirty="0" smtClean="0"/>
              <a:t>ИНОСТРАННЫХ ТОВАРОВ</a:t>
            </a:r>
            <a:endParaRPr lang="ru-RU" sz="20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826451"/>
              </p:ext>
            </p:extLst>
          </p:nvPr>
        </p:nvGraphicFramePr>
        <p:xfrm>
          <a:off x="457200" y="1484784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2169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РЕЕСТРЫ ЛИЦ, ОСУЩЕСТВЛЯЮЩИЕ ДЕЯТЕЛЬНОСТЬ В СФЕРЕ ТАМОЖЕННОГО ДЕЛА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2391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9146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404126"/>
              </p:ext>
            </p:extLst>
          </p:nvPr>
        </p:nvGraphicFramePr>
        <p:xfrm>
          <a:off x="457200" y="1196752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ДЕЯТЕЛЬНОСТЬ В СФЕРЕ ТАМОЖЕННОГО ДЕЛА </a:t>
            </a:r>
            <a:br>
              <a:rPr lang="ru-RU" sz="2000" dirty="0" smtClean="0"/>
            </a:br>
            <a:r>
              <a:rPr lang="ru-RU" sz="2000" i="1" dirty="0" smtClean="0"/>
              <a:t>(проект ТК ЕАЭС)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83641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288014"/>
            <a:ext cx="8229600" cy="764722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УСЛОВИЯ  ПРИСВОЕНИЯ СТАТУСА</a:t>
            </a:r>
            <a:br>
              <a:rPr lang="ru-RU" sz="2000" dirty="0" smtClean="0"/>
            </a:br>
            <a:r>
              <a:rPr lang="ru-RU" sz="2000" dirty="0" smtClean="0"/>
              <a:t>УПОЛНОМОЧЕННОГО ЭКОНОМИЧЕСКОГО ОПЕРАТОРА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30543"/>
              </p:ext>
            </p:extLst>
          </p:nvPr>
        </p:nvGraphicFramePr>
        <p:xfrm>
          <a:off x="539552" y="1196752"/>
          <a:ext cx="8229600" cy="5696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2915816" y="5085184"/>
            <a:ext cx="2088232" cy="1080120"/>
          </a:xfrm>
          <a:prstGeom prst="round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Неприменение упрощенной системы налогообложения</a:t>
            </a:r>
            <a:endParaRPr lang="ru-RU" sz="1600" kern="12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3959932" y="4509120"/>
            <a:ext cx="252028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06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Ольга\Desktop\99a7b992ba279ba560fd98eecdaa634b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688"/>
            <a:ext cx="691276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6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229600" cy="1143000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СПЕЦИАЛЬНЫЕ УПРОЩЕНИЯ, ПРЕДОСТАВЛЯЕМЫЕ </a:t>
            </a:r>
            <a:br>
              <a:rPr lang="ru-RU" sz="2000" dirty="0" smtClean="0"/>
            </a:br>
            <a:r>
              <a:rPr lang="ru-RU" sz="2000" dirty="0" smtClean="0"/>
              <a:t>УПОЛНОМОЧЕННОМУ ЭКОНОМИЧЕСКОМУ ОПЕРАТОРУ  (УЭО)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</a:t>
            </a:r>
            <a:endParaRPr lang="ru-RU" sz="2000" dirty="0"/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438355"/>
              </p:ext>
            </p:extLst>
          </p:nvPr>
        </p:nvGraphicFramePr>
        <p:xfrm>
          <a:off x="611560" y="1451211"/>
          <a:ext cx="8229600" cy="5107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Овальная выноска 8"/>
          <p:cNvSpPr/>
          <p:nvPr/>
        </p:nvSpPr>
        <p:spPr>
          <a:xfrm>
            <a:off x="611560" y="2204864"/>
            <a:ext cx="914400" cy="3528392"/>
          </a:xfrm>
          <a:prstGeom prst="wedgeEllipseCallout">
            <a:avLst>
              <a:gd name="adj1" fmla="val 99167"/>
              <a:gd name="adj2" fmla="val -5871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srgbClr val="C00000"/>
                </a:solidFill>
              </a:rPr>
              <a:t>Кроме подакцизных товаров, подлежащих маркиро</a:t>
            </a:r>
            <a:r>
              <a:rPr lang="ru-RU" sz="1600" b="1" i="1" dirty="0" smtClean="0">
                <a:solidFill>
                  <a:srgbClr val="C00000"/>
                </a:solidFill>
              </a:rPr>
              <a:t>в</a:t>
            </a:r>
            <a:r>
              <a:rPr lang="ru-RU" sz="1600" b="1" dirty="0" smtClean="0">
                <a:solidFill>
                  <a:srgbClr val="C00000"/>
                </a:solidFill>
              </a:rPr>
              <a:t>ке</a:t>
            </a:r>
            <a:endParaRPr lang="ru-RU" sz="1600" b="1" kern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2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70377" y="2173119"/>
            <a:ext cx="2833471" cy="736791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/>
              <a:t>Свидетельство </a:t>
            </a:r>
            <a:r>
              <a:rPr lang="ru-RU" sz="1600" dirty="0" smtClean="0"/>
              <a:t>о включении в реестр </a:t>
            </a:r>
            <a:r>
              <a:rPr lang="ru-RU" sz="1600" b="1" dirty="0" smtClean="0"/>
              <a:t>первого </a:t>
            </a:r>
            <a:r>
              <a:rPr lang="ru-RU" sz="1600" b="1" dirty="0"/>
              <a:t>типа </a:t>
            </a:r>
            <a:endParaRPr lang="ru-RU" sz="1600" b="1" kern="1200" dirty="0"/>
          </a:p>
        </p:txBody>
      </p:sp>
      <p:cxnSp>
        <p:nvCxnSpPr>
          <p:cNvPr id="16" name="Прямая соединительная линия 15"/>
          <p:cNvCxnSpPr>
            <a:stCxn id="8" idx="3"/>
          </p:cNvCxnSpPr>
          <p:nvPr/>
        </p:nvCxnSpPr>
        <p:spPr>
          <a:xfrm>
            <a:off x="3203848" y="2541515"/>
            <a:ext cx="648072" cy="5144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3779912" y="1124745"/>
            <a:ext cx="5256584" cy="165618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первоочередной порядок совершения таможенных операций</a:t>
            </a:r>
          </a:p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tabLst>
                <a:tab pos="87313" algn="l"/>
                <a:tab pos="174625" algn="l"/>
              </a:tabLst>
            </a:pPr>
            <a:r>
              <a:rPr lang="ru-RU" sz="1400" dirty="0" err="1" smtClean="0">
                <a:solidFill>
                  <a:schemeClr val="tx1"/>
                </a:solidFill>
              </a:rPr>
              <a:t>непредоставление</a:t>
            </a:r>
            <a:r>
              <a:rPr lang="ru-RU" sz="1400" dirty="0" smtClean="0">
                <a:solidFill>
                  <a:schemeClr val="tx1"/>
                </a:solidFill>
              </a:rPr>
              <a:t> обеспечения уплаты при таможенном транзите, выпуске товаров, при помещении товаров на таможенный склад</a:t>
            </a:r>
          </a:p>
          <a:p>
            <a:pPr marL="0" lvl="1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tabLst>
                <a:tab pos="87313" algn="l"/>
                <a:tab pos="174625" algn="l"/>
              </a:tabLst>
            </a:pPr>
            <a:r>
              <a:rPr lang="ru-RU" sz="1400" dirty="0">
                <a:solidFill>
                  <a:schemeClr val="tx1"/>
                </a:solidFill>
              </a:rPr>
              <a:t>выпуск товаров до подачи декларации на </a:t>
            </a:r>
            <a:r>
              <a:rPr lang="ru-RU" sz="1400" dirty="0" smtClean="0">
                <a:solidFill>
                  <a:schemeClr val="tx1"/>
                </a:solidFill>
              </a:rPr>
              <a:t>товары</a:t>
            </a:r>
          </a:p>
          <a:p>
            <a:pPr marL="0" lvl="1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tabLst>
                <a:tab pos="87313" algn="l"/>
                <a:tab pos="174625" algn="l"/>
              </a:tabLst>
            </a:pPr>
            <a:r>
              <a:rPr lang="ru-RU" sz="1400" dirty="0">
                <a:solidFill>
                  <a:schemeClr val="tx1"/>
                </a:solidFill>
              </a:rPr>
              <a:t>приоритетное участие в проводимых таможенными органами пилотных проектах и экспериментах</a:t>
            </a:r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70377" y="3861048"/>
            <a:ext cx="2823464" cy="7162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/>
              <a:t>Свидетельство </a:t>
            </a:r>
            <a:r>
              <a:rPr lang="ru-RU" sz="1600" dirty="0" smtClean="0"/>
              <a:t>о включении в реестр </a:t>
            </a:r>
            <a:r>
              <a:rPr lang="ru-RU" sz="1600" b="1" dirty="0" smtClean="0"/>
              <a:t>второго </a:t>
            </a:r>
            <a:r>
              <a:rPr lang="ru-RU" sz="1600" b="1" dirty="0"/>
              <a:t>типа </a:t>
            </a:r>
            <a:endParaRPr lang="ru-RU" sz="1600" b="1" kern="1200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94718" y="5645240"/>
            <a:ext cx="2823464" cy="7920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/>
              <a:t>Свидетельство </a:t>
            </a:r>
            <a:r>
              <a:rPr lang="ru-RU" sz="1600" dirty="0" smtClean="0"/>
              <a:t>о включении в реестр </a:t>
            </a:r>
            <a:r>
              <a:rPr lang="ru-RU" sz="1600" b="1" dirty="0" smtClean="0"/>
              <a:t>третьего </a:t>
            </a:r>
            <a:r>
              <a:rPr lang="ru-RU" sz="1600" b="1" dirty="0"/>
              <a:t>типа </a:t>
            </a:r>
            <a:endParaRPr lang="ru-RU" sz="1600" b="1" kern="12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3234815" y="4187059"/>
            <a:ext cx="576064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03848" y="6041284"/>
            <a:ext cx="648072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3779912" y="2909910"/>
            <a:ext cx="5211525" cy="275133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временное хранение товаров на собственной территории</a:t>
            </a:r>
            <a:endParaRPr lang="ru-RU" sz="1400" dirty="0">
              <a:solidFill>
                <a:schemeClr val="tx1"/>
              </a:solidFill>
            </a:endParaRPr>
          </a:p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tabLst>
                <a:tab pos="87313" algn="l"/>
                <a:tab pos="174625" algn="l"/>
              </a:tabLst>
            </a:pPr>
            <a:r>
              <a:rPr lang="ru-RU" sz="1400" dirty="0" smtClean="0">
                <a:solidFill>
                  <a:schemeClr val="tx1"/>
                </a:solidFill>
              </a:rPr>
              <a:t>доставка товара в собственную зону таможенного контроля</a:t>
            </a:r>
          </a:p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tabLst>
                <a:tab pos="87313" algn="l"/>
                <a:tab pos="174625" algn="l"/>
              </a:tabLst>
            </a:pPr>
            <a:r>
              <a:rPr lang="ru-RU" sz="1400" dirty="0" smtClean="0">
                <a:solidFill>
                  <a:schemeClr val="tx1"/>
                </a:solidFill>
              </a:rPr>
              <a:t>применение </a:t>
            </a:r>
            <a:r>
              <a:rPr lang="ru-RU" sz="1400" dirty="0">
                <a:solidFill>
                  <a:schemeClr val="tx1"/>
                </a:solidFill>
              </a:rPr>
              <a:t>средств идентификации, используемых таможенными </a:t>
            </a:r>
            <a:r>
              <a:rPr lang="ru-RU" sz="1400" dirty="0" smtClean="0">
                <a:solidFill>
                  <a:schemeClr val="tx1"/>
                </a:solidFill>
              </a:rPr>
              <a:t>органами</a:t>
            </a:r>
          </a:p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tabLst>
                <a:tab pos="87313" algn="l"/>
                <a:tab pos="174625" algn="l"/>
              </a:tabLst>
            </a:pPr>
            <a:r>
              <a:rPr lang="ru-RU" sz="1400" dirty="0">
                <a:solidFill>
                  <a:schemeClr val="tx1"/>
                </a:solidFill>
              </a:rPr>
              <a:t>совершение таможенных операций и проведение таможенного </a:t>
            </a:r>
            <a:r>
              <a:rPr lang="ru-RU" sz="1400" dirty="0" smtClean="0">
                <a:solidFill>
                  <a:schemeClr val="tx1"/>
                </a:solidFill>
              </a:rPr>
              <a:t>контроля</a:t>
            </a:r>
            <a:r>
              <a:rPr lang="ru-RU" sz="1400" dirty="0">
                <a:solidFill>
                  <a:schemeClr val="tx1"/>
                </a:solidFill>
              </a:rPr>
              <a:t>(включая завершение таможенной процедуры таможенного транзита и выпуск товаров, </a:t>
            </a:r>
            <a:r>
              <a:rPr lang="ru-RU" sz="1400" dirty="0" smtClean="0">
                <a:solidFill>
                  <a:schemeClr val="tx1"/>
                </a:solidFill>
              </a:rPr>
              <a:t>находящихся на территории оператора)</a:t>
            </a:r>
          </a:p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tabLst>
                <a:tab pos="87313" algn="l"/>
                <a:tab pos="174625" algn="l"/>
              </a:tabLst>
            </a:pPr>
            <a:r>
              <a:rPr lang="ru-RU" sz="1400" dirty="0">
                <a:solidFill>
                  <a:schemeClr val="tx1"/>
                </a:solidFill>
              </a:rPr>
              <a:t>совершение таможенных операций в отношении товаров, находящихся в регионе деятельности таможенного органа, отличного от таможенного органа, которому осуществляется их таможенное декларирование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810879" y="5805264"/>
            <a:ext cx="5180558" cy="7920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schemeClr val="tx1"/>
                </a:solidFill>
              </a:rPr>
              <a:t>дает право оператору пользоваться специальными упрощениями, указанными в свидетельстве и первого, и второго </a:t>
            </a:r>
            <a:r>
              <a:rPr lang="ru-RU" sz="1400" dirty="0" smtClean="0">
                <a:solidFill>
                  <a:schemeClr val="tx1"/>
                </a:solidFill>
              </a:rPr>
              <a:t>типов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511175" y="247650"/>
            <a:ext cx="8435975" cy="747713"/>
          </a:xfr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ПЕРСПЕКТИВЫ РАЗВИТИЯ ИНСТИТУТА УПОЛНОМОЧЕННОГО ЭКОНОМИЧЕСКОГО ОПЕРАТОРА </a:t>
            </a:r>
            <a:r>
              <a:rPr lang="ru-RU" sz="2000" i="1" dirty="0" smtClean="0"/>
              <a:t>(проект ТК ЕАЭС)</a:t>
            </a:r>
            <a:endParaRPr lang="ru-RU" sz="2000" i="1" dirty="0"/>
          </a:p>
        </p:txBody>
      </p:sp>
      <p:sp>
        <p:nvSpPr>
          <p:cNvPr id="20" name="Волна 19"/>
          <p:cNvSpPr/>
          <p:nvPr/>
        </p:nvSpPr>
        <p:spPr>
          <a:xfrm>
            <a:off x="670760" y="1124744"/>
            <a:ext cx="2861051" cy="739035"/>
          </a:xfrm>
          <a:prstGeom prst="wav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i="1" kern="1200" dirty="0" smtClean="0">
                <a:solidFill>
                  <a:schemeClr val="accent4">
                    <a:lumMod val="75000"/>
                  </a:schemeClr>
                </a:solidFill>
              </a:rPr>
              <a:t>Специальные упрощения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386476" y="1843765"/>
            <a:ext cx="18375" cy="714438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404851" y="2528919"/>
            <a:ext cx="12359" cy="1690271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429755" y="4000046"/>
            <a:ext cx="16984" cy="2057246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82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79719" y="1479668"/>
            <a:ext cx="1728192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solidFill>
                  <a:schemeClr val="tx1"/>
                </a:solidFill>
              </a:rPr>
              <a:t>Уполномоченный экономический оператор</a:t>
            </a:r>
            <a:endParaRPr lang="ru-RU" sz="1400" kern="1200" dirty="0">
              <a:solidFill>
                <a:schemeClr val="tx1"/>
              </a:solidFill>
            </a:endParaRPr>
          </a:p>
        </p:txBody>
      </p:sp>
      <p:sp>
        <p:nvSpPr>
          <p:cNvPr id="5" name="Плюс 4"/>
          <p:cNvSpPr/>
          <p:nvPr/>
        </p:nvSpPr>
        <p:spPr>
          <a:xfrm>
            <a:off x="2013619" y="1554234"/>
            <a:ext cx="784443" cy="765268"/>
          </a:xfrm>
          <a:prstGeom prst="mathPlus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/>
          </a:p>
        </p:txBody>
      </p:sp>
      <p:sp>
        <p:nvSpPr>
          <p:cNvPr id="6" name="Равно 5"/>
          <p:cNvSpPr/>
          <p:nvPr/>
        </p:nvSpPr>
        <p:spPr>
          <a:xfrm>
            <a:off x="4637747" y="1495417"/>
            <a:ext cx="654333" cy="914400"/>
          </a:xfrm>
          <a:prstGeom prst="mathEqua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922114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/>
              <a:t>РАЗМЕРЫ ОБЕСПЕЧЕНИЯ ПРИ ВКЛЮЧЕНИИ В НЕСКОЛЬКО РЕЕСТРОВ </a:t>
            </a:r>
            <a:br>
              <a:rPr lang="ru-RU" sz="2200" dirty="0" smtClean="0"/>
            </a:br>
            <a:r>
              <a:rPr lang="ru-RU" sz="2200" dirty="0" smtClean="0"/>
              <a:t>ЛИЦ, ОСУЩЕСТВЛЯЮЩИХ ДЕЯТЕЛЬНОСТЬ В СФЕРЕ ТАМОЖЕННОГО ДЕЛА</a:t>
            </a:r>
            <a:br>
              <a:rPr lang="ru-RU" sz="2200" dirty="0" smtClean="0"/>
            </a:br>
            <a:r>
              <a:rPr lang="ru-RU" sz="2200" i="1" dirty="0" smtClean="0"/>
              <a:t>(проект ТК ЕАЭС)</a:t>
            </a:r>
            <a:br>
              <a:rPr lang="ru-RU" sz="2200" i="1" dirty="0" smtClean="0"/>
            </a:br>
            <a:endParaRPr lang="ru-RU" sz="2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372200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071" name="Picture 2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062" y="1495417"/>
            <a:ext cx="1749704" cy="93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088" y="1483510"/>
            <a:ext cx="202459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Скругленный прямоугольник 39"/>
          <p:cNvSpPr/>
          <p:nvPr/>
        </p:nvSpPr>
        <p:spPr>
          <a:xfrm>
            <a:off x="279719" y="2648465"/>
            <a:ext cx="1728192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schemeClr val="tx1"/>
                </a:solidFill>
              </a:rPr>
              <a:t>Уполномоченный экономический оператор</a:t>
            </a:r>
          </a:p>
        </p:txBody>
      </p:sp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544" y="2475534"/>
            <a:ext cx="174942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088" y="2666366"/>
            <a:ext cx="1989076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904" y="2804191"/>
            <a:ext cx="613874" cy="602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149" y="3876179"/>
            <a:ext cx="613875" cy="573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1" name="Picture 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892" y="5085184"/>
            <a:ext cx="587899" cy="5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2" name="Picture 3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403" y="5046379"/>
            <a:ext cx="670919" cy="609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3" name="Picture 3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728" y="2855936"/>
            <a:ext cx="478343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5" name="Picture 3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480" y="3921080"/>
            <a:ext cx="477591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6" name="Picture 3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333" y="5064462"/>
            <a:ext cx="490579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7" name="Picture 3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55" y="3693618"/>
            <a:ext cx="175577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8" name="Picture 4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743" y="3668553"/>
            <a:ext cx="175577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9" name="Picture 4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237" y="3812584"/>
            <a:ext cx="1989076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90" name="Picture 4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9" y="4881900"/>
            <a:ext cx="175577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91" name="Picture 4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314" y="4899316"/>
            <a:ext cx="175577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92" name="Picture 4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088" y="4901096"/>
            <a:ext cx="175577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93" name="Picture 4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497142" y="4380314"/>
            <a:ext cx="1971294" cy="105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5662725" y="1495417"/>
            <a:ext cx="1500100" cy="885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dirty="0" smtClean="0"/>
              <a:t>максимальная сумма     одного </a:t>
            </a:r>
            <a:r>
              <a:rPr lang="ru-RU" sz="1600" dirty="0"/>
              <a:t>из </a:t>
            </a:r>
            <a:r>
              <a:rPr lang="ru-RU" sz="1600" dirty="0" smtClean="0"/>
              <a:t>обеспечений</a:t>
            </a:r>
            <a:endParaRPr lang="ru-RU" sz="1600" dirty="0"/>
          </a:p>
        </p:txBody>
      </p:sp>
      <p:pic>
        <p:nvPicPr>
          <p:cNvPr id="2097" name="Picture 4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708882" y="4281030"/>
            <a:ext cx="1547813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5543996" y="2717575"/>
            <a:ext cx="1841138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dirty="0"/>
              <a:t>максимальная сумма     </a:t>
            </a:r>
            <a:endParaRPr lang="ru-RU" sz="1600" dirty="0" smtClean="0"/>
          </a:p>
          <a:p>
            <a:pPr algn="ctr">
              <a:lnSpc>
                <a:spcPct val="80000"/>
              </a:lnSpc>
            </a:pPr>
            <a:r>
              <a:rPr lang="ru-RU" sz="1600" dirty="0" smtClean="0"/>
              <a:t>одного </a:t>
            </a:r>
            <a:r>
              <a:rPr lang="ru-RU" sz="1600" dirty="0"/>
              <a:t>из обеспечений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565677" y="3812584"/>
            <a:ext cx="1754656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600" dirty="0"/>
              <a:t>максимальная сумма     </a:t>
            </a:r>
            <a:endParaRPr lang="ru-RU" sz="1600" dirty="0" smtClean="0"/>
          </a:p>
          <a:p>
            <a:pPr algn="ctr">
              <a:lnSpc>
                <a:spcPct val="90000"/>
              </a:lnSpc>
            </a:pPr>
            <a:r>
              <a:rPr lang="ru-RU" sz="1600" dirty="0" smtClean="0"/>
              <a:t>одного </a:t>
            </a:r>
            <a:r>
              <a:rPr lang="ru-RU" sz="1600" dirty="0"/>
              <a:t>из обеспечений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50716" y="4986320"/>
            <a:ext cx="1882914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/>
              <a:t>Уполномоченный экономический оператор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856543" y="1581493"/>
            <a:ext cx="1571441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800" dirty="0" smtClean="0"/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/>
              <a:t>Таможенный перевозчик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805496" y="3991908"/>
            <a:ext cx="174227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/>
              <a:t>Таможенный </a:t>
            </a:r>
            <a:r>
              <a:rPr lang="ru-RU" sz="1400" dirty="0"/>
              <a:t>перевозчик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565676" y="5152519"/>
            <a:ext cx="1632187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/>
              <a:t>Таможенный перевозчик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848467" y="2640935"/>
            <a:ext cx="172330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/>
              <a:t>Таможенный </a:t>
            </a:r>
            <a:r>
              <a:rPr lang="ru-RU" sz="1400" dirty="0" smtClean="0"/>
              <a:t>представитель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95286" y="3867258"/>
            <a:ext cx="1870753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/>
              <a:t>Таможенный представитель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897579" y="5130899"/>
            <a:ext cx="1587244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/>
              <a:t>Таможенный представитель</a:t>
            </a:r>
          </a:p>
        </p:txBody>
      </p:sp>
    </p:spTree>
    <p:extLst>
      <p:ext uri="{BB962C8B-B14F-4D97-AF65-F5344CB8AC3E}">
        <p14:creationId xmlns:p14="http://schemas.microsoft.com/office/powerpoint/2010/main" val="1576379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ТАМОЖЕННОЕ ДЕКЛАРИРОВАНИЕ ТОВАРОВ И ТРАНСПОРТНЫХ СРЕДСТВ</a:t>
            </a: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3648" y="2306946"/>
            <a:ext cx="2574936" cy="5593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ЭЛЕКТРОННАЯ ФОРМА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2629125" y="1340768"/>
            <a:ext cx="4717096" cy="576064"/>
          </a:xfrm>
          <a:prstGeom prst="round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marL="0" indent="0" algn="ctr">
              <a:buNone/>
            </a:pPr>
            <a:endParaRPr lang="ru-RU" sz="1600" dirty="0" smtClean="0"/>
          </a:p>
          <a:p>
            <a:pPr marL="0" indent="0" algn="ctr">
              <a:buNone/>
            </a:pPr>
            <a:endParaRPr lang="ru-RU" sz="1600" dirty="0" smtClean="0">
              <a:latin typeface="+mj-lt"/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ВИДЫ ТАМОЖЕННОГО ДЕКЛАРИРОВАНИЯ</a:t>
            </a:r>
          </a:p>
          <a:p>
            <a:pPr marL="0" indent="0" algn="ctr">
              <a:buNone/>
            </a:pPr>
            <a:endParaRPr lang="ru-RU" sz="1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15182" y="2306946"/>
            <a:ext cx="2689266" cy="5448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ПИСЬМЕННАЯ ФОРМА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864528" y="1916832"/>
            <a:ext cx="0" cy="35767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918888" y="1916832"/>
            <a:ext cx="0" cy="35767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3811521" y="2986959"/>
            <a:ext cx="1917216" cy="70041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ДЕКЛАРАЦИЯ                 НА ТОВАРЫ (ДТ)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10515" y="4061798"/>
            <a:ext cx="1917216" cy="74828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ТРАНЗИТНАЯ ДЕКЛАРАЦИЯ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11521" y="5048427"/>
            <a:ext cx="2016224" cy="72008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ДЕКЛАРАЦИЯ НА ТРАНСПОРТНОЕ СРЕДСТВО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74792" y="3137719"/>
            <a:ext cx="1364816" cy="5784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ЗАЯВЛЕНИЕ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23661" y="3931310"/>
            <a:ext cx="1351629" cy="57011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ПЕРЕЧЕНЬ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29926" y="6031473"/>
            <a:ext cx="1917216" cy="63788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ПАССАЖИРСКАЯ ДЕКЛАРАЦИЯ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115081" y="5131856"/>
            <a:ext cx="1522836" cy="6277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kern="1200" dirty="0" smtClean="0">
              <a:solidFill>
                <a:schemeClr val="tx1"/>
              </a:solidFill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TIR CARNET</a:t>
            </a:r>
            <a:endParaRPr lang="en-US" sz="1600" kern="1200" dirty="0" smtClean="0">
              <a:solidFill>
                <a:schemeClr val="tx1"/>
              </a:solidFill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dirty="0">
              <a:solidFill>
                <a:schemeClr val="tx1"/>
              </a:solidFill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                                        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444208" y="4789675"/>
            <a:ext cx="1406414" cy="5906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КАРНЕТ АТА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158631" y="4087477"/>
            <a:ext cx="1522836" cy="5906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schemeClr val="tx1"/>
                </a:solidFill>
              </a:rPr>
              <a:t>КАРНЕТ АТА</a:t>
            </a:r>
          </a:p>
        </p:txBody>
      </p:sp>
      <p:cxnSp>
        <p:nvCxnSpPr>
          <p:cNvPr id="28" name="Прямая со стрелкой 27"/>
          <p:cNvCxnSpPr>
            <a:stCxn id="10" idx="1"/>
          </p:cNvCxnSpPr>
          <p:nvPr/>
        </p:nvCxnSpPr>
        <p:spPr>
          <a:xfrm rot="10800000" flipV="1">
            <a:off x="5540284" y="2579358"/>
            <a:ext cx="374899" cy="407600"/>
          </a:xfrm>
          <a:prstGeom prst="bentConnector2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27"/>
          <p:cNvCxnSpPr>
            <a:stCxn id="5" idx="3"/>
          </p:cNvCxnSpPr>
          <p:nvPr/>
        </p:nvCxnSpPr>
        <p:spPr>
          <a:xfrm>
            <a:off x="3978584" y="2586596"/>
            <a:ext cx="364153" cy="400364"/>
          </a:xfrm>
          <a:prstGeom prst="bentConnector2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27"/>
          <p:cNvCxnSpPr/>
          <p:nvPr/>
        </p:nvCxnSpPr>
        <p:spPr>
          <a:xfrm rot="5400000">
            <a:off x="7740571" y="2873046"/>
            <a:ext cx="515259" cy="511290"/>
          </a:xfrm>
          <a:prstGeom prst="bentConnector2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27"/>
          <p:cNvCxnSpPr/>
          <p:nvPr/>
        </p:nvCxnSpPr>
        <p:spPr>
          <a:xfrm rot="5400000">
            <a:off x="7637141" y="3551578"/>
            <a:ext cx="765431" cy="444924"/>
          </a:xfrm>
          <a:prstGeom prst="bentConnector2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27"/>
          <p:cNvCxnSpPr/>
          <p:nvPr/>
        </p:nvCxnSpPr>
        <p:spPr>
          <a:xfrm rot="5400000">
            <a:off x="7589721" y="4439715"/>
            <a:ext cx="913498" cy="391697"/>
          </a:xfrm>
          <a:prstGeom prst="bentConnector2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27"/>
          <p:cNvCxnSpPr/>
          <p:nvPr/>
        </p:nvCxnSpPr>
        <p:spPr>
          <a:xfrm rot="10800000" flipV="1">
            <a:off x="5849540" y="5057316"/>
            <a:ext cx="2371995" cy="1422381"/>
          </a:xfrm>
          <a:prstGeom prst="bentConnector3">
            <a:avLst>
              <a:gd name="adj1" fmla="val -886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>
            <a:stCxn id="19" idx="1"/>
          </p:cNvCxnSpPr>
          <p:nvPr/>
        </p:nvCxnSpPr>
        <p:spPr>
          <a:xfrm flipH="1">
            <a:off x="2628119" y="4435938"/>
            <a:ext cx="118239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несколько документов 7"/>
          <p:cNvSpPr/>
          <p:nvPr/>
        </p:nvSpPr>
        <p:spPr>
          <a:xfrm>
            <a:off x="5881405" y="3415441"/>
            <a:ext cx="616463" cy="559660"/>
          </a:xfrm>
          <a:prstGeom prst="flowChartMulti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/>
          </a:p>
        </p:txBody>
      </p:sp>
      <p:sp>
        <p:nvSpPr>
          <p:cNvPr id="30" name="Блок-схема: несколько документов 29"/>
          <p:cNvSpPr/>
          <p:nvPr/>
        </p:nvSpPr>
        <p:spPr>
          <a:xfrm>
            <a:off x="5949453" y="4074009"/>
            <a:ext cx="616463" cy="559660"/>
          </a:xfrm>
          <a:prstGeom prst="flowChartMulti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444703" y="5544028"/>
            <a:ext cx="1406414" cy="86158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schemeClr val="tx1"/>
                </a:solidFill>
              </a:rPr>
              <a:t>Д</a:t>
            </a:r>
            <a:r>
              <a:rPr lang="ru-RU" sz="1400" kern="1200" dirty="0" smtClean="0">
                <a:solidFill>
                  <a:schemeClr val="tx1"/>
                </a:solidFill>
              </a:rPr>
              <a:t>окументы Всемирного почтового союза</a:t>
            </a:r>
            <a:endParaRPr lang="ru-RU" sz="1400" kern="1200" dirty="0">
              <a:solidFill>
                <a:schemeClr val="tx1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H="1">
            <a:off x="7850622" y="5964109"/>
            <a:ext cx="414889" cy="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5754959" y="4703900"/>
            <a:ext cx="2464178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 flipV="1">
            <a:off x="5839343" y="5446156"/>
            <a:ext cx="2379902" cy="2958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>
            <a:off x="2628119" y="5380369"/>
            <a:ext cx="118239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Блок-схема: несколько документов 70"/>
          <p:cNvSpPr/>
          <p:nvPr/>
        </p:nvSpPr>
        <p:spPr>
          <a:xfrm>
            <a:off x="683568" y="4424070"/>
            <a:ext cx="616463" cy="559660"/>
          </a:xfrm>
          <a:prstGeom prst="flowChartMulti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/>
          </a:p>
        </p:txBody>
      </p:sp>
      <p:sp>
        <p:nvSpPr>
          <p:cNvPr id="72" name="Блок-схема: несколько документов 71"/>
          <p:cNvSpPr/>
          <p:nvPr/>
        </p:nvSpPr>
        <p:spPr>
          <a:xfrm>
            <a:off x="683567" y="5445082"/>
            <a:ext cx="616463" cy="559660"/>
          </a:xfrm>
          <a:prstGeom prst="flowChartMulti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/>
          </a:p>
        </p:txBody>
      </p:sp>
      <p:cxnSp>
        <p:nvCxnSpPr>
          <p:cNvPr id="76" name="Прямая со стрелкой 27"/>
          <p:cNvCxnSpPr/>
          <p:nvPr/>
        </p:nvCxnSpPr>
        <p:spPr>
          <a:xfrm rot="10800000" flipV="1">
            <a:off x="2637917" y="3470091"/>
            <a:ext cx="1238946" cy="769757"/>
          </a:xfrm>
          <a:prstGeom prst="bentConnector3">
            <a:avLst>
              <a:gd name="adj1" fmla="val 50000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63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ТАМОЖЕННОЕ ДЕКЛАРИРОВАНИЕ ТОВАРОВ</a:t>
            </a:r>
            <a:endParaRPr lang="ru-RU" sz="2000" dirty="0"/>
          </a:p>
        </p:txBody>
      </p:sp>
      <p:sp>
        <p:nvSpPr>
          <p:cNvPr id="6" name="Объект 8"/>
          <p:cNvSpPr>
            <a:spLocks noGrp="1"/>
          </p:cNvSpPr>
          <p:nvPr>
            <p:ph idx="1"/>
          </p:nvPr>
        </p:nvSpPr>
        <p:spPr>
          <a:xfrm>
            <a:off x="2156049" y="1225847"/>
            <a:ext cx="4896544" cy="748679"/>
          </a:xfrm>
          <a:prstGeom prst="round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marL="0" indent="0" algn="ctr">
              <a:buNone/>
            </a:pPr>
            <a:endParaRPr lang="ru-RU" sz="1600" dirty="0" smtClean="0"/>
          </a:p>
          <a:p>
            <a:pPr marL="0" indent="0" algn="ctr">
              <a:buNone/>
            </a:pPr>
            <a:endParaRPr lang="ru-RU" sz="1600" dirty="0" smtClean="0">
              <a:latin typeface="+mj-lt"/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ОБЯЗАТЕЛЬНОЕ ДЕКЛАРИРОВАНИЕ ТОВАРОВ,</a:t>
            </a:r>
          </a:p>
          <a:p>
            <a:pPr marL="0" indent="0" algn="ctr"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 С ПОМЕЩЕНИЕМ ПОД ТАМОЖЕННУЮ ПРОЦЕДУРУ</a:t>
            </a: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216" y="2348881"/>
            <a:ext cx="3927768" cy="83765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 При перемещении товаров через таможенную границу ЕАЭС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6884" y="3368852"/>
            <a:ext cx="3927768" cy="7346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Уже перемещенных товаров через таможенную границу ЕАЭС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6884" y="4380755"/>
            <a:ext cx="3921100" cy="73461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Обнаруженных  у  Покупателя                       незаконно ввезенных </a:t>
            </a:r>
            <a:r>
              <a:rPr lang="ru-RU" sz="1600" dirty="0" smtClean="0">
                <a:solidFill>
                  <a:schemeClr val="tx1"/>
                </a:solidFill>
              </a:rPr>
              <a:t>товаров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78316" y="5344831"/>
            <a:ext cx="3949668" cy="95535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 При необходимости уплаты таможенных платежей в отношении отходов, остатков при переработке или уничтожении товаров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44" name="Выгнутая вправо стрелка 43"/>
          <p:cNvSpPr/>
          <p:nvPr/>
        </p:nvSpPr>
        <p:spPr>
          <a:xfrm>
            <a:off x="4824028" y="2115186"/>
            <a:ext cx="983548" cy="837654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НА ВСЕЙ ТЕРРИТО  РИИ ЕАЭС</a:t>
            </a:r>
            <a:endParaRPr lang="ru-RU" sz="1400" b="1" kern="1200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948264" y="2774858"/>
            <a:ext cx="1989279" cy="9613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Размеры ставок пошлин на ЕАЭС ниже, чем действуют в РФ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831417" y="3861645"/>
            <a:ext cx="1953732" cy="116521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Предоставлены льготы по уплате пошлин на остальной  территории ЕАЭС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804519" y="5268802"/>
            <a:ext cx="2020795" cy="140055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На территории РФ применяются ограничения, введенные в одностороннем порядке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cxnSp>
        <p:nvCxnSpPr>
          <p:cNvPr id="52" name="Прямая со стрелкой 27"/>
          <p:cNvCxnSpPr/>
          <p:nvPr/>
        </p:nvCxnSpPr>
        <p:spPr>
          <a:xfrm>
            <a:off x="6312085" y="3186535"/>
            <a:ext cx="636179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Выгнутая влево стрелка 58"/>
          <p:cNvSpPr/>
          <p:nvPr/>
        </p:nvSpPr>
        <p:spPr>
          <a:xfrm>
            <a:off x="6004912" y="2067100"/>
            <a:ext cx="943352" cy="933826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solidFill>
                  <a:schemeClr val="tx1"/>
                </a:solidFill>
              </a:rPr>
              <a:t>ТОЛЬКО ДЛЯ РФ</a:t>
            </a:r>
            <a:endParaRPr lang="ru-RU" sz="1400" b="1" kern="1200" dirty="0">
              <a:solidFill>
                <a:schemeClr val="tx1"/>
              </a:solidFill>
            </a:endParaRPr>
          </a:p>
        </p:txBody>
      </p:sp>
      <p:cxnSp>
        <p:nvCxnSpPr>
          <p:cNvPr id="82" name="Прямая со стрелкой 27"/>
          <p:cNvCxnSpPr/>
          <p:nvPr/>
        </p:nvCxnSpPr>
        <p:spPr>
          <a:xfrm>
            <a:off x="6312085" y="4488914"/>
            <a:ext cx="519332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27"/>
          <p:cNvCxnSpPr/>
          <p:nvPr/>
        </p:nvCxnSpPr>
        <p:spPr>
          <a:xfrm>
            <a:off x="6312085" y="6023368"/>
            <a:ext cx="49243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27"/>
          <p:cNvCxnSpPr/>
          <p:nvPr/>
        </p:nvCxnSpPr>
        <p:spPr>
          <a:xfrm flipH="1">
            <a:off x="4392624" y="2952840"/>
            <a:ext cx="792088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27"/>
          <p:cNvCxnSpPr/>
          <p:nvPr/>
        </p:nvCxnSpPr>
        <p:spPr>
          <a:xfrm flipH="1">
            <a:off x="4427984" y="4704672"/>
            <a:ext cx="792088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27"/>
          <p:cNvCxnSpPr/>
          <p:nvPr/>
        </p:nvCxnSpPr>
        <p:spPr>
          <a:xfrm flipH="1">
            <a:off x="4392624" y="3736162"/>
            <a:ext cx="792088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27"/>
          <p:cNvCxnSpPr/>
          <p:nvPr/>
        </p:nvCxnSpPr>
        <p:spPr>
          <a:xfrm flipH="1">
            <a:off x="4392624" y="5822508"/>
            <a:ext cx="827448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5193312" y="1951383"/>
            <a:ext cx="26760" cy="3871125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6308653" y="1905205"/>
            <a:ext cx="37749" cy="4118163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36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Прямая со стрелкой 27"/>
          <p:cNvCxnSpPr/>
          <p:nvPr/>
        </p:nvCxnSpPr>
        <p:spPr>
          <a:xfrm>
            <a:off x="1573922" y="1652157"/>
            <a:ext cx="165618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7184" y="80628"/>
            <a:ext cx="8560810" cy="792088"/>
          </a:xfr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altLang="ru-RU" sz="2000" dirty="0" smtClean="0">
                <a:solidFill>
                  <a:srgbClr val="024A3E"/>
                </a:solidFill>
              </a:rPr>
              <a:t>ПОРЯДОК ДЕКЛАРИРОВАНИЯ И ВЫПУСКА  ТОВАРОВ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17368" y="3606728"/>
            <a:ext cx="1841376" cy="617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Регистрация ДТ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11" name="Улыбающееся лицо 10"/>
          <p:cNvSpPr/>
          <p:nvPr/>
        </p:nvSpPr>
        <p:spPr>
          <a:xfrm>
            <a:off x="397184" y="1321010"/>
            <a:ext cx="1048072" cy="648072"/>
          </a:xfrm>
          <a:prstGeom prst="smileyFac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kern="1200" dirty="0" smtClean="0">
              <a:solidFill>
                <a:schemeClr val="tx1"/>
              </a:solidFill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b="1" kern="1200" dirty="0" smtClean="0">
                <a:solidFill>
                  <a:schemeClr val="tx1"/>
                </a:solidFill>
              </a:rPr>
              <a:t>ДЕКЛАРАНТ</a:t>
            </a:r>
            <a:endParaRPr lang="ru-RU" sz="800" b="1" kern="1200" dirty="0">
              <a:solidFill>
                <a:schemeClr val="tx1"/>
              </a:solidFill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3515948" y="1436391"/>
            <a:ext cx="504056" cy="484184"/>
          </a:xfrm>
          <a:prstGeom prst="upArrow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/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4067944" y="3643880"/>
            <a:ext cx="1169910" cy="88125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</a:rPr>
              <a:t>Форматно- логистический контроль</a:t>
            </a:r>
            <a:endParaRPr lang="ru-RU" sz="1200" b="1" kern="1200" dirty="0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58416" y="1941861"/>
            <a:ext cx="72008" cy="2515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660000" y="1969082"/>
            <a:ext cx="144016" cy="2515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7"/>
          <p:cNvCxnSpPr/>
          <p:nvPr/>
        </p:nvCxnSpPr>
        <p:spPr>
          <a:xfrm>
            <a:off x="4236237" y="1652157"/>
            <a:ext cx="1390873" cy="1827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Блок-схема: документ 41"/>
          <p:cNvSpPr/>
          <p:nvPr/>
        </p:nvSpPr>
        <p:spPr>
          <a:xfrm>
            <a:off x="6000846" y="3608356"/>
            <a:ext cx="1222214" cy="86315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</a:rPr>
              <a:t>Таможенный контроль ДТ, документов и сведений</a:t>
            </a:r>
            <a:r>
              <a:rPr lang="ru-RU" sz="1200" b="1" kern="1200" dirty="0" smtClean="0"/>
              <a:t> </a:t>
            </a:r>
            <a:endParaRPr lang="ru-RU" sz="1200" b="1" kern="1200" dirty="0"/>
          </a:p>
        </p:txBody>
      </p:sp>
      <p:sp>
        <p:nvSpPr>
          <p:cNvPr id="2049" name="Прямоугольник 2048"/>
          <p:cNvSpPr/>
          <p:nvPr/>
        </p:nvSpPr>
        <p:spPr>
          <a:xfrm>
            <a:off x="1842984" y="1321010"/>
            <a:ext cx="1072832" cy="230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solidFill>
                  <a:schemeClr val="tx1"/>
                </a:solidFill>
              </a:rPr>
              <a:t>Подача ДТ</a:t>
            </a:r>
            <a:endParaRPr lang="ru-RU" sz="1400" b="1" kern="1200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07556" y="1941861"/>
            <a:ext cx="1120840" cy="224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</a:rPr>
              <a:t>ИНСПЕКТОР</a:t>
            </a:r>
            <a:endParaRPr lang="ru-RU" sz="1200" b="1" kern="1200" dirty="0">
              <a:solidFill>
                <a:schemeClr val="tx1"/>
              </a:solidFill>
            </a:endParaRPr>
          </a:p>
        </p:txBody>
      </p:sp>
      <p:sp>
        <p:nvSpPr>
          <p:cNvPr id="50" name="Выноска со стрелкой вверх 49"/>
          <p:cNvSpPr/>
          <p:nvPr/>
        </p:nvSpPr>
        <p:spPr>
          <a:xfrm>
            <a:off x="7968419" y="3633316"/>
            <a:ext cx="504056" cy="529568"/>
          </a:xfrm>
          <a:prstGeom prst="upArrow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7666980" y="4201153"/>
            <a:ext cx="1120840" cy="224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</a:rPr>
              <a:t>ИНСПЕКТОР</a:t>
            </a:r>
            <a:endParaRPr lang="ru-RU" sz="1200" b="1" kern="1200" dirty="0">
              <a:solidFill>
                <a:schemeClr val="tx1"/>
              </a:solidFill>
            </a:endParaRPr>
          </a:p>
        </p:txBody>
      </p:sp>
      <p:cxnSp>
        <p:nvCxnSpPr>
          <p:cNvPr id="2060" name="Прямая соединительная линия 2059"/>
          <p:cNvCxnSpPr/>
          <p:nvPr/>
        </p:nvCxnSpPr>
        <p:spPr>
          <a:xfrm>
            <a:off x="5237854" y="3969056"/>
            <a:ext cx="706060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110998" y="3998756"/>
            <a:ext cx="975782" cy="17136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7240950" y="3969056"/>
            <a:ext cx="598250" cy="2396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Объект 64"/>
          <p:cNvSpPr>
            <a:spLocks noGrp="1"/>
          </p:cNvSpPr>
          <p:nvPr>
            <p:ph idx="1"/>
          </p:nvPr>
        </p:nvSpPr>
        <p:spPr>
          <a:xfrm>
            <a:off x="1269622" y="2499539"/>
            <a:ext cx="1841376" cy="5627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mar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kern="1200" dirty="0" smtClean="0">
                <a:solidFill>
                  <a:schemeClr val="tx1"/>
                </a:solidFill>
              </a:rPr>
              <a:t>Отказ в регистрации  ДТ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883816" y="1410065"/>
            <a:ext cx="2511432" cy="584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Фиксирование даты и времени подачи ДТ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97184" y="4429837"/>
            <a:ext cx="2891601" cy="8713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Выпуск товаров не позднее1 рабочего дня, следующего за днем регистрации ДТ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79512" y="5485158"/>
            <a:ext cx="3050594" cy="986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schemeClr val="tx1"/>
                </a:solidFill>
              </a:rPr>
              <a:t>Выпуск товаров </a:t>
            </a:r>
            <a:r>
              <a:rPr lang="ru-RU" sz="1600" dirty="0" smtClean="0">
                <a:solidFill>
                  <a:schemeClr val="tx1"/>
                </a:solidFill>
              </a:rPr>
              <a:t> к которым не применяются вывозные пошлины не позднее 4-х часов с момента регистрации ДТ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673268" y="5891368"/>
            <a:ext cx="2093616" cy="7703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Продление сроков выпуска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317495" y="5197144"/>
            <a:ext cx="1743833" cy="12742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Отказ в выпуске товаров не позднее истечения сроков выпуска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948264" y="2397876"/>
            <a:ext cx="2009730" cy="9599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Проверка соблюдения условий регистрации ДТ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cxnSp>
        <p:nvCxnSpPr>
          <p:cNvPr id="72" name="Прямая со стрелкой 27"/>
          <p:cNvCxnSpPr/>
          <p:nvPr/>
        </p:nvCxnSpPr>
        <p:spPr>
          <a:xfrm>
            <a:off x="7628992" y="2054048"/>
            <a:ext cx="0" cy="34382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27"/>
          <p:cNvCxnSpPr/>
          <p:nvPr/>
        </p:nvCxnSpPr>
        <p:spPr>
          <a:xfrm>
            <a:off x="8229400" y="4490626"/>
            <a:ext cx="8953" cy="706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27"/>
          <p:cNvCxnSpPr/>
          <p:nvPr/>
        </p:nvCxnSpPr>
        <p:spPr>
          <a:xfrm flipH="1">
            <a:off x="5237854" y="4561251"/>
            <a:ext cx="2721986" cy="127301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27"/>
          <p:cNvCxnSpPr>
            <a:endCxn id="67" idx="3"/>
          </p:cNvCxnSpPr>
          <p:nvPr/>
        </p:nvCxnSpPr>
        <p:spPr>
          <a:xfrm flipH="1">
            <a:off x="3288785" y="4454397"/>
            <a:ext cx="4378195" cy="41112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27"/>
          <p:cNvCxnSpPr/>
          <p:nvPr/>
        </p:nvCxnSpPr>
        <p:spPr>
          <a:xfrm flipH="1">
            <a:off x="3230106" y="4529716"/>
            <a:ext cx="4509508" cy="141956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Выноска со стрелкой вверх 104"/>
          <p:cNvSpPr/>
          <p:nvPr/>
        </p:nvSpPr>
        <p:spPr>
          <a:xfrm>
            <a:off x="4299436" y="2513391"/>
            <a:ext cx="504056" cy="494976"/>
          </a:xfrm>
          <a:prstGeom prst="upArrow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067944" y="3062317"/>
            <a:ext cx="1120840" cy="224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</a:rPr>
              <a:t>ИНСПЕКТОР</a:t>
            </a:r>
            <a:endParaRPr lang="ru-RU" sz="1200" b="1" kern="1200" dirty="0">
              <a:solidFill>
                <a:schemeClr val="tx1"/>
              </a:solidFill>
            </a:endParaRPr>
          </a:p>
        </p:txBody>
      </p:sp>
      <p:cxnSp>
        <p:nvCxnSpPr>
          <p:cNvPr id="108" name="Прямая со стрелкой 27"/>
          <p:cNvCxnSpPr/>
          <p:nvPr/>
        </p:nvCxnSpPr>
        <p:spPr>
          <a:xfrm flipH="1">
            <a:off x="4984465" y="2806464"/>
            <a:ext cx="1963799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27"/>
          <p:cNvCxnSpPr/>
          <p:nvPr/>
        </p:nvCxnSpPr>
        <p:spPr>
          <a:xfrm flipH="1">
            <a:off x="3058744" y="2987758"/>
            <a:ext cx="1062180" cy="73147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27"/>
          <p:cNvCxnSpPr/>
          <p:nvPr/>
        </p:nvCxnSpPr>
        <p:spPr>
          <a:xfrm flipH="1">
            <a:off x="3120886" y="2780928"/>
            <a:ext cx="108032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Овальная выноска 80"/>
          <p:cNvSpPr/>
          <p:nvPr/>
        </p:nvSpPr>
        <p:spPr>
          <a:xfrm>
            <a:off x="5800956" y="5727776"/>
            <a:ext cx="1320220" cy="924744"/>
          </a:xfrm>
          <a:prstGeom prst="wedgeEllipseCallout">
            <a:avLst>
              <a:gd name="adj1" fmla="val -90595"/>
              <a:gd name="adj2" fmla="val 2871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solidFill>
                  <a:srgbClr val="C00000"/>
                </a:solidFill>
              </a:rPr>
              <a:t>Не более 10 рабочих дней</a:t>
            </a:r>
            <a:endParaRPr lang="ru-RU" sz="1400" kern="1200" dirty="0">
              <a:solidFill>
                <a:srgbClr val="C00000"/>
              </a:solidFill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5253021" y="2272136"/>
            <a:ext cx="1571050" cy="4548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solidFill>
                  <a:schemeClr val="tx1"/>
                </a:solidFill>
              </a:rPr>
              <a:t>В срок не более 2-х часов</a:t>
            </a:r>
            <a:endParaRPr lang="ru-RU" sz="14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4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038" y="261239"/>
            <a:ext cx="8346773" cy="778098"/>
          </a:xfr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altLang="ru-RU" sz="2000" dirty="0" smtClean="0">
                <a:solidFill>
                  <a:srgbClr val="024A3E"/>
                </a:solidFill>
                <a:latin typeface="Times New Roman" pitchFamily="18" charset="0"/>
              </a:rPr>
              <a:t/>
            </a:r>
            <a:br>
              <a:rPr lang="ru-RU" altLang="ru-RU" sz="2000" dirty="0" smtClean="0">
                <a:solidFill>
                  <a:srgbClr val="024A3E"/>
                </a:solidFill>
                <a:latin typeface="Times New Roman" pitchFamily="18" charset="0"/>
              </a:rPr>
            </a:br>
            <a:r>
              <a:rPr lang="ru-RU" altLang="ru-RU" sz="2000" dirty="0" smtClean="0">
                <a:solidFill>
                  <a:srgbClr val="024A3E"/>
                </a:solidFill>
              </a:rPr>
              <a:t>СТАДИИ ДОКУМЕНТАЛЬНОГО КОНТРОЛЯ ПРИ ТАМОЖЕННОМ ДЕКЛАРИРОВАНИИ</a:t>
            </a:r>
            <a:r>
              <a:rPr lang="en-US" altLang="ru-RU" sz="2000" dirty="0" smtClean="0">
                <a:solidFill>
                  <a:srgbClr val="024A3E"/>
                </a:solidFill>
                <a:latin typeface="+mn-lt"/>
              </a:rPr>
              <a:t/>
            </a:r>
            <a:br>
              <a:rPr lang="en-US" altLang="ru-RU" sz="2000" dirty="0" smtClean="0">
                <a:solidFill>
                  <a:srgbClr val="024A3E"/>
                </a:solidFill>
                <a:latin typeface="+mn-lt"/>
              </a:rPr>
            </a:br>
            <a:endParaRPr lang="ru-RU" sz="2000" dirty="0">
              <a:latin typeface="+mn-lt"/>
            </a:endParaRPr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1026768" y="284416"/>
            <a:ext cx="75723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endParaRPr lang="en-US" altLang="ru-RU" sz="2200" b="1" dirty="0">
              <a:solidFill>
                <a:srgbClr val="024A3E"/>
              </a:solidFill>
              <a:latin typeface="Times New Roman" pitchFamily="18" charset="0"/>
            </a:endParaRP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357188" y="2052638"/>
            <a:ext cx="4176712" cy="322262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b="1" dirty="0">
                <a:solidFill>
                  <a:srgbClr val="080808"/>
                </a:solidFill>
              </a:rPr>
              <a:t>Классификация товаров</a:t>
            </a:r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366712" y="2455863"/>
            <a:ext cx="5573439" cy="323850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1600" b="1" dirty="0">
                <a:solidFill>
                  <a:srgbClr val="080808"/>
                </a:solidFill>
              </a:rPr>
              <a:t>Страна происхождения</a:t>
            </a:r>
          </a:p>
        </p:txBody>
      </p:sp>
      <p:sp>
        <p:nvSpPr>
          <p:cNvPr id="45" name="Rectangle 30"/>
          <p:cNvSpPr>
            <a:spLocks noChangeArrowheads="1"/>
          </p:cNvSpPr>
          <p:nvPr/>
        </p:nvSpPr>
        <p:spPr bwMode="auto">
          <a:xfrm>
            <a:off x="357188" y="4157663"/>
            <a:ext cx="5582962" cy="404812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1600" b="1" dirty="0">
                <a:solidFill>
                  <a:srgbClr val="080808"/>
                </a:solidFill>
              </a:rPr>
              <a:t>Контроль таможенной стоимости</a:t>
            </a:r>
          </a:p>
        </p:txBody>
      </p:sp>
      <p:sp>
        <p:nvSpPr>
          <p:cNvPr id="46" name="Rectangle 31"/>
          <p:cNvSpPr>
            <a:spLocks noChangeArrowheads="1"/>
          </p:cNvSpPr>
          <p:nvPr/>
        </p:nvSpPr>
        <p:spPr bwMode="auto">
          <a:xfrm>
            <a:off x="357188" y="4643438"/>
            <a:ext cx="4176712" cy="403225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1700" b="1" dirty="0">
                <a:solidFill>
                  <a:srgbClr val="080808"/>
                </a:solidFill>
              </a:rPr>
              <a:t>Контроль статистической стоимости</a:t>
            </a:r>
          </a:p>
        </p:txBody>
      </p:sp>
      <p:sp>
        <p:nvSpPr>
          <p:cNvPr id="47" name="Rectangle 32"/>
          <p:cNvSpPr>
            <a:spLocks noChangeArrowheads="1"/>
          </p:cNvSpPr>
          <p:nvPr/>
        </p:nvSpPr>
        <p:spPr bwMode="auto">
          <a:xfrm>
            <a:off x="357188" y="5127625"/>
            <a:ext cx="4176712" cy="325438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b="1" dirty="0">
                <a:solidFill>
                  <a:srgbClr val="080808"/>
                </a:solidFill>
              </a:rPr>
              <a:t>Таможенные пошлины, налоги</a:t>
            </a:r>
          </a:p>
        </p:txBody>
      </p:sp>
      <p:sp>
        <p:nvSpPr>
          <p:cNvPr id="48" name="Rectangle 33"/>
          <p:cNvSpPr>
            <a:spLocks noChangeArrowheads="1"/>
          </p:cNvSpPr>
          <p:nvPr/>
        </p:nvSpPr>
        <p:spPr bwMode="auto">
          <a:xfrm>
            <a:off x="357188" y="5534025"/>
            <a:ext cx="4176712" cy="323850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b="1" dirty="0">
                <a:solidFill>
                  <a:srgbClr val="080808"/>
                </a:solidFill>
              </a:rPr>
              <a:t>Условия таможенной процедуры</a:t>
            </a:r>
          </a:p>
        </p:txBody>
      </p:sp>
      <p:sp>
        <p:nvSpPr>
          <p:cNvPr id="49" name="Rectangle 34"/>
          <p:cNvSpPr>
            <a:spLocks noChangeArrowheads="1"/>
          </p:cNvSpPr>
          <p:nvPr/>
        </p:nvSpPr>
        <p:spPr bwMode="auto">
          <a:xfrm>
            <a:off x="357188" y="5938838"/>
            <a:ext cx="4176712" cy="325437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b="1" dirty="0">
                <a:solidFill>
                  <a:srgbClr val="080808"/>
                </a:solidFill>
              </a:rPr>
              <a:t>Выявление рисков</a:t>
            </a:r>
          </a:p>
        </p:txBody>
      </p:sp>
      <p:sp>
        <p:nvSpPr>
          <p:cNvPr id="50" name="Line 53"/>
          <p:cNvSpPr>
            <a:spLocks noChangeShapeType="1"/>
          </p:cNvSpPr>
          <p:nvPr/>
        </p:nvSpPr>
        <p:spPr bwMode="auto">
          <a:xfrm>
            <a:off x="6300192" y="1286210"/>
            <a:ext cx="29886" cy="511256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51" name="Rectangle 24"/>
          <p:cNvSpPr>
            <a:spLocks noChangeArrowheads="1"/>
          </p:cNvSpPr>
          <p:nvPr/>
        </p:nvSpPr>
        <p:spPr bwMode="auto">
          <a:xfrm>
            <a:off x="357188" y="1268760"/>
            <a:ext cx="5582964" cy="630081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1600" b="1" dirty="0">
                <a:solidFill>
                  <a:srgbClr val="080808"/>
                </a:solidFill>
              </a:rPr>
              <a:t>Проверка сведений </a:t>
            </a:r>
            <a:r>
              <a:rPr lang="ru-RU" altLang="ru-RU" sz="1600" b="1" dirty="0" smtClean="0">
                <a:solidFill>
                  <a:srgbClr val="080808"/>
                </a:solidFill>
              </a:rPr>
              <a:t>о </a:t>
            </a:r>
            <a:r>
              <a:rPr lang="ru-RU" altLang="ru-RU" sz="1600" b="1" dirty="0">
                <a:solidFill>
                  <a:srgbClr val="080808"/>
                </a:solidFill>
              </a:rPr>
              <a:t>наименовании товаров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600" b="1" dirty="0">
                <a:solidFill>
                  <a:srgbClr val="080808"/>
                </a:solidFill>
              </a:rPr>
              <a:t>и количественных данных</a:t>
            </a:r>
          </a:p>
        </p:txBody>
      </p:sp>
      <p:sp>
        <p:nvSpPr>
          <p:cNvPr id="52" name="Rectangle 25"/>
          <p:cNvSpPr>
            <a:spLocks noChangeArrowheads="1"/>
          </p:cNvSpPr>
          <p:nvPr/>
        </p:nvSpPr>
        <p:spPr bwMode="auto">
          <a:xfrm>
            <a:off x="357188" y="2052638"/>
            <a:ext cx="5582964" cy="323850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1600" b="1" dirty="0">
                <a:solidFill>
                  <a:srgbClr val="080808"/>
                </a:solidFill>
              </a:rPr>
              <a:t>Классификация товаров</a:t>
            </a:r>
          </a:p>
        </p:txBody>
      </p:sp>
      <p:sp>
        <p:nvSpPr>
          <p:cNvPr id="53" name="Rectangle 27"/>
          <p:cNvSpPr>
            <a:spLocks noChangeArrowheads="1"/>
          </p:cNvSpPr>
          <p:nvPr/>
        </p:nvSpPr>
        <p:spPr bwMode="auto">
          <a:xfrm>
            <a:off x="328613" y="3363850"/>
            <a:ext cx="5573414" cy="323850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1600" b="1" dirty="0">
                <a:solidFill>
                  <a:srgbClr val="080808"/>
                </a:solidFill>
              </a:rPr>
              <a:t>Запреты и ограничения</a:t>
            </a:r>
          </a:p>
        </p:txBody>
      </p:sp>
      <p:sp>
        <p:nvSpPr>
          <p:cNvPr id="54" name="Rectangle 28"/>
          <p:cNvSpPr>
            <a:spLocks noChangeArrowheads="1"/>
          </p:cNvSpPr>
          <p:nvPr/>
        </p:nvSpPr>
        <p:spPr bwMode="auto">
          <a:xfrm>
            <a:off x="340027" y="2924944"/>
            <a:ext cx="5610362" cy="314896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1600" b="1" dirty="0">
                <a:solidFill>
                  <a:srgbClr val="080808"/>
                </a:solidFill>
              </a:rPr>
              <a:t>Интеллектуальная собственность</a:t>
            </a:r>
          </a:p>
        </p:txBody>
      </p:sp>
      <p:sp>
        <p:nvSpPr>
          <p:cNvPr id="55" name="Rectangle 29"/>
          <p:cNvSpPr>
            <a:spLocks noChangeArrowheads="1"/>
          </p:cNvSpPr>
          <p:nvPr/>
        </p:nvSpPr>
        <p:spPr bwMode="auto">
          <a:xfrm>
            <a:off x="340025" y="3766517"/>
            <a:ext cx="5582963" cy="322263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1600" b="1" dirty="0">
                <a:solidFill>
                  <a:srgbClr val="080808"/>
                </a:solidFill>
              </a:rPr>
              <a:t>Валютный контроль</a:t>
            </a:r>
          </a:p>
        </p:txBody>
      </p:sp>
      <p:sp>
        <p:nvSpPr>
          <p:cNvPr id="56" name="Rectangle 31"/>
          <p:cNvSpPr>
            <a:spLocks noChangeArrowheads="1"/>
          </p:cNvSpPr>
          <p:nvPr/>
        </p:nvSpPr>
        <p:spPr bwMode="auto">
          <a:xfrm>
            <a:off x="357188" y="4643438"/>
            <a:ext cx="5610362" cy="403225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1600" b="1" dirty="0">
                <a:solidFill>
                  <a:srgbClr val="080808"/>
                </a:solidFill>
              </a:rPr>
              <a:t>Контроль статистической стоимости</a:t>
            </a:r>
          </a:p>
        </p:txBody>
      </p:sp>
      <p:sp>
        <p:nvSpPr>
          <p:cNvPr id="57" name="Rectangle 32"/>
          <p:cNvSpPr>
            <a:spLocks noChangeArrowheads="1"/>
          </p:cNvSpPr>
          <p:nvPr/>
        </p:nvSpPr>
        <p:spPr bwMode="auto">
          <a:xfrm>
            <a:off x="357188" y="5129213"/>
            <a:ext cx="5582964" cy="323850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1600" b="1" dirty="0">
                <a:solidFill>
                  <a:srgbClr val="080808"/>
                </a:solidFill>
              </a:rPr>
              <a:t>Таможенные пошлины, налоги</a:t>
            </a:r>
          </a:p>
        </p:txBody>
      </p:sp>
      <p:sp>
        <p:nvSpPr>
          <p:cNvPr id="58" name="Rectangle 33"/>
          <p:cNvSpPr>
            <a:spLocks noChangeArrowheads="1"/>
          </p:cNvSpPr>
          <p:nvPr/>
        </p:nvSpPr>
        <p:spPr bwMode="auto">
          <a:xfrm>
            <a:off x="357188" y="5534025"/>
            <a:ext cx="5582964" cy="325438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1600" b="1" dirty="0">
                <a:solidFill>
                  <a:srgbClr val="080808"/>
                </a:solidFill>
              </a:rPr>
              <a:t>Условия таможенной процедуры</a:t>
            </a:r>
          </a:p>
        </p:txBody>
      </p:sp>
      <p:sp>
        <p:nvSpPr>
          <p:cNvPr id="59" name="Rectangle 34"/>
          <p:cNvSpPr>
            <a:spLocks noChangeArrowheads="1"/>
          </p:cNvSpPr>
          <p:nvPr/>
        </p:nvSpPr>
        <p:spPr bwMode="auto">
          <a:xfrm>
            <a:off x="357188" y="5938839"/>
            <a:ext cx="5582962" cy="442490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altLang="ru-RU" sz="1600" b="1" dirty="0">
                <a:solidFill>
                  <a:srgbClr val="080808"/>
                </a:solidFill>
                <a:latin typeface="Arial" pitchFamily="34" charset="0"/>
              </a:rPr>
              <a:t>Система управления рисками</a:t>
            </a:r>
          </a:p>
        </p:txBody>
      </p:sp>
      <p:sp>
        <p:nvSpPr>
          <p:cNvPr id="60" name="Rectangle 37"/>
          <p:cNvSpPr>
            <a:spLocks noChangeArrowheads="1"/>
          </p:cNvSpPr>
          <p:nvPr/>
        </p:nvSpPr>
        <p:spPr bwMode="auto">
          <a:xfrm>
            <a:off x="7308304" y="1980597"/>
            <a:ext cx="1152128" cy="4120959"/>
          </a:xfrm>
          <a:prstGeom prst="rect">
            <a:avLst/>
          </a:prstGeom>
          <a:solidFill>
            <a:srgbClr val="92D050"/>
          </a:solidFill>
          <a:ln w="25400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vert270" wrap="none" anchor="ctr"/>
          <a:lstStyle>
            <a:lvl1pPr algn="ctr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b="1" dirty="0">
                <a:solidFill>
                  <a:srgbClr val="080808"/>
                </a:solidFill>
              </a:rPr>
              <a:t>Компетенция </a:t>
            </a:r>
            <a:endParaRPr lang="ru-RU" altLang="ru-RU" b="1" dirty="0" smtClean="0">
              <a:solidFill>
                <a:srgbClr val="080808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dirty="0" smtClean="0">
                <a:solidFill>
                  <a:srgbClr val="080808"/>
                </a:solidFill>
              </a:rPr>
              <a:t>ТАМОЖЕННЫХ ОРГАНОВ</a:t>
            </a:r>
            <a:endParaRPr lang="ru-RU" altLang="ru-RU" dirty="0">
              <a:solidFill>
                <a:srgbClr val="080808"/>
              </a:solidFill>
            </a:endParaRPr>
          </a:p>
        </p:txBody>
      </p:sp>
      <p:sp>
        <p:nvSpPr>
          <p:cNvPr id="61" name="Line 40"/>
          <p:cNvSpPr>
            <a:spLocks noChangeShapeType="1"/>
          </p:cNvSpPr>
          <p:nvPr/>
        </p:nvSpPr>
        <p:spPr bwMode="auto">
          <a:xfrm>
            <a:off x="4535488" y="1485900"/>
            <a:ext cx="7937" cy="1588"/>
          </a:xfrm>
          <a:custGeom>
            <a:avLst/>
            <a:gdLst>
              <a:gd name="T0" fmla="*/ 0 w 5"/>
              <a:gd name="T1" fmla="*/ 0 h 1"/>
              <a:gd name="T2" fmla="*/ 5 w 5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" h="1">
                <a:moveTo>
                  <a:pt x="0" y="0"/>
                </a:moveTo>
                <a:lnTo>
                  <a:pt x="5" y="0"/>
                </a:lnTo>
              </a:path>
            </a:pathLst>
          </a:custGeom>
          <a:noFill/>
          <a:ln w="57150">
            <a:solidFill>
              <a:srgbClr val="808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63" name="Line 58"/>
          <p:cNvSpPr>
            <a:spLocks noChangeShapeType="1"/>
          </p:cNvSpPr>
          <p:nvPr/>
        </p:nvSpPr>
        <p:spPr bwMode="auto">
          <a:xfrm flipV="1">
            <a:off x="6300193" y="3900312"/>
            <a:ext cx="1075512" cy="1366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6300192" y="3842495"/>
            <a:ext cx="1008112" cy="0"/>
          </a:xfrm>
          <a:prstGeom prst="straightConnector1">
            <a:avLst/>
          </a:prstGeom>
          <a:ln w="317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60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363272" cy="6768752"/>
          </a:xfrm>
          <a:solidFill>
            <a:srgbClr val="FFCC66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ОТКАЗ В ВЫПУСКЕ ТОВАРОВ</a:t>
            </a:r>
            <a:endParaRPr lang="ru-RU" sz="2200" i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9922" y="1389175"/>
            <a:ext cx="4280823" cy="1224136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/>
              <a:t>Не позднее срока выпуска таможенный орган отказывает в выпуске товаров в письменной форме с указанием причин, если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3445" y="5825169"/>
            <a:ext cx="4222643" cy="83463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в </a:t>
            </a:r>
            <a:r>
              <a:rPr lang="ru-RU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отношении товаров уплачены таможенные пошлины, налоги либо предоставлено обеспечение их </a:t>
            </a:r>
            <a: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уплаты</a:t>
            </a:r>
            <a:endParaRPr lang="ru-RU" sz="1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0301" y="3530863"/>
            <a:ext cx="4199553" cy="8599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соблюдены необходимые требования и условия для помещения товаров под избранную таможенную </a:t>
            </a:r>
            <a: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процедуру</a:t>
            </a:r>
            <a:endParaRPr lang="ru-RU" sz="1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3391" y="4556827"/>
            <a:ext cx="4176464" cy="100811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таможенному </a:t>
            </a:r>
            <a:r>
              <a:rPr lang="ru-RU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органу представлены лицензии, сертификаты, разрешения и (или) иные документы, необходимые для выпуска </a:t>
            </a:r>
            <a: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товаров</a:t>
            </a:r>
            <a:endParaRPr lang="ru-RU" sz="1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4822945" y="6184432"/>
            <a:ext cx="301202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12" idx="3"/>
          </p:cNvCxnSpPr>
          <p:nvPr/>
        </p:nvCxnSpPr>
        <p:spPr>
          <a:xfrm flipH="1">
            <a:off x="4799855" y="5060883"/>
            <a:ext cx="324292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150573" y="1962594"/>
            <a:ext cx="1127237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921407" y="1974404"/>
            <a:ext cx="37087" cy="3823926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 rot="16200000">
            <a:off x="3818748" y="4842890"/>
            <a:ext cx="3128938" cy="504884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rgbClr val="C00000"/>
                </a:solidFill>
              </a:rPr>
              <a:t>УСЛОВИЯ ВЫПУСКА ТОВАРОВ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864792" y="5825071"/>
            <a:ext cx="2160055" cy="6864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schemeClr val="tx1"/>
                </a:solidFill>
              </a:rPr>
              <a:t>не соблюдены условия выпуска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277809" y="1141408"/>
            <a:ext cx="2110613" cy="9504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schemeClr val="tx1"/>
                </a:solidFill>
              </a:rPr>
              <a:t> выявлены нарушения таможенного законодательства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4766453" y="3960853"/>
            <a:ext cx="324292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298851" y="2091844"/>
            <a:ext cx="0" cy="372443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Скругленный прямоугольник 74"/>
          <p:cNvSpPr/>
          <p:nvPr/>
        </p:nvSpPr>
        <p:spPr>
          <a:xfrm>
            <a:off x="6191104" y="2494252"/>
            <a:ext cx="2523889" cy="293320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  <a:t>ЗА ИСКЛЮЧЕНИЕМ СЛУЧАЕВ, ЕСЛИ ВЫЯВЛЕННЫЕ НАРУШЕНИЯ</a:t>
            </a:r>
          </a:p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  <a:t> - не 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</a:rPr>
              <a:t>являющиеся поводом к возбуждению административного или уголовного дела, </a:t>
            </a: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  <a:t>устранены</a:t>
            </a:r>
            <a:endParaRPr lang="ru-RU" sz="1500" dirty="0">
              <a:solidFill>
                <a:schemeClr val="tx2">
                  <a:lumMod val="50000"/>
                </a:schemeClr>
              </a:solidFill>
            </a:endParaRPr>
          </a:p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  <a:t>- устранены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</a:rPr>
              <a:t>, а </a:t>
            </a: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  <a:t>товары 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</a:rPr>
              <a:t>не изъяты или на них не наложен </a:t>
            </a: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</a:rPr>
              <a:t>арест</a:t>
            </a:r>
            <a:endParaRPr lang="ru-RU" sz="15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 flipH="1">
            <a:off x="5563590" y="6153262"/>
            <a:ext cx="301202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707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507288" cy="648072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УСЛОВНЫЙ ВЫПУСК ТОВАРОВ  </a:t>
            </a:r>
            <a:endParaRPr lang="ru-RU" sz="2000" dirty="0"/>
          </a:p>
        </p:txBody>
      </p:sp>
      <p:sp>
        <p:nvSpPr>
          <p:cNvPr id="6" name="Объект 8"/>
          <p:cNvSpPr>
            <a:spLocks noGrp="1"/>
          </p:cNvSpPr>
          <p:nvPr>
            <p:ph idx="1"/>
          </p:nvPr>
        </p:nvSpPr>
        <p:spPr>
          <a:xfrm>
            <a:off x="2066715" y="918613"/>
            <a:ext cx="5372071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marL="0" indent="0" algn="ctr">
              <a:buNone/>
            </a:pPr>
            <a:endParaRPr lang="ru-RU" sz="1600" dirty="0" smtClean="0"/>
          </a:p>
          <a:p>
            <a:pPr marL="0" indent="0" algn="ctr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Условно выпущенные товары имеют статус иностранных и находятся под таможенным контролем</a:t>
            </a:r>
          </a:p>
          <a:p>
            <a:pPr marL="0" indent="0" algn="ctr"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7200" y="1854199"/>
            <a:ext cx="4153174" cy="7087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 Помещенные под таможенную процедуру выпуск для внутреннего потребления в отношении которых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43880" y="2719061"/>
            <a:ext cx="3753679" cy="120376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предоставлены </a:t>
            </a:r>
            <a:r>
              <a:rPr lang="ru-RU" sz="1600" dirty="0">
                <a:solidFill>
                  <a:schemeClr val="tx1"/>
                </a:solidFill>
              </a:rPr>
              <a:t>льготы по уплате ввозных таможенных пошлин, налогов, сопряженные с ограничениями по пользованию и (или) распоряжению </a:t>
            </a:r>
            <a:r>
              <a:rPr lang="ru-RU" sz="1600" dirty="0" smtClean="0">
                <a:solidFill>
                  <a:schemeClr val="tx1"/>
                </a:solidFill>
              </a:rPr>
              <a:t>товарами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57199" y="4072367"/>
            <a:ext cx="3740359" cy="10400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ограничения </a:t>
            </a:r>
            <a:r>
              <a:rPr lang="ru-RU" sz="1600" dirty="0">
                <a:solidFill>
                  <a:schemeClr val="tx1"/>
                </a:solidFill>
              </a:rPr>
              <a:t>по пользованию и (или) распоряжению связаны с представлением документов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после выпуска </a:t>
            </a:r>
            <a:r>
              <a:rPr lang="ru-RU" sz="1600" dirty="0" smtClean="0">
                <a:solidFill>
                  <a:schemeClr val="tx1"/>
                </a:solidFill>
              </a:rPr>
              <a:t>товаров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43881" y="5229200"/>
            <a:ext cx="3753677" cy="129374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государством-членом ТС </a:t>
            </a:r>
            <a:r>
              <a:rPr lang="ru-RU" sz="1600" dirty="0">
                <a:solidFill>
                  <a:schemeClr val="tx1"/>
                </a:solidFill>
              </a:rPr>
              <a:t>применяются ставки ввозных таможенных пошлин, размер которых меньше, чем размер ставок ввозных таможенных пошлин, установленных Единым таможенным </a:t>
            </a:r>
            <a:r>
              <a:rPr lang="ru-RU" sz="1600" dirty="0" smtClean="0">
                <a:solidFill>
                  <a:schemeClr val="tx1"/>
                </a:solidFill>
              </a:rPr>
              <a:t>тарифом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228183" y="1700589"/>
            <a:ext cx="2639541" cy="36025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таможенный склад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228183" y="2154873"/>
            <a:ext cx="2639541" cy="40810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беспошлинная торговля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218759" y="2683921"/>
            <a:ext cx="2648965" cy="53456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переработка  на таможенной территории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52" name="Прямая со стрелкой 27"/>
          <p:cNvCxnSpPr>
            <a:endCxn id="47" idx="1"/>
          </p:cNvCxnSpPr>
          <p:nvPr/>
        </p:nvCxnSpPr>
        <p:spPr>
          <a:xfrm>
            <a:off x="5094440" y="1880719"/>
            <a:ext cx="1133743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27"/>
          <p:cNvCxnSpPr/>
          <p:nvPr/>
        </p:nvCxnSpPr>
        <p:spPr>
          <a:xfrm>
            <a:off x="5106698" y="2491467"/>
            <a:ext cx="1121483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27"/>
          <p:cNvCxnSpPr>
            <a:endCxn id="49" idx="1"/>
          </p:cNvCxnSpPr>
          <p:nvPr/>
        </p:nvCxnSpPr>
        <p:spPr>
          <a:xfrm>
            <a:off x="5106698" y="2951204"/>
            <a:ext cx="1112061" cy="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27"/>
          <p:cNvCxnSpPr/>
          <p:nvPr/>
        </p:nvCxnSpPr>
        <p:spPr>
          <a:xfrm>
            <a:off x="3203848" y="1566685"/>
            <a:ext cx="0" cy="28751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27"/>
          <p:cNvCxnSpPr/>
          <p:nvPr/>
        </p:nvCxnSpPr>
        <p:spPr>
          <a:xfrm flipH="1">
            <a:off x="4181976" y="4509120"/>
            <a:ext cx="289187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27"/>
          <p:cNvCxnSpPr/>
          <p:nvPr/>
        </p:nvCxnSpPr>
        <p:spPr>
          <a:xfrm flipH="1">
            <a:off x="4181976" y="3330123"/>
            <a:ext cx="271979" cy="383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27"/>
          <p:cNvCxnSpPr/>
          <p:nvPr/>
        </p:nvCxnSpPr>
        <p:spPr>
          <a:xfrm>
            <a:off x="4471162" y="2562981"/>
            <a:ext cx="0" cy="341195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5082183" y="1566685"/>
            <a:ext cx="24515" cy="4738065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67" idx="1"/>
          </p:cNvCxnSpPr>
          <p:nvPr/>
        </p:nvCxnSpPr>
        <p:spPr>
          <a:xfrm flipV="1">
            <a:off x="5106698" y="3632420"/>
            <a:ext cx="1076924" cy="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6183623" y="4072368"/>
            <a:ext cx="2684102" cy="35985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временный ввоз (допуск)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58" name="Прямая со стрелкой 27"/>
          <p:cNvCxnSpPr/>
          <p:nvPr/>
        </p:nvCxnSpPr>
        <p:spPr>
          <a:xfrm flipH="1">
            <a:off x="4181976" y="5908089"/>
            <a:ext cx="289186" cy="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Скругленный прямоугольник 66"/>
          <p:cNvSpPr/>
          <p:nvPr/>
        </p:nvSpPr>
        <p:spPr>
          <a:xfrm>
            <a:off x="6183622" y="3352015"/>
            <a:ext cx="2684102" cy="56080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переработка для внутреннего потребления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6203741" y="4592390"/>
            <a:ext cx="2663983" cy="31526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реэкспорт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239919" y="5112414"/>
            <a:ext cx="2627806" cy="41797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таможенный транзит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6239919" y="5689898"/>
            <a:ext cx="2627806" cy="28503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уничтожение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6249968" y="6086558"/>
            <a:ext cx="2617757" cy="43638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специальная таможенная процедура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92" name="Прямая со стрелкой 91"/>
          <p:cNvCxnSpPr/>
          <p:nvPr/>
        </p:nvCxnSpPr>
        <p:spPr>
          <a:xfrm flipV="1">
            <a:off x="5094440" y="4268955"/>
            <a:ext cx="1076924" cy="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flipV="1">
            <a:off x="5128977" y="5321402"/>
            <a:ext cx="1076924" cy="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flipV="1">
            <a:off x="5151257" y="4750021"/>
            <a:ext cx="1076924" cy="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>
            <a:off x="5128977" y="6304749"/>
            <a:ext cx="1120992" cy="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V="1">
            <a:off x="5106698" y="5832415"/>
            <a:ext cx="1143271" cy="4365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Скругленный прямоугольник 100"/>
          <p:cNvSpPr/>
          <p:nvPr/>
        </p:nvSpPr>
        <p:spPr>
          <a:xfrm rot="16200000">
            <a:off x="3301959" y="3903361"/>
            <a:ext cx="4752747" cy="39763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schemeClr val="tx1"/>
                </a:solidFill>
              </a:rPr>
              <a:t>Помещенные под таможенную процедуру </a:t>
            </a:r>
          </a:p>
        </p:txBody>
      </p:sp>
    </p:spTree>
    <p:extLst>
      <p:ext uri="{BB962C8B-B14F-4D97-AF65-F5344CB8AC3E}">
        <p14:creationId xmlns:p14="http://schemas.microsoft.com/office/powerpoint/2010/main" val="279272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179" y="1449842"/>
            <a:ext cx="8612704" cy="5088406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0794" cy="850106"/>
          </a:xfr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altLang="ru-RU" sz="2000" dirty="0" smtClean="0">
                <a:solidFill>
                  <a:srgbClr val="024A3E"/>
                </a:solidFill>
              </a:rPr>
              <a:t>ПОРЯДОК ДЕКЛАРИРОВАНИЯ И ВЫПУСКА  ТОВАРОВ С ПРИМЕНЕНИЕМ УДАЛЕННОГО ВЫПУСКА</a:t>
            </a:r>
            <a:endParaRPr lang="ru-RU" sz="2000" dirty="0"/>
          </a:p>
        </p:txBody>
      </p:sp>
      <p:cxnSp>
        <p:nvCxnSpPr>
          <p:cNvPr id="8" name="Прямая со стрелкой 27"/>
          <p:cNvCxnSpPr/>
          <p:nvPr/>
        </p:nvCxnSpPr>
        <p:spPr>
          <a:xfrm>
            <a:off x="2293223" y="2379714"/>
            <a:ext cx="1970829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Улыбающееся лицо 10"/>
          <p:cNvSpPr/>
          <p:nvPr/>
        </p:nvSpPr>
        <p:spPr>
          <a:xfrm>
            <a:off x="1179131" y="1948414"/>
            <a:ext cx="1048072" cy="648072"/>
          </a:xfrm>
          <a:prstGeom prst="smileyFac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kern="1200" dirty="0" smtClean="0">
              <a:solidFill>
                <a:schemeClr val="tx1"/>
              </a:solidFill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b="1" kern="1200" dirty="0" smtClean="0">
                <a:solidFill>
                  <a:schemeClr val="tx1"/>
                </a:solidFill>
              </a:rPr>
              <a:t>ДЕКЛАРАНТ</a:t>
            </a:r>
            <a:endParaRPr lang="ru-RU" sz="800" b="1" kern="1200" dirty="0">
              <a:solidFill>
                <a:schemeClr val="tx1"/>
              </a:solidFill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4264053" y="1709179"/>
            <a:ext cx="1344528" cy="1097285"/>
          </a:xfrm>
          <a:prstGeom prst="upArrowCallout">
            <a:avLst/>
          </a:prstGeom>
          <a:solidFill>
            <a:srgbClr val="00B05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ysClr val="windowText" lastClr="000000"/>
                </a:solidFill>
              </a:rPr>
              <a:t>ЦИТТУ</a:t>
            </a:r>
            <a:r>
              <a:rPr lang="ru-RU" sz="1600" b="1" kern="1200" dirty="0" smtClean="0"/>
              <a:t>           </a:t>
            </a:r>
            <a:r>
              <a:rPr lang="ru-RU" sz="1600" b="1" kern="1200" dirty="0" smtClean="0">
                <a:solidFill>
                  <a:sysClr val="windowText" lastClr="000000"/>
                </a:solidFill>
              </a:rPr>
              <a:t>ФТС России</a:t>
            </a:r>
            <a:endParaRPr lang="ru-RU" sz="1600" b="1" kern="1200" dirty="0">
              <a:solidFill>
                <a:sysClr val="windowText" lastClr="00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852786" y="2571473"/>
            <a:ext cx="72008" cy="2515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465936" y="2595084"/>
            <a:ext cx="144016" cy="2515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568978" y="1732399"/>
            <a:ext cx="1419318" cy="5700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solidFill>
                  <a:schemeClr val="tx1"/>
                </a:solidFill>
              </a:rPr>
              <a:t>Подача ЭДТ по сети  ИНТЕРНЕТ</a:t>
            </a:r>
            <a:endParaRPr lang="ru-RU" sz="1400" kern="12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92266" y="4644038"/>
            <a:ext cx="2026970" cy="85202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kern="1200" dirty="0" smtClean="0">
              <a:solidFill>
                <a:schemeClr val="tx1"/>
              </a:solidFill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dirty="0">
              <a:solidFill>
                <a:schemeClr val="tx1"/>
              </a:solidFill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kern="1200" dirty="0" smtClean="0">
              <a:solidFill>
                <a:schemeClr val="tx1"/>
              </a:solidFill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</a:rPr>
              <a:t>ЕАИС таможенного органа</a:t>
            </a:r>
            <a:endParaRPr lang="ru-RU" sz="1200" b="1" kern="12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78231" y="2548844"/>
            <a:ext cx="1010458" cy="1750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</a:rPr>
              <a:t>ИНСПЕКТОР</a:t>
            </a:r>
            <a:endParaRPr lang="ru-RU" sz="1200" b="1" kern="1200" dirty="0">
              <a:solidFill>
                <a:schemeClr val="tx1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583460" y="2723902"/>
            <a:ext cx="15222" cy="633945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630908" y="4737213"/>
            <a:ext cx="2127511" cy="5841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Фиксирование даты и времени подачи ЭДТ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cxnSp>
        <p:nvCxnSpPr>
          <p:cNvPr id="39" name="Прямая со стрелкой 27"/>
          <p:cNvCxnSpPr/>
          <p:nvPr/>
        </p:nvCxnSpPr>
        <p:spPr>
          <a:xfrm>
            <a:off x="5635108" y="2276148"/>
            <a:ext cx="1726653" cy="2132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27"/>
          <p:cNvCxnSpPr/>
          <p:nvPr/>
        </p:nvCxnSpPr>
        <p:spPr>
          <a:xfrm flipV="1">
            <a:off x="971600" y="2616874"/>
            <a:ext cx="360040" cy="740973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469472" y="3382710"/>
            <a:ext cx="1419318" cy="108879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solidFill>
                  <a:schemeClr val="tx1"/>
                </a:solidFill>
              </a:rPr>
              <a:t>Получение Квалифициро  ванной электронной подписи (КЭП)</a:t>
            </a:r>
            <a:endParaRPr lang="ru-RU" sz="1400" kern="1200" dirty="0">
              <a:solidFill>
                <a:schemeClr val="tx1"/>
              </a:solidFill>
            </a:endParaRPr>
          </a:p>
        </p:txBody>
      </p:sp>
      <p:cxnSp>
        <p:nvCxnSpPr>
          <p:cNvPr id="52" name="Прямая со стрелкой 27"/>
          <p:cNvCxnSpPr/>
          <p:nvPr/>
        </p:nvCxnSpPr>
        <p:spPr>
          <a:xfrm>
            <a:off x="2013380" y="2691348"/>
            <a:ext cx="614404" cy="95367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2013380" y="3717031"/>
            <a:ext cx="1478500" cy="14602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solidFill>
                  <a:schemeClr val="tx1"/>
                </a:solidFill>
              </a:rPr>
              <a:t>Электронные документы и сведения размещаются в электронном архиве декларанта</a:t>
            </a:r>
            <a:endParaRPr lang="ru-RU" sz="1400" kern="1200" dirty="0">
              <a:solidFill>
                <a:schemeClr val="tx1"/>
              </a:solidFill>
            </a:endParaRPr>
          </a:p>
        </p:txBody>
      </p:sp>
      <p:sp>
        <p:nvSpPr>
          <p:cNvPr id="79" name="Выноска со стрелкой вверх 78"/>
          <p:cNvSpPr/>
          <p:nvPr/>
        </p:nvSpPr>
        <p:spPr>
          <a:xfrm>
            <a:off x="7361761" y="2030358"/>
            <a:ext cx="504056" cy="484184"/>
          </a:xfrm>
          <a:prstGeom prst="upArrow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 flipV="1">
            <a:off x="5635108" y="2520603"/>
            <a:ext cx="1948352" cy="823276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H="1" flipV="1">
            <a:off x="2230784" y="2534572"/>
            <a:ext cx="1998643" cy="14272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5739772" y="2846638"/>
            <a:ext cx="1120840" cy="37053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</a:rPr>
              <a:t>Протокол ошибок</a:t>
            </a:r>
            <a:endParaRPr lang="ru-RU" sz="1200" b="1" kern="1200" dirty="0">
              <a:solidFill>
                <a:schemeClr val="tx1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7028834" y="5589240"/>
            <a:ext cx="1677564" cy="44682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Регистрация ЭДТ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6789645" y="3717031"/>
            <a:ext cx="2026970" cy="7301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kern="1200" dirty="0" smtClean="0">
              <a:solidFill>
                <a:schemeClr val="tx1"/>
              </a:solidFill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kern="1200" dirty="0" smtClean="0">
              <a:solidFill>
                <a:schemeClr val="tx1"/>
              </a:solidFill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</a:rPr>
              <a:t>ЕАИС таможенного органа</a:t>
            </a:r>
            <a:endParaRPr lang="ru-RU" sz="1200" b="1" kern="1200" dirty="0">
              <a:solidFill>
                <a:schemeClr val="tx1"/>
              </a:solidFill>
            </a:endParaRPr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7361761" y="3382710"/>
            <a:ext cx="1169910" cy="753383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</a:rPr>
              <a:t>Форматно- логистический контроль</a:t>
            </a:r>
            <a:endParaRPr lang="ru-RU" sz="1200" b="1" kern="1200" dirty="0">
              <a:solidFill>
                <a:schemeClr val="tx1"/>
              </a:solidFill>
            </a:endParaRPr>
          </a:p>
        </p:txBody>
      </p:sp>
      <p:cxnSp>
        <p:nvCxnSpPr>
          <p:cNvPr id="113" name="Прямая соединительная линия 112"/>
          <p:cNvCxnSpPr/>
          <p:nvPr/>
        </p:nvCxnSpPr>
        <p:spPr>
          <a:xfrm flipV="1">
            <a:off x="5166578" y="2806464"/>
            <a:ext cx="0" cy="1087803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Прямоугольник 132"/>
          <p:cNvSpPr/>
          <p:nvPr/>
        </p:nvSpPr>
        <p:spPr>
          <a:xfrm>
            <a:off x="4450530" y="3894267"/>
            <a:ext cx="1289242" cy="62551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chemeClr val="tx1"/>
                </a:solidFill>
              </a:rPr>
              <a:t>Выпуск товаров</a:t>
            </a:r>
            <a:endParaRPr lang="ru-RU" sz="1600" b="1" kern="1200" dirty="0">
              <a:solidFill>
                <a:schemeClr val="tx1"/>
              </a:solidFill>
            </a:endParaRPr>
          </a:p>
        </p:txBody>
      </p:sp>
      <p:cxnSp>
        <p:nvCxnSpPr>
          <p:cNvPr id="135" name="Прямая соединительная линия 134"/>
          <p:cNvCxnSpPr/>
          <p:nvPr/>
        </p:nvCxnSpPr>
        <p:spPr>
          <a:xfrm flipV="1">
            <a:off x="4860032" y="4559612"/>
            <a:ext cx="0" cy="469662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flipH="1">
            <a:off x="7751082" y="4448853"/>
            <a:ext cx="5659" cy="315286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 flipH="1">
            <a:off x="7844499" y="5295835"/>
            <a:ext cx="5659" cy="315286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>
            <a:stCxn id="106" idx="1"/>
          </p:cNvCxnSpPr>
          <p:nvPr/>
        </p:nvCxnSpPr>
        <p:spPr>
          <a:xfrm flipH="1">
            <a:off x="6300192" y="5812652"/>
            <a:ext cx="728642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Прямоугольник 147"/>
          <p:cNvSpPr/>
          <p:nvPr/>
        </p:nvSpPr>
        <p:spPr>
          <a:xfrm>
            <a:off x="4264053" y="5501627"/>
            <a:ext cx="2026970" cy="74598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kern="1200" dirty="0" smtClean="0">
              <a:solidFill>
                <a:schemeClr val="tx1"/>
              </a:solidFill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kern="1200" dirty="0" smtClean="0">
              <a:solidFill>
                <a:schemeClr val="tx1"/>
              </a:solidFill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</a:rPr>
              <a:t>ЕАИС таможенного органа</a:t>
            </a:r>
            <a:endParaRPr lang="ru-RU" sz="1200" b="1" kern="1200" dirty="0">
              <a:solidFill>
                <a:schemeClr val="tx1"/>
              </a:solidFill>
            </a:endParaRPr>
          </a:p>
        </p:txBody>
      </p:sp>
      <p:sp>
        <p:nvSpPr>
          <p:cNvPr id="17" name="Блок-схема: документ 16"/>
          <p:cNvSpPr/>
          <p:nvPr/>
        </p:nvSpPr>
        <p:spPr>
          <a:xfrm>
            <a:off x="4610839" y="5070051"/>
            <a:ext cx="1222214" cy="86315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</a:rPr>
              <a:t>Таможенный контроль ЭДТ, документов и сведений</a:t>
            </a:r>
            <a:r>
              <a:rPr lang="ru-RU" sz="1200" b="1" kern="1200" dirty="0" smtClean="0"/>
              <a:t> </a:t>
            </a:r>
            <a:endParaRPr lang="ru-RU" sz="1200" b="1" kern="1200" dirty="0"/>
          </a:p>
        </p:txBody>
      </p:sp>
    </p:spTree>
    <p:extLst>
      <p:ext uri="{BB962C8B-B14F-4D97-AF65-F5344CB8AC3E}">
        <p14:creationId xmlns:p14="http://schemas.microsoft.com/office/powerpoint/2010/main" val="166946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НОРМАТИВНО – ПРАВОВОЕ РЕГУЛИРОВАНИЕ </a:t>
            </a:r>
            <a:br>
              <a:rPr lang="ru-RU" sz="2000" dirty="0" smtClean="0"/>
            </a:br>
            <a:r>
              <a:rPr lang="ru-RU" sz="2000" dirty="0" smtClean="0"/>
              <a:t> ТАМОЖЕННОГО ЗАКОНОДАТЕЛЬСТВА ЕАЭС</a:t>
            </a:r>
            <a:br>
              <a:rPr lang="ru-RU" sz="2000" dirty="0" smtClean="0"/>
            </a:br>
            <a:r>
              <a:rPr lang="ru-RU" sz="2000" dirty="0" smtClean="0"/>
              <a:t> (около 10 000 документов)</a:t>
            </a: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078465"/>
              </p:ext>
            </p:extLst>
          </p:nvPr>
        </p:nvGraphicFramePr>
        <p:xfrm>
          <a:off x="467544" y="1556792"/>
          <a:ext cx="8229600" cy="460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8012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Таможенный кодекс Таможенного союза   (ТК ТС)</a:t>
                      </a:r>
                    </a:p>
                    <a:p>
                      <a:pPr algn="ctr"/>
                      <a:r>
                        <a:rPr lang="ru-RU" dirty="0" smtClean="0"/>
                        <a:t>Договор от 27 ноября 2009 года «О Таможенном кодексе Таможенного союза»                             </a:t>
                      </a:r>
                      <a:endParaRPr lang="ru-RU" dirty="0"/>
                    </a:p>
                  </a:txBody>
                  <a:tcPr/>
                </a:tc>
              </a:tr>
              <a:tr h="51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Международные договоры государств-членов Таможенного союза</a:t>
                      </a:r>
                      <a:endParaRPr lang="ru-RU" dirty="0"/>
                    </a:p>
                  </a:txBody>
                  <a:tcPr/>
                </a:tc>
              </a:tr>
              <a:tr h="52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Решения Евразийской экономической комиссии (ЕЭК)</a:t>
                      </a:r>
                      <a:endParaRPr lang="ru-RU" dirty="0"/>
                    </a:p>
                  </a:txBody>
                  <a:tcPr/>
                </a:tc>
              </a:tr>
              <a:tr h="7681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Федеральный закон № 311-ФЗ от  27.11. 2010 г.</a:t>
                      </a:r>
                    </a:p>
                    <a:p>
                      <a:pPr algn="ctr"/>
                      <a:r>
                        <a:rPr lang="ru-RU" dirty="0" smtClean="0"/>
                        <a:t>«О таможенном регулировании</a:t>
                      </a:r>
                      <a:r>
                        <a:rPr lang="ru-RU" baseline="0" dirty="0" smtClean="0"/>
                        <a:t> в Российской Федерации»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Иные Федеральные законы</a:t>
                      </a:r>
                      <a:endParaRPr lang="ru-RU" dirty="0"/>
                    </a:p>
                  </a:txBody>
                  <a:tcPr/>
                </a:tc>
              </a:tr>
              <a:tr h="8549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Подзаконные нормативные правовые акты</a:t>
                      </a:r>
                    </a:p>
                    <a:p>
                      <a:pPr algn="ctr"/>
                      <a:r>
                        <a:rPr lang="ru-RU" dirty="0" smtClean="0"/>
                        <a:t>(Правительство Российской Федерации, Банк России)</a:t>
                      </a:r>
                      <a:endParaRPr lang="ru-RU" dirty="0"/>
                    </a:p>
                  </a:txBody>
                  <a:tcPr/>
                </a:tc>
              </a:tr>
              <a:tr h="5589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Нормативные акты Федеральной таможенной службы </a:t>
                      </a:r>
                    </a:p>
                    <a:p>
                      <a:pPr algn="ctr"/>
                      <a:r>
                        <a:rPr lang="ru-RU" dirty="0" smtClean="0"/>
                        <a:t>(ФТС России)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Стрелка вниз 18"/>
          <p:cNvSpPr/>
          <p:nvPr/>
        </p:nvSpPr>
        <p:spPr>
          <a:xfrm rot="10800000" flipV="1">
            <a:off x="2627783" y="4148661"/>
            <a:ext cx="369899" cy="288032"/>
          </a:xfrm>
          <a:prstGeom prst="downArrow">
            <a:avLst>
              <a:gd name="adj1" fmla="val 0"/>
              <a:gd name="adj2" fmla="val 63395"/>
            </a:avLst>
          </a:prstGeom>
          <a:solidFill>
            <a:srgbClr val="92D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 вниз 19"/>
          <p:cNvSpPr/>
          <p:nvPr/>
        </p:nvSpPr>
        <p:spPr>
          <a:xfrm rot="10800000" flipV="1">
            <a:off x="746977" y="2276872"/>
            <a:ext cx="369899" cy="288032"/>
          </a:xfrm>
          <a:prstGeom prst="downArrow">
            <a:avLst>
              <a:gd name="adj1" fmla="val 0"/>
              <a:gd name="adj2" fmla="val 633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 rot="10800000" flipV="1">
            <a:off x="1255687" y="2893301"/>
            <a:ext cx="369899" cy="288032"/>
          </a:xfrm>
          <a:prstGeom prst="downArrow">
            <a:avLst>
              <a:gd name="adj1" fmla="val 0"/>
              <a:gd name="adj2" fmla="val 63395"/>
            </a:avLst>
          </a:prstGeom>
          <a:solidFill>
            <a:srgbClr val="92D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 rot="10800000" flipV="1">
            <a:off x="1691680" y="3368900"/>
            <a:ext cx="369899" cy="288032"/>
          </a:xfrm>
          <a:prstGeom prst="downArrow">
            <a:avLst>
              <a:gd name="adj1" fmla="val 0"/>
              <a:gd name="adj2" fmla="val 63395"/>
            </a:avLst>
          </a:prstGeom>
          <a:solidFill>
            <a:srgbClr val="92D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 rot="10800000" flipV="1">
            <a:off x="1831616" y="4704668"/>
            <a:ext cx="369899" cy="288032"/>
          </a:xfrm>
          <a:prstGeom prst="downArrow">
            <a:avLst>
              <a:gd name="adj1" fmla="val 0"/>
              <a:gd name="adj2" fmla="val 63395"/>
            </a:avLst>
          </a:prstGeom>
          <a:solidFill>
            <a:srgbClr val="92D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 rot="10800000" flipV="1">
            <a:off x="1277514" y="5517232"/>
            <a:ext cx="369899" cy="288032"/>
          </a:xfrm>
          <a:prstGeom prst="downArrow">
            <a:avLst>
              <a:gd name="adj1" fmla="val 0"/>
              <a:gd name="adj2" fmla="val 63395"/>
            </a:avLst>
          </a:prstGeom>
          <a:solidFill>
            <a:srgbClr val="92D05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63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ПОРЯДОК ОТЗЫВА ТАМОЖЕННОЙ ДЕКЛАРАЦИИ</a:t>
            </a:r>
            <a:endParaRPr lang="ru-RU" sz="2200" i="1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200425"/>
              </p:ext>
            </p:extLst>
          </p:nvPr>
        </p:nvGraphicFramePr>
        <p:xfrm>
          <a:off x="457200" y="1125538"/>
          <a:ext cx="8229600" cy="5399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ая прямоугольная выноска 5"/>
          <p:cNvSpPr/>
          <p:nvPr/>
        </p:nvSpPr>
        <p:spPr>
          <a:xfrm>
            <a:off x="2965106" y="5445224"/>
            <a:ext cx="3240360" cy="936104"/>
          </a:xfrm>
          <a:prstGeom prst="wedgeRoundRectCallout">
            <a:avLst>
              <a:gd name="adj1" fmla="val -64121"/>
              <a:gd name="adj2" fmla="val -3720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i="1" kern="1200" dirty="0" smtClean="0">
                <a:solidFill>
                  <a:srgbClr val="C00000"/>
                </a:solidFill>
              </a:rPr>
              <a:t>Если в ходе таможенного досмотра не было выявлено нарушений , то отзыв разрешается</a:t>
            </a:r>
          </a:p>
        </p:txBody>
      </p:sp>
    </p:spTree>
    <p:extLst>
      <p:ext uri="{BB962C8B-B14F-4D97-AF65-F5344CB8AC3E}">
        <p14:creationId xmlns:p14="http://schemas.microsoft.com/office/powerpoint/2010/main" val="38608837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24A3E"/>
                </a:solidFill>
              </a:rPr>
              <a:t>ПРЕДСТАВЛЯЕМЫЕ  ДОКУМЕНТЫ ПРИ ПОДАЧЕ ДЕКЛАРАЦИИ  </a:t>
            </a:r>
            <a:br>
              <a:rPr lang="ru-RU" sz="2000" dirty="0" smtClean="0">
                <a:solidFill>
                  <a:srgbClr val="024A3E"/>
                </a:solidFill>
              </a:rPr>
            </a:br>
            <a:r>
              <a:rPr lang="ru-RU" sz="2000" dirty="0" smtClean="0">
                <a:solidFill>
                  <a:srgbClr val="024A3E"/>
                </a:solidFill>
              </a:rPr>
              <a:t>В ТАМОЖЕНЫЙМ ОРГАН </a:t>
            </a: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1343288"/>
            <a:ext cx="2574936" cy="5593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bg1"/>
                </a:solidFill>
              </a:rPr>
              <a:t>ДЛЯ РЕГИСТРАЦИИ В ТАМОЖЕННОМ ОРГАНЕ</a:t>
            </a:r>
            <a:endParaRPr lang="ru-RU" sz="1600" kern="1200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8024" y="1373550"/>
            <a:ext cx="3231684" cy="60282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bg1"/>
                </a:solidFill>
              </a:rPr>
              <a:t>ДОКУМЕНТЫ ДЛЯ ТАМОЖЕННОГО ОФОРМЛЕНИЯ ЭКСПОРТА</a:t>
            </a:r>
            <a:endParaRPr lang="ru-RU" sz="1600" kern="1200" dirty="0">
              <a:solidFill>
                <a:schemeClr val="bg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339752" y="1902588"/>
            <a:ext cx="0" cy="35767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948264" y="1978544"/>
            <a:ext cx="0" cy="28171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Вертикальный свиток 10"/>
          <p:cNvSpPr/>
          <p:nvPr/>
        </p:nvSpPr>
        <p:spPr>
          <a:xfrm>
            <a:off x="784" y="2285405"/>
            <a:ext cx="3511040" cy="4125071"/>
          </a:xfrm>
          <a:prstGeom prst="vertic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70C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Для российского лица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учредительные документы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Свидетельство о </a:t>
            </a:r>
            <a:r>
              <a:rPr lang="ru-RU" sz="1600" dirty="0" smtClean="0">
                <a:solidFill>
                  <a:schemeClr val="tx1"/>
                </a:solidFill>
              </a:rPr>
              <a:t>государственной регистрации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Свидетельство о постановке на учет в налоговом органе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Для иностранного </a:t>
            </a:r>
            <a:r>
              <a:rPr lang="ru-RU" sz="1600" b="1" dirty="0">
                <a:solidFill>
                  <a:schemeClr val="tx1"/>
                </a:solidFill>
              </a:rPr>
              <a:t>юридического лица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Свидетельство об аккредитации филиала (представительства) 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Для физического лица</a:t>
            </a:r>
            <a:endParaRPr lang="ru-RU" sz="1600" b="1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Паспорт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Вертикальный свиток 11"/>
          <p:cNvSpPr/>
          <p:nvPr/>
        </p:nvSpPr>
        <p:spPr>
          <a:xfrm>
            <a:off x="3131840" y="2204354"/>
            <a:ext cx="5832648" cy="4287172"/>
          </a:xfrm>
          <a:prstGeom prst="vertic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70C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/>
            <a:r>
              <a:rPr lang="ru-RU" sz="1600" b="1" dirty="0" smtClean="0">
                <a:solidFill>
                  <a:schemeClr val="tx1"/>
                </a:solidFill>
              </a:rPr>
              <a:t>         Для товаров, к которым не применяются вывозные таможенные пошлины</a:t>
            </a:r>
          </a:p>
          <a:p>
            <a:pPr lvl="0" algn="ctr"/>
            <a:endParaRPr lang="ru-RU" sz="500" b="1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подтверждающие совершение внешнеэкономической сделки, а в случае отсутствия внешнеэкономической сделки - иные документы, подтверждающие право владения, пользования и (или) распоряжения товарами</a:t>
            </a:r>
            <a:r>
              <a:rPr lang="ru-RU" sz="1600" dirty="0" smtClean="0">
                <a:solidFill>
                  <a:schemeClr val="tx1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инвойс (счет фактура), счет-проформа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транспортные (перевозочные)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подтверждающие  </a:t>
            </a:r>
            <a:r>
              <a:rPr lang="ru-RU" sz="1600" dirty="0">
                <a:solidFill>
                  <a:schemeClr val="tx1"/>
                </a:solidFill>
              </a:rPr>
              <a:t>соблюдение запретов и ограничений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на </a:t>
            </a:r>
            <a:r>
              <a:rPr lang="ru-RU" sz="1600" dirty="0">
                <a:solidFill>
                  <a:schemeClr val="tx1"/>
                </a:solidFill>
              </a:rPr>
              <a:t>основании которых был заявлен код </a:t>
            </a:r>
            <a:r>
              <a:rPr lang="ru-RU" sz="1600" dirty="0" smtClean="0">
                <a:solidFill>
                  <a:schemeClr val="tx1"/>
                </a:solidFill>
              </a:rPr>
              <a:t>               по </a:t>
            </a:r>
            <a:r>
              <a:rPr lang="ru-RU" sz="1600" dirty="0">
                <a:solidFill>
                  <a:schemeClr val="tx1"/>
                </a:solidFill>
              </a:rPr>
              <a:t>ТН ВЭД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подтверждающие уплату (обеспечение) уплаты таможенных платежей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подтверждающий </a:t>
            </a:r>
            <a:r>
              <a:rPr lang="ru-RU" sz="1600" dirty="0">
                <a:solidFill>
                  <a:schemeClr val="tx1"/>
                </a:solidFill>
              </a:rPr>
              <a:t>соблюдение требований в области валютного </a:t>
            </a:r>
            <a:r>
              <a:rPr lang="ru-RU" sz="1600" dirty="0" smtClean="0">
                <a:solidFill>
                  <a:schemeClr val="tx1"/>
                </a:solidFill>
              </a:rPr>
              <a:t>контроля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28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 noGrp="1"/>
          </p:cNvSpPr>
          <p:nvPr>
            <p:ph type="title"/>
          </p:nvPr>
        </p:nvSpPr>
        <p:spPr>
          <a:xfrm>
            <a:off x="435496" y="274638"/>
            <a:ext cx="8229600" cy="1143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024A3E"/>
                </a:solidFill>
              </a:rPr>
              <a:t>ПРЕДСТАВЛЯЕМЫЕ  ДОКУМЕНТЫ ПРИ ПОДАЧЕ ДЕКЛАРАЦИИ  </a:t>
            </a:r>
            <a:br>
              <a:rPr lang="ru-RU" sz="2000" dirty="0" smtClean="0">
                <a:solidFill>
                  <a:srgbClr val="024A3E"/>
                </a:solidFill>
              </a:rPr>
            </a:br>
            <a:r>
              <a:rPr lang="ru-RU" sz="2000" dirty="0" smtClean="0">
                <a:solidFill>
                  <a:srgbClr val="024A3E"/>
                </a:solidFill>
              </a:rPr>
              <a:t>В ТАМОЖЕНЫЙМ ОРГАН</a:t>
            </a:r>
            <a:br>
              <a:rPr lang="ru-RU" sz="2000" dirty="0" smtClean="0">
                <a:solidFill>
                  <a:srgbClr val="024A3E"/>
                </a:solidFill>
              </a:rPr>
            </a:br>
            <a:r>
              <a:rPr lang="ru-RU" sz="2000" dirty="0" smtClean="0">
                <a:solidFill>
                  <a:srgbClr val="024A3E"/>
                </a:solidFill>
              </a:rPr>
              <a:t>(</a:t>
            </a:r>
            <a:r>
              <a:rPr lang="ru-RU" sz="2000" i="1" dirty="0" smtClean="0">
                <a:solidFill>
                  <a:srgbClr val="024A3E"/>
                </a:solidFill>
              </a:rPr>
              <a:t>Продолжение</a:t>
            </a:r>
            <a:r>
              <a:rPr lang="ru-RU" sz="2000" dirty="0" smtClean="0">
                <a:solidFill>
                  <a:srgbClr val="024A3E"/>
                </a:solidFill>
              </a:rPr>
              <a:t>)</a:t>
            </a:r>
            <a:endParaRPr lang="ru-RU" sz="2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23728" y="1556793"/>
            <a:ext cx="5760640" cy="50405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bg1"/>
                </a:solidFill>
              </a:rPr>
              <a:t>ДОКУМЕНТЫ ДЛЯ ТАМОЖЕННОГО ОФОРМЛЕНИЯ ИМПОРТА</a:t>
            </a:r>
            <a:endParaRPr lang="ru-RU" sz="1600" kern="1200" dirty="0">
              <a:solidFill>
                <a:schemeClr val="bg1"/>
              </a:solidFill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251520" y="2418521"/>
            <a:ext cx="8712968" cy="4250839"/>
          </a:xfrm>
          <a:prstGeom prst="vertic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70C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подтверждающие совершение внешнеэкономической сделки, а в случае отсутствия внешнеэкономической сделки - иные документы, подтверждающие право владения, пользования и (или) распоряжения товарами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Инвойс (счет фактура), счет-проформа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транспортные (перевозочные)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подтверждающие  соблюдение запретов и ограничений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подтверждающие  применение специальных, защитных, антидемпинговых и компенсационных мер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подтверждающие  страну происхождения товаров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на основании которых был заявлен код по ТН ВЭД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подтверждающие уплату (обеспечение) уплаты таможенных платежей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подтверждающие </a:t>
            </a:r>
            <a:r>
              <a:rPr lang="ru-RU" sz="1600" dirty="0">
                <a:solidFill>
                  <a:schemeClr val="tx1"/>
                </a:solidFill>
              </a:rPr>
              <a:t>право на льготы по уплате таможенных </a:t>
            </a:r>
            <a:r>
              <a:rPr lang="ru-RU" sz="1600" dirty="0" smtClean="0">
                <a:solidFill>
                  <a:schemeClr val="tx1"/>
                </a:solidFill>
              </a:rPr>
              <a:t>платежей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подтверждающие </a:t>
            </a:r>
            <a:r>
              <a:rPr lang="ru-RU" sz="1600" dirty="0">
                <a:solidFill>
                  <a:schemeClr val="tx1"/>
                </a:solidFill>
              </a:rPr>
              <a:t>заявленную таможенную стоимость товаров и выбранный метод определения таможенной стоимости </a:t>
            </a:r>
            <a:r>
              <a:rPr lang="ru-RU" sz="1600" dirty="0" smtClean="0">
                <a:solidFill>
                  <a:schemeClr val="tx1"/>
                </a:solidFill>
              </a:rPr>
              <a:t>товаров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подтверждающий </a:t>
            </a:r>
            <a:r>
              <a:rPr lang="ru-RU" sz="1600" dirty="0">
                <a:solidFill>
                  <a:schemeClr val="tx1"/>
                </a:solidFill>
              </a:rPr>
              <a:t>соблюдение требований в области валютного </a:t>
            </a:r>
            <a:r>
              <a:rPr lang="ru-RU" sz="1600" dirty="0" smtClean="0">
                <a:solidFill>
                  <a:schemeClr val="tx1"/>
                </a:solidFill>
              </a:rPr>
              <a:t>контроля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об условиях использования избранной таможенной процедуры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004048" y="2060848"/>
            <a:ext cx="0" cy="35767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12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414650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НОВЕЛЛЫ ТАМОЖЕННОГО КОДЕКСА ЕАЭС,</a:t>
            </a:r>
            <a:br>
              <a:rPr lang="ru-RU" sz="2000" dirty="0" smtClean="0"/>
            </a:br>
            <a:r>
              <a:rPr lang="ru-RU" sz="2000" dirty="0" smtClean="0"/>
              <a:t>СВЯЗАННЫЕ С ТАМОЖЕННЫМ ДЕКЛАРИРОВАНИЕМ </a:t>
            </a:r>
            <a:br>
              <a:rPr lang="ru-RU" sz="2000" dirty="0" smtClean="0"/>
            </a:br>
            <a:r>
              <a:rPr lang="ru-RU" sz="2000" dirty="0" smtClean="0"/>
              <a:t>И ВЫПУСКОМ ТОВАРОВ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527719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229600" cy="715962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eaLnBrk="1" hangingPunct="1"/>
            <a:r>
              <a:rPr kumimoji="0" lang="ru-RU" altLang="ru-RU" sz="2000" dirty="0" smtClean="0">
                <a:ea typeface="MS PGothic" pitchFamily="34" charset="-128"/>
              </a:rPr>
              <a:t> ВИДЫ ТАМОЖЕННЫХ ПЛАТЕЖЕЙ</a:t>
            </a:r>
            <a:endParaRPr kumimoji="0" lang="en-US" altLang="ru-RU" sz="2000" dirty="0" smtClean="0">
              <a:ea typeface="MS PGothic" pitchFamily="34" charset="-12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35148433"/>
              </p:ext>
            </p:extLst>
          </p:nvPr>
        </p:nvGraphicFramePr>
        <p:xfrm>
          <a:off x="636588" y="1219200"/>
          <a:ext cx="8507412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309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66680" y="306024"/>
            <a:ext cx="8229600" cy="787970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eaLnBrk="1" hangingPunct="1"/>
            <a:r>
              <a:rPr kumimoji="0" lang="ru-RU" altLang="ru-RU" sz="2000" dirty="0" smtClean="0">
                <a:ea typeface="MS PGothic" pitchFamily="34" charset="-128"/>
              </a:rPr>
              <a:t> ВИДЫ СТАВОК ТАМОЖЕННЫХ ПОШЛИН</a:t>
            </a:r>
            <a:endParaRPr kumimoji="0" lang="en-US" altLang="ru-RU" sz="2000" dirty="0" smtClean="0">
              <a:ea typeface="MS PGothic" pitchFamily="34" charset="-12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162532"/>
              </p:ext>
            </p:extLst>
          </p:nvPr>
        </p:nvGraphicFramePr>
        <p:xfrm>
          <a:off x="477728" y="1169450"/>
          <a:ext cx="8363272" cy="5355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Объект 5"/>
          <p:cNvSpPr txBox="1">
            <a:spLocks/>
          </p:cNvSpPr>
          <p:nvPr/>
        </p:nvSpPr>
        <p:spPr>
          <a:xfrm>
            <a:off x="6131008" y="1988840"/>
            <a:ext cx="1008112" cy="3888432"/>
          </a:xfrm>
          <a:prstGeom prst="leftRightArrowCallout">
            <a:avLst>
              <a:gd name="adj1" fmla="val 25000"/>
              <a:gd name="adj2" fmla="val 12906"/>
              <a:gd name="adj3" fmla="val 25000"/>
              <a:gd name="adj4" fmla="val 48123"/>
            </a:avLst>
          </a:prstGeom>
          <a:solidFill>
            <a:srgbClr val="92D050">
              <a:alpha val="8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Основа   для    начисления  </a:t>
            </a:r>
            <a:endParaRPr lang="ru-RU" sz="1800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084168" y="2204864"/>
            <a:ext cx="1224136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914984" y="5733256"/>
            <a:ext cx="1469300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78848" y="3933056"/>
            <a:ext cx="1605436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7331014" y="1201850"/>
            <a:ext cx="1387976" cy="1256488"/>
          </a:xfrm>
          <a:custGeom>
            <a:avLst/>
            <a:gdLst>
              <a:gd name="connsiteX0" fmla="*/ 0 w 1387976"/>
              <a:gd name="connsiteY0" fmla="*/ 0 h 829768"/>
              <a:gd name="connsiteX1" fmla="*/ 1387976 w 1387976"/>
              <a:gd name="connsiteY1" fmla="*/ 0 h 829768"/>
              <a:gd name="connsiteX2" fmla="*/ 1387976 w 1387976"/>
              <a:gd name="connsiteY2" fmla="*/ 829768 h 829768"/>
              <a:gd name="connsiteX3" fmla="*/ 0 w 1387976"/>
              <a:gd name="connsiteY3" fmla="*/ 829768 h 829768"/>
              <a:gd name="connsiteX4" fmla="*/ 0 w 1387976"/>
              <a:gd name="connsiteY4" fmla="*/ 0 h 829768"/>
              <a:gd name="connsiteX0" fmla="*/ 0 w 1387976"/>
              <a:gd name="connsiteY0" fmla="*/ 426720 h 1256488"/>
              <a:gd name="connsiteX1" fmla="*/ 1351400 w 1387976"/>
              <a:gd name="connsiteY1" fmla="*/ 0 h 1256488"/>
              <a:gd name="connsiteX2" fmla="*/ 1387976 w 1387976"/>
              <a:gd name="connsiteY2" fmla="*/ 1256488 h 1256488"/>
              <a:gd name="connsiteX3" fmla="*/ 0 w 1387976"/>
              <a:gd name="connsiteY3" fmla="*/ 1256488 h 1256488"/>
              <a:gd name="connsiteX4" fmla="*/ 0 w 1387976"/>
              <a:gd name="connsiteY4" fmla="*/ 426720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976" h="1256488">
                <a:moveTo>
                  <a:pt x="0" y="426720"/>
                </a:moveTo>
                <a:lnTo>
                  <a:pt x="1351400" y="0"/>
                </a:lnTo>
                <a:lnTo>
                  <a:pt x="1387976" y="1256488"/>
                </a:lnTo>
                <a:lnTo>
                  <a:pt x="0" y="1256488"/>
                </a:lnTo>
                <a:lnTo>
                  <a:pt x="0" y="42672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>
              <a:solidFill>
                <a:schemeClr val="tx1"/>
              </a:solidFill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Таможенная стоимость товара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98668" y="3068960"/>
            <a:ext cx="1324188" cy="1224136"/>
          </a:xfrm>
          <a:custGeom>
            <a:avLst/>
            <a:gdLst>
              <a:gd name="connsiteX0" fmla="*/ 0 w 1311996"/>
              <a:gd name="connsiteY0" fmla="*/ 0 h 914400"/>
              <a:gd name="connsiteX1" fmla="*/ 1311996 w 1311996"/>
              <a:gd name="connsiteY1" fmla="*/ 0 h 914400"/>
              <a:gd name="connsiteX2" fmla="*/ 1311996 w 1311996"/>
              <a:gd name="connsiteY2" fmla="*/ 914400 h 914400"/>
              <a:gd name="connsiteX3" fmla="*/ 0 w 1311996"/>
              <a:gd name="connsiteY3" fmla="*/ 914400 h 914400"/>
              <a:gd name="connsiteX4" fmla="*/ 0 w 1311996"/>
              <a:gd name="connsiteY4" fmla="*/ 0 h 914400"/>
              <a:gd name="connsiteX0" fmla="*/ 0 w 1311996"/>
              <a:gd name="connsiteY0" fmla="*/ 414528 h 1328928"/>
              <a:gd name="connsiteX1" fmla="*/ 1177884 w 1311996"/>
              <a:gd name="connsiteY1" fmla="*/ 0 h 1328928"/>
              <a:gd name="connsiteX2" fmla="*/ 1311996 w 1311996"/>
              <a:gd name="connsiteY2" fmla="*/ 1328928 h 1328928"/>
              <a:gd name="connsiteX3" fmla="*/ 0 w 1311996"/>
              <a:gd name="connsiteY3" fmla="*/ 1328928 h 1328928"/>
              <a:gd name="connsiteX4" fmla="*/ 0 w 1311996"/>
              <a:gd name="connsiteY4" fmla="*/ 414528 h 1328928"/>
              <a:gd name="connsiteX0" fmla="*/ 0 w 1324188"/>
              <a:gd name="connsiteY0" fmla="*/ 402336 h 1316736"/>
              <a:gd name="connsiteX1" fmla="*/ 1324188 w 1324188"/>
              <a:gd name="connsiteY1" fmla="*/ 0 h 1316736"/>
              <a:gd name="connsiteX2" fmla="*/ 1311996 w 1324188"/>
              <a:gd name="connsiteY2" fmla="*/ 1316736 h 1316736"/>
              <a:gd name="connsiteX3" fmla="*/ 0 w 1324188"/>
              <a:gd name="connsiteY3" fmla="*/ 1316736 h 1316736"/>
              <a:gd name="connsiteX4" fmla="*/ 0 w 1324188"/>
              <a:gd name="connsiteY4" fmla="*/ 402336 h 131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4188" h="1316736">
                <a:moveTo>
                  <a:pt x="0" y="402336"/>
                </a:moveTo>
                <a:lnTo>
                  <a:pt x="1324188" y="0"/>
                </a:lnTo>
                <a:lnTo>
                  <a:pt x="1311996" y="1316736"/>
                </a:lnTo>
                <a:lnTo>
                  <a:pt x="0" y="1316736"/>
                </a:lnTo>
                <a:lnTo>
                  <a:pt x="0" y="40233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Единица товара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62908" y="4536520"/>
            <a:ext cx="1336380" cy="1484768"/>
          </a:xfrm>
          <a:custGeom>
            <a:avLst/>
            <a:gdLst>
              <a:gd name="connsiteX0" fmla="*/ 0 w 1311996"/>
              <a:gd name="connsiteY0" fmla="*/ 0 h 1177280"/>
              <a:gd name="connsiteX1" fmla="*/ 1311996 w 1311996"/>
              <a:gd name="connsiteY1" fmla="*/ 0 h 1177280"/>
              <a:gd name="connsiteX2" fmla="*/ 1311996 w 1311996"/>
              <a:gd name="connsiteY2" fmla="*/ 1177280 h 1177280"/>
              <a:gd name="connsiteX3" fmla="*/ 0 w 1311996"/>
              <a:gd name="connsiteY3" fmla="*/ 1177280 h 1177280"/>
              <a:gd name="connsiteX4" fmla="*/ 0 w 1311996"/>
              <a:gd name="connsiteY4" fmla="*/ 0 h 1177280"/>
              <a:gd name="connsiteX0" fmla="*/ 0 w 1336380"/>
              <a:gd name="connsiteY0" fmla="*/ 463296 h 1640576"/>
              <a:gd name="connsiteX1" fmla="*/ 1336380 w 1336380"/>
              <a:gd name="connsiteY1" fmla="*/ 0 h 1640576"/>
              <a:gd name="connsiteX2" fmla="*/ 1311996 w 1336380"/>
              <a:gd name="connsiteY2" fmla="*/ 1640576 h 1640576"/>
              <a:gd name="connsiteX3" fmla="*/ 0 w 1336380"/>
              <a:gd name="connsiteY3" fmla="*/ 1640576 h 1640576"/>
              <a:gd name="connsiteX4" fmla="*/ 0 w 1336380"/>
              <a:gd name="connsiteY4" fmla="*/ 463296 h 164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380" h="1640576">
                <a:moveTo>
                  <a:pt x="0" y="463296"/>
                </a:moveTo>
                <a:lnTo>
                  <a:pt x="1336380" y="0"/>
                </a:lnTo>
                <a:lnTo>
                  <a:pt x="1311996" y="1640576"/>
                </a:lnTo>
                <a:lnTo>
                  <a:pt x="0" y="1640576"/>
                </a:lnTo>
                <a:lnTo>
                  <a:pt x="0" y="46329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>
              <a:solidFill>
                <a:schemeClr val="tx1"/>
              </a:solidFill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Таможенная стоимость или единица товара</a:t>
            </a:r>
            <a:endParaRPr lang="ru-RU" sz="16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341" y="980728"/>
            <a:ext cx="8435280" cy="5472608"/>
          </a:xfrm>
          <a:solidFill>
            <a:srgbClr val="FFFF99"/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06090"/>
          </a:xfr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smtClean="0"/>
              <a:t>ТАМОЖЕННЫЕ ПРОЦЕДУРЫ</a:t>
            </a:r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7368" y="1940753"/>
            <a:ext cx="3578680" cy="469853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Выпуск для внутреннего потребления</a:t>
            </a:r>
            <a:endParaRPr lang="ru-RU" sz="1600" kern="12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067944" y="2175679"/>
            <a:ext cx="539676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6084168" y="1196752"/>
            <a:ext cx="0" cy="525658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4622366" y="2025368"/>
            <a:ext cx="1398052" cy="39604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30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164512" y="2018161"/>
            <a:ext cx="1405904" cy="3924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27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157728" y="1231832"/>
            <a:ext cx="2864506" cy="615812"/>
          </a:xfrm>
          <a:custGeom>
            <a:avLst/>
            <a:gdLst>
              <a:gd name="connsiteX0" fmla="*/ 0 w 1952474"/>
              <a:gd name="connsiteY0" fmla="*/ 0 h 603620"/>
              <a:gd name="connsiteX1" fmla="*/ 1952474 w 1952474"/>
              <a:gd name="connsiteY1" fmla="*/ 0 h 603620"/>
              <a:gd name="connsiteX2" fmla="*/ 1952474 w 1952474"/>
              <a:gd name="connsiteY2" fmla="*/ 603620 h 603620"/>
              <a:gd name="connsiteX3" fmla="*/ 0 w 1952474"/>
              <a:gd name="connsiteY3" fmla="*/ 603620 h 603620"/>
              <a:gd name="connsiteX4" fmla="*/ 0 w 1952474"/>
              <a:gd name="connsiteY4" fmla="*/ 0 h 603620"/>
              <a:gd name="connsiteX0" fmla="*/ 0 w 2793722"/>
              <a:gd name="connsiteY0" fmla="*/ 12192 h 603620"/>
              <a:gd name="connsiteX1" fmla="*/ 2793722 w 2793722"/>
              <a:gd name="connsiteY1" fmla="*/ 0 h 603620"/>
              <a:gd name="connsiteX2" fmla="*/ 2793722 w 2793722"/>
              <a:gd name="connsiteY2" fmla="*/ 603620 h 603620"/>
              <a:gd name="connsiteX3" fmla="*/ 841248 w 2793722"/>
              <a:gd name="connsiteY3" fmla="*/ 603620 h 603620"/>
              <a:gd name="connsiteX4" fmla="*/ 0 w 2793722"/>
              <a:gd name="connsiteY4" fmla="*/ 12192 h 603620"/>
              <a:gd name="connsiteX0" fmla="*/ 70784 w 2864506"/>
              <a:gd name="connsiteY0" fmla="*/ 12192 h 603620"/>
              <a:gd name="connsiteX1" fmla="*/ 0 w 2864506"/>
              <a:gd name="connsiteY1" fmla="*/ 11752 h 603620"/>
              <a:gd name="connsiteX2" fmla="*/ 2864506 w 2864506"/>
              <a:gd name="connsiteY2" fmla="*/ 0 h 603620"/>
              <a:gd name="connsiteX3" fmla="*/ 2864506 w 2864506"/>
              <a:gd name="connsiteY3" fmla="*/ 603620 h 603620"/>
              <a:gd name="connsiteX4" fmla="*/ 912032 w 2864506"/>
              <a:gd name="connsiteY4" fmla="*/ 603620 h 603620"/>
              <a:gd name="connsiteX5" fmla="*/ 70784 w 2864506"/>
              <a:gd name="connsiteY5" fmla="*/ 12192 h 603620"/>
              <a:gd name="connsiteX0" fmla="*/ 70784 w 2864506"/>
              <a:gd name="connsiteY0" fmla="*/ 12192 h 615812"/>
              <a:gd name="connsiteX1" fmla="*/ 0 w 2864506"/>
              <a:gd name="connsiteY1" fmla="*/ 11752 h 615812"/>
              <a:gd name="connsiteX2" fmla="*/ 2864506 w 2864506"/>
              <a:gd name="connsiteY2" fmla="*/ 0 h 615812"/>
              <a:gd name="connsiteX3" fmla="*/ 2864506 w 2864506"/>
              <a:gd name="connsiteY3" fmla="*/ 603620 h 615812"/>
              <a:gd name="connsiteX4" fmla="*/ 656000 w 2864506"/>
              <a:gd name="connsiteY4" fmla="*/ 615812 h 615812"/>
              <a:gd name="connsiteX5" fmla="*/ 70784 w 2864506"/>
              <a:gd name="connsiteY5" fmla="*/ 12192 h 61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4506" h="615812">
                <a:moveTo>
                  <a:pt x="70784" y="12192"/>
                </a:moveTo>
                <a:lnTo>
                  <a:pt x="0" y="11752"/>
                </a:lnTo>
                <a:lnTo>
                  <a:pt x="2864506" y="0"/>
                </a:lnTo>
                <a:lnTo>
                  <a:pt x="2864506" y="603620"/>
                </a:lnTo>
                <a:lnTo>
                  <a:pt x="656000" y="615812"/>
                </a:lnTo>
                <a:lnTo>
                  <a:pt x="70784" y="12192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            Таможенный кодекс                       Таможенного союза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189648" y="1144276"/>
            <a:ext cx="2440032" cy="703368"/>
          </a:xfrm>
          <a:custGeom>
            <a:avLst/>
            <a:gdLst>
              <a:gd name="connsiteX0" fmla="*/ 0 w 2304872"/>
              <a:gd name="connsiteY0" fmla="*/ 0 h 703368"/>
              <a:gd name="connsiteX1" fmla="*/ 2304872 w 2304872"/>
              <a:gd name="connsiteY1" fmla="*/ 0 h 703368"/>
              <a:gd name="connsiteX2" fmla="*/ 2304872 w 2304872"/>
              <a:gd name="connsiteY2" fmla="*/ 703368 h 703368"/>
              <a:gd name="connsiteX3" fmla="*/ 0 w 2304872"/>
              <a:gd name="connsiteY3" fmla="*/ 703368 h 703368"/>
              <a:gd name="connsiteX4" fmla="*/ 0 w 2304872"/>
              <a:gd name="connsiteY4" fmla="*/ 0 h 703368"/>
              <a:gd name="connsiteX0" fmla="*/ 0 w 2585288"/>
              <a:gd name="connsiteY0" fmla="*/ 0 h 703368"/>
              <a:gd name="connsiteX1" fmla="*/ 2585288 w 2585288"/>
              <a:gd name="connsiteY1" fmla="*/ 24384 h 703368"/>
              <a:gd name="connsiteX2" fmla="*/ 2304872 w 2585288"/>
              <a:gd name="connsiteY2" fmla="*/ 703368 h 703368"/>
              <a:gd name="connsiteX3" fmla="*/ 0 w 2585288"/>
              <a:gd name="connsiteY3" fmla="*/ 703368 h 703368"/>
              <a:gd name="connsiteX4" fmla="*/ 0 w 2585288"/>
              <a:gd name="connsiteY4" fmla="*/ 0 h 703368"/>
              <a:gd name="connsiteX0" fmla="*/ 0 w 2624631"/>
              <a:gd name="connsiteY0" fmla="*/ 0 h 703368"/>
              <a:gd name="connsiteX1" fmla="*/ 2624631 w 2624631"/>
              <a:gd name="connsiteY1" fmla="*/ 0 h 703368"/>
              <a:gd name="connsiteX2" fmla="*/ 2304872 w 2624631"/>
              <a:gd name="connsiteY2" fmla="*/ 703368 h 703368"/>
              <a:gd name="connsiteX3" fmla="*/ 0 w 2624631"/>
              <a:gd name="connsiteY3" fmla="*/ 703368 h 703368"/>
              <a:gd name="connsiteX4" fmla="*/ 0 w 2624631"/>
              <a:gd name="connsiteY4" fmla="*/ 0 h 70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4631" h="703368">
                <a:moveTo>
                  <a:pt x="0" y="0"/>
                </a:moveTo>
                <a:lnTo>
                  <a:pt x="2624631" y="0"/>
                </a:lnTo>
                <a:lnTo>
                  <a:pt x="2304872" y="703368"/>
                </a:lnTo>
                <a:lnTo>
                  <a:pt x="0" y="7033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Федеральный закон            «О таможенном регулировании в РФ»              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57200" y="2608500"/>
            <a:ext cx="3578680" cy="409773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Экспорт</a:t>
            </a:r>
            <a:endParaRPr lang="ru-RU" sz="1600" kern="1200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42816" y="4421352"/>
            <a:ext cx="3578680" cy="555825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Переработка на таможенной территории</a:t>
            </a:r>
            <a:endParaRPr lang="ru-RU" sz="1600" kern="1200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64520" y="3825044"/>
            <a:ext cx="3578680" cy="4613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Таможенный склад</a:t>
            </a:r>
            <a:endParaRPr lang="ru-RU" sz="1600" kern="1200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75960" y="3221275"/>
            <a:ext cx="3578680" cy="4288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Таможенный транзит</a:t>
            </a:r>
            <a:endParaRPr lang="ru-RU" sz="1600" kern="12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4043200" y="2821718"/>
            <a:ext cx="579166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071312" y="3435719"/>
            <a:ext cx="539676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48" idx="3"/>
          </p:cNvCxnSpPr>
          <p:nvPr/>
        </p:nvCxnSpPr>
        <p:spPr>
          <a:xfrm>
            <a:off x="4043200" y="4055694"/>
            <a:ext cx="562524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043200" y="5374656"/>
            <a:ext cx="564420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4610988" y="2622229"/>
            <a:ext cx="1398052" cy="39604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31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622366" y="3294989"/>
            <a:ext cx="1398052" cy="39604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32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602588" y="3931629"/>
            <a:ext cx="1398052" cy="39604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33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610988" y="5256890"/>
            <a:ext cx="1398052" cy="39604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35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156176" y="2624028"/>
            <a:ext cx="1405904" cy="3924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28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6156176" y="3298588"/>
            <a:ext cx="1405904" cy="3924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29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156176" y="3927055"/>
            <a:ext cx="1405904" cy="3924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30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6156176" y="5256890"/>
            <a:ext cx="1405904" cy="3924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32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6156176" y="5907987"/>
            <a:ext cx="1405904" cy="3924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33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610988" y="5907987"/>
            <a:ext cx="1398052" cy="39604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36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4082690" y="6084252"/>
            <a:ext cx="539676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Скругленный прямоугольник 66"/>
          <p:cNvSpPr/>
          <p:nvPr/>
        </p:nvSpPr>
        <p:spPr>
          <a:xfrm>
            <a:off x="511784" y="5805751"/>
            <a:ext cx="3578680" cy="547262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Переработка для внутреннего потребления</a:t>
            </a:r>
            <a:endParaRPr lang="ru-RU" sz="1600" kern="1200" dirty="0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464520" y="5075266"/>
            <a:ext cx="3578680" cy="598780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Переработка вне таможенно</a:t>
            </a:r>
            <a:r>
              <a:rPr lang="ru-RU" sz="1600" dirty="0" smtClean="0"/>
              <a:t>й территории</a:t>
            </a:r>
            <a:endParaRPr lang="ru-RU" sz="1600" kern="1200" dirty="0"/>
          </a:p>
        </p:txBody>
      </p:sp>
      <p:cxnSp>
        <p:nvCxnSpPr>
          <p:cNvPr id="69" name="Прямая соединительная линия 68"/>
          <p:cNvCxnSpPr>
            <a:stCxn id="47" idx="3"/>
          </p:cNvCxnSpPr>
          <p:nvPr/>
        </p:nvCxnSpPr>
        <p:spPr>
          <a:xfrm flipV="1">
            <a:off x="4021496" y="4692946"/>
            <a:ext cx="581092" cy="6319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Скругленный прямоугольник 69"/>
          <p:cNvSpPr/>
          <p:nvPr/>
        </p:nvSpPr>
        <p:spPr>
          <a:xfrm>
            <a:off x="4622366" y="4542718"/>
            <a:ext cx="1398052" cy="39604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34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6156176" y="4574230"/>
            <a:ext cx="1405904" cy="3924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31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89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49614"/>
            <a:ext cx="8435280" cy="5674504"/>
          </a:xfrm>
          <a:solidFill>
            <a:srgbClr val="FFFF99"/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11784" y="248006"/>
            <a:ext cx="8435280" cy="746850"/>
          </a:xfr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ТАМОЖЕННЫЕ ПРОЦЕДУРЫ</a:t>
            </a:r>
            <a:br>
              <a:rPr lang="ru-RU" sz="2000" dirty="0" smtClean="0"/>
            </a:br>
            <a:r>
              <a:rPr lang="ru-RU" sz="2000" i="1" dirty="0" smtClean="0"/>
              <a:t>(Продолжение)</a:t>
            </a:r>
            <a:endParaRPr lang="ru-RU" sz="2000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3360" y="1900121"/>
            <a:ext cx="3578680" cy="5927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Временный ввоз (допуск)</a:t>
            </a:r>
            <a:endParaRPr lang="ru-RU" sz="1600" kern="1200" dirty="0"/>
          </a:p>
        </p:txBody>
      </p:sp>
      <p:cxnSp>
        <p:nvCxnSpPr>
          <p:cNvPr id="16" name="Прямая соединительная линия 15"/>
          <p:cNvCxnSpPr>
            <a:endCxn id="31" idx="1"/>
          </p:cNvCxnSpPr>
          <p:nvPr/>
        </p:nvCxnSpPr>
        <p:spPr>
          <a:xfrm>
            <a:off x="3999040" y="2217857"/>
            <a:ext cx="595946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6084168" y="1196752"/>
            <a:ext cx="0" cy="522070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4594986" y="2019835"/>
            <a:ext cx="1398052" cy="39604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37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155560" y="2068454"/>
            <a:ext cx="1405904" cy="3924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34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491880" y="1196752"/>
            <a:ext cx="2530354" cy="615812"/>
          </a:xfrm>
          <a:custGeom>
            <a:avLst/>
            <a:gdLst>
              <a:gd name="connsiteX0" fmla="*/ 0 w 1952474"/>
              <a:gd name="connsiteY0" fmla="*/ 0 h 603620"/>
              <a:gd name="connsiteX1" fmla="*/ 1952474 w 1952474"/>
              <a:gd name="connsiteY1" fmla="*/ 0 h 603620"/>
              <a:gd name="connsiteX2" fmla="*/ 1952474 w 1952474"/>
              <a:gd name="connsiteY2" fmla="*/ 603620 h 603620"/>
              <a:gd name="connsiteX3" fmla="*/ 0 w 1952474"/>
              <a:gd name="connsiteY3" fmla="*/ 603620 h 603620"/>
              <a:gd name="connsiteX4" fmla="*/ 0 w 1952474"/>
              <a:gd name="connsiteY4" fmla="*/ 0 h 603620"/>
              <a:gd name="connsiteX0" fmla="*/ 0 w 2757146"/>
              <a:gd name="connsiteY0" fmla="*/ 0 h 603620"/>
              <a:gd name="connsiteX1" fmla="*/ 2757146 w 2757146"/>
              <a:gd name="connsiteY1" fmla="*/ 0 h 603620"/>
              <a:gd name="connsiteX2" fmla="*/ 2757146 w 2757146"/>
              <a:gd name="connsiteY2" fmla="*/ 603620 h 603620"/>
              <a:gd name="connsiteX3" fmla="*/ 804672 w 2757146"/>
              <a:gd name="connsiteY3" fmla="*/ 603620 h 603620"/>
              <a:gd name="connsiteX4" fmla="*/ 0 w 2757146"/>
              <a:gd name="connsiteY4" fmla="*/ 0 h 603620"/>
              <a:gd name="connsiteX0" fmla="*/ 0 w 2757146"/>
              <a:gd name="connsiteY0" fmla="*/ 0 h 615812"/>
              <a:gd name="connsiteX1" fmla="*/ 2757146 w 2757146"/>
              <a:gd name="connsiteY1" fmla="*/ 0 h 615812"/>
              <a:gd name="connsiteX2" fmla="*/ 2757146 w 2757146"/>
              <a:gd name="connsiteY2" fmla="*/ 603620 h 615812"/>
              <a:gd name="connsiteX3" fmla="*/ 633984 w 2757146"/>
              <a:gd name="connsiteY3" fmla="*/ 615812 h 615812"/>
              <a:gd name="connsiteX4" fmla="*/ 0 w 2757146"/>
              <a:gd name="connsiteY4" fmla="*/ 0 h 615812"/>
              <a:gd name="connsiteX0" fmla="*/ 0 w 2757146"/>
              <a:gd name="connsiteY0" fmla="*/ 0 h 615812"/>
              <a:gd name="connsiteX1" fmla="*/ 2757146 w 2757146"/>
              <a:gd name="connsiteY1" fmla="*/ 0 h 615812"/>
              <a:gd name="connsiteX2" fmla="*/ 2757146 w 2757146"/>
              <a:gd name="connsiteY2" fmla="*/ 603620 h 615812"/>
              <a:gd name="connsiteX3" fmla="*/ 633984 w 2757146"/>
              <a:gd name="connsiteY3" fmla="*/ 615812 h 615812"/>
              <a:gd name="connsiteX4" fmla="*/ 0 w 2757146"/>
              <a:gd name="connsiteY4" fmla="*/ 0 h 61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7146" h="615812">
                <a:moveTo>
                  <a:pt x="0" y="0"/>
                </a:moveTo>
                <a:lnTo>
                  <a:pt x="2757146" y="0"/>
                </a:lnTo>
                <a:lnTo>
                  <a:pt x="2757146" y="603620"/>
                </a:lnTo>
                <a:lnTo>
                  <a:pt x="633984" y="615812"/>
                </a:lnTo>
                <a:cubicBezTo>
                  <a:pt x="471424" y="434925"/>
                  <a:pt x="211328" y="205271"/>
                  <a:pt x="0" y="0"/>
                </a:cubicBezTo>
                <a:close/>
              </a:path>
            </a:pathLst>
          </a:cu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marL="354013" indent="-354013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     Таможенный кодекс    Таможенного союза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181576" y="1196753"/>
            <a:ext cx="2426696" cy="703368"/>
          </a:xfrm>
          <a:custGeom>
            <a:avLst/>
            <a:gdLst>
              <a:gd name="connsiteX0" fmla="*/ 0 w 2304872"/>
              <a:gd name="connsiteY0" fmla="*/ 0 h 703368"/>
              <a:gd name="connsiteX1" fmla="*/ 2304872 w 2304872"/>
              <a:gd name="connsiteY1" fmla="*/ 0 h 703368"/>
              <a:gd name="connsiteX2" fmla="*/ 2304872 w 2304872"/>
              <a:gd name="connsiteY2" fmla="*/ 703368 h 703368"/>
              <a:gd name="connsiteX3" fmla="*/ 0 w 2304872"/>
              <a:gd name="connsiteY3" fmla="*/ 703368 h 703368"/>
              <a:gd name="connsiteX4" fmla="*/ 0 w 2304872"/>
              <a:gd name="connsiteY4" fmla="*/ 0 h 703368"/>
              <a:gd name="connsiteX0" fmla="*/ 0 w 2634056"/>
              <a:gd name="connsiteY0" fmla="*/ 0 h 703368"/>
              <a:gd name="connsiteX1" fmla="*/ 2634056 w 2634056"/>
              <a:gd name="connsiteY1" fmla="*/ 12192 h 703368"/>
              <a:gd name="connsiteX2" fmla="*/ 2304872 w 2634056"/>
              <a:gd name="connsiteY2" fmla="*/ 703368 h 703368"/>
              <a:gd name="connsiteX3" fmla="*/ 0 w 2634056"/>
              <a:gd name="connsiteY3" fmla="*/ 703368 h 703368"/>
              <a:gd name="connsiteX4" fmla="*/ 0 w 2634056"/>
              <a:gd name="connsiteY4" fmla="*/ 0 h 70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4056" h="703368">
                <a:moveTo>
                  <a:pt x="0" y="0"/>
                </a:moveTo>
                <a:lnTo>
                  <a:pt x="2634056" y="12192"/>
                </a:lnTo>
                <a:lnTo>
                  <a:pt x="2304872" y="703368"/>
                </a:lnTo>
                <a:lnTo>
                  <a:pt x="0" y="7033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Федеральный закон            «О таможенном регулировании в РФ»              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76264" y="2624028"/>
            <a:ext cx="3578680" cy="566075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Временный вывоз</a:t>
            </a:r>
            <a:endParaRPr lang="ru-RU" sz="1600" kern="1200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08560" y="4693599"/>
            <a:ext cx="3578680" cy="537561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/>
              <a:t>Беспошлинная торговля</a:t>
            </a:r>
            <a:endParaRPr lang="ru-RU" sz="1600" kern="1200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08560" y="3967925"/>
            <a:ext cx="3578680" cy="560655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Реэкспорт</a:t>
            </a:r>
            <a:endParaRPr lang="ru-RU" sz="1600" kern="1200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20360" y="3284984"/>
            <a:ext cx="3578680" cy="570731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Реимпорт</a:t>
            </a:r>
            <a:endParaRPr lang="ru-RU" sz="1600" kern="12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4000966" y="2907065"/>
            <a:ext cx="579166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045096" y="3570349"/>
            <a:ext cx="562524" cy="12199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009287" y="4248252"/>
            <a:ext cx="562524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endCxn id="57" idx="1"/>
          </p:cNvCxnSpPr>
          <p:nvPr/>
        </p:nvCxnSpPr>
        <p:spPr>
          <a:xfrm>
            <a:off x="4000770" y="5626629"/>
            <a:ext cx="584002" cy="33006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4594986" y="2785766"/>
            <a:ext cx="1398052" cy="39604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38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610988" y="3454979"/>
            <a:ext cx="1398052" cy="39604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39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626580" y="4132536"/>
            <a:ext cx="1398052" cy="39604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40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584772" y="5461613"/>
            <a:ext cx="1398052" cy="39604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42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164512" y="2785766"/>
            <a:ext cx="1405904" cy="3924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35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6164512" y="3454979"/>
            <a:ext cx="1405904" cy="3924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36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155560" y="4146915"/>
            <a:ext cx="1405904" cy="3924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37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6164840" y="5467759"/>
            <a:ext cx="1405904" cy="3924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39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6164840" y="6091449"/>
            <a:ext cx="1405904" cy="3924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40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591870" y="6084535"/>
            <a:ext cx="1398052" cy="39604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43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66" name="Прямая соединительная линия 65"/>
          <p:cNvCxnSpPr>
            <a:endCxn id="65" idx="1"/>
          </p:cNvCxnSpPr>
          <p:nvPr/>
        </p:nvCxnSpPr>
        <p:spPr>
          <a:xfrm>
            <a:off x="4013142" y="6282557"/>
            <a:ext cx="578728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Скругленный прямоугольник 66"/>
          <p:cNvSpPr/>
          <p:nvPr/>
        </p:nvSpPr>
        <p:spPr>
          <a:xfrm>
            <a:off x="420360" y="6021288"/>
            <a:ext cx="3578680" cy="522539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Отказ в пользу государства</a:t>
            </a:r>
            <a:endParaRPr lang="ru-RU" sz="1600" kern="1200" dirty="0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408560" y="5335934"/>
            <a:ext cx="3578680" cy="581390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Уничтожение</a:t>
            </a:r>
            <a:endParaRPr lang="ru-RU" sz="1600" kern="1200" dirty="0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3987710" y="4969314"/>
            <a:ext cx="581092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Скругленный прямоугольник 69"/>
          <p:cNvSpPr/>
          <p:nvPr/>
        </p:nvSpPr>
        <p:spPr>
          <a:xfrm>
            <a:off x="4568802" y="4765449"/>
            <a:ext cx="1398052" cy="39604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41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6155560" y="4772857"/>
            <a:ext cx="1405904" cy="3924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accent1">
                    <a:lumMod val="50000"/>
                  </a:schemeClr>
                </a:solidFill>
              </a:rPr>
              <a:t>Глава 38</a:t>
            </a:r>
            <a:endParaRPr lang="ru-RU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96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11784" y="248006"/>
            <a:ext cx="8435280" cy="746850"/>
          </a:xfr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ТАМОЖЕННЫЕ ПРОЦЕДУРЫ</a:t>
            </a:r>
            <a:br>
              <a:rPr lang="ru-RU" sz="2000" dirty="0" smtClean="0"/>
            </a:br>
            <a:r>
              <a:rPr lang="ru-RU" sz="2000" i="1" dirty="0" smtClean="0"/>
              <a:t>(Продолжение)</a:t>
            </a:r>
            <a:endParaRPr lang="ru-RU" sz="2000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0384" y="1800464"/>
            <a:ext cx="3578680" cy="736791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Специальная таможенная процедура</a:t>
            </a:r>
            <a:endParaRPr lang="ru-RU" sz="1600" kern="1200" dirty="0"/>
          </a:p>
        </p:txBody>
      </p:sp>
      <p:cxnSp>
        <p:nvCxnSpPr>
          <p:cNvPr id="16" name="Прямая соединительная линия 15"/>
          <p:cNvCxnSpPr>
            <a:stCxn id="8" idx="3"/>
            <a:endCxn id="31" idx="1"/>
          </p:cNvCxnSpPr>
          <p:nvPr/>
        </p:nvCxnSpPr>
        <p:spPr>
          <a:xfrm>
            <a:off x="3959064" y="2168860"/>
            <a:ext cx="634446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4593510" y="1268760"/>
            <a:ext cx="4158426" cy="1800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Решение Комиссии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Таможенного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союза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   №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329 от 20 мая 2010 года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«О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перечне категорий товаров, в отношении которых может быть установлена специальная таможенная процедура, и условий их помещения под такую таможенную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процедуру»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05160" y="3675507"/>
            <a:ext cx="3578680" cy="7162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Свободный склад</a:t>
            </a:r>
            <a:endParaRPr lang="ru-RU" sz="1600" kern="1200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80384" y="5337212"/>
            <a:ext cx="3578680" cy="7920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Свободная таможенная зона</a:t>
            </a:r>
            <a:endParaRPr lang="ru-RU" sz="1600" kern="1200" dirty="0"/>
          </a:p>
        </p:txBody>
      </p:sp>
      <p:cxnSp>
        <p:nvCxnSpPr>
          <p:cNvPr id="50" name="Прямая соединительная линия 49"/>
          <p:cNvCxnSpPr>
            <a:stCxn id="46" idx="3"/>
          </p:cNvCxnSpPr>
          <p:nvPr/>
        </p:nvCxnSpPr>
        <p:spPr>
          <a:xfrm>
            <a:off x="3983840" y="4033649"/>
            <a:ext cx="663302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959064" y="5805264"/>
            <a:ext cx="663302" cy="0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4669214" y="3284984"/>
            <a:ext cx="4126098" cy="129614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Соглашение между Правительством РФ, Правительством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РБ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и Правительством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РК  от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18 июня 2010 года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«О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свободных складах и таможенной процедуре свободного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склада»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593509" y="4797152"/>
            <a:ext cx="4158428" cy="187220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Соглашение между Правительством РФ, Правительством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РБ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и Правительством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РК   от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18 июня 2010 года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«По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вопросам свободных (специальных, особых) экономических зон на таможенной территории Таможенного союза и таможенной процедуры свободной таможенной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зоны»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 rot="5133371">
            <a:off x="2839138" y="2031055"/>
            <a:ext cx="665854" cy="1995726"/>
          </a:xfrm>
          <a:prstGeom prst="wedgeEllipseCallout">
            <a:avLst>
              <a:gd name="adj1" fmla="val -68308"/>
              <a:gd name="adj2" fmla="val -84142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rgbClr val="C00000"/>
                </a:solidFill>
              </a:rPr>
              <a:t>определены      14 категорий товаров</a:t>
            </a:r>
            <a:endParaRPr lang="ru-RU" sz="1600" kern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13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ДОСТАВКА ТОВАРОВ ПОД ТАМОЖЕННЫМ КОНТРОЛЕМ</a:t>
            </a:r>
            <a:endParaRPr lang="ru-RU" sz="2000" dirty="0"/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108720"/>
              </p:ext>
            </p:extLst>
          </p:nvPr>
        </p:nvGraphicFramePr>
        <p:xfrm>
          <a:off x="457200" y="980728"/>
          <a:ext cx="82296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446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936104"/>
          </a:xfr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ОСНОВНЫЕ ПРИНЦИПЫ ТАМОЖЕННОЙ ПОЛИТИКИ</a:t>
            </a:r>
            <a:br>
              <a:rPr lang="ru-RU" sz="2000" dirty="0" smtClean="0"/>
            </a:br>
            <a:r>
              <a:rPr lang="ru-RU" sz="2000" dirty="0" smtClean="0"/>
              <a:t>ГОСУДАРСТВ- ЧЛЕНОВ ЕАЭС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149332"/>
              </p:ext>
            </p:extLst>
          </p:nvPr>
        </p:nvGraphicFramePr>
        <p:xfrm>
          <a:off x="179512" y="1340768"/>
          <a:ext cx="8856984" cy="2600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ВНЕ ЕДИНОЙ  ТАМОЖЕННОЙ ТЕРРИТОРИИ</a:t>
                      </a:r>
                      <a:endParaRPr lang="ru-RU" dirty="0"/>
                    </a:p>
                  </a:txBody>
                  <a:tcPr/>
                </a:tc>
              </a:tr>
              <a:tr h="48097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600" dirty="0" smtClean="0"/>
                        <a:t>Таможенный союз  является в пределах своих функций самостоятельным субъектом международного права</a:t>
                      </a:r>
                      <a:endParaRPr lang="ru-RU" sz="1600" dirty="0"/>
                    </a:p>
                  </a:txBody>
                  <a:tcPr/>
                </a:tc>
              </a:tr>
              <a:tr h="59589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600" dirty="0" smtClean="0"/>
                        <a:t>К Таможенному союзу при согласии</a:t>
                      </a:r>
                      <a:r>
                        <a:rPr lang="ru-RU" sz="1600" baseline="0" dirty="0" smtClean="0"/>
                        <a:t> всех его членов может присоединиться любое другое государство</a:t>
                      </a:r>
                      <a:endParaRPr lang="ru-RU" sz="1600" dirty="0"/>
                    </a:p>
                  </a:txBody>
                  <a:tcPr/>
                </a:tc>
              </a:tr>
              <a:tr h="48097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600" dirty="0" smtClean="0"/>
                        <a:t>Таможенный союз имеет единые внешние границы – внешние границы государств-членов</a:t>
                      </a:r>
                      <a:endParaRPr lang="ru-RU" sz="1600" dirty="0"/>
                    </a:p>
                  </a:txBody>
                  <a:tcPr/>
                </a:tc>
              </a:tr>
              <a:tr h="48097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600" dirty="0" smtClean="0"/>
                        <a:t>Государства- члены создали единую</a:t>
                      </a:r>
                      <a:r>
                        <a:rPr lang="ru-RU" sz="1600" baseline="0" dirty="0" smtClean="0"/>
                        <a:t> таможенную территорию, представляющую собой совокупность их таможенных территорий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328058"/>
              </p:ext>
            </p:extLst>
          </p:nvPr>
        </p:nvGraphicFramePr>
        <p:xfrm>
          <a:off x="179512" y="3933056"/>
          <a:ext cx="8856984" cy="2600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4"/>
              </a:tblGrid>
              <a:tr h="2937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ВНУТРИ ЕДИНОЙ ТАМОЖЕННОЙ ТЕРРИТОРИИ</a:t>
                      </a:r>
                      <a:endParaRPr lang="ru-RU" dirty="0"/>
                    </a:p>
                  </a:txBody>
                  <a:tcPr/>
                </a:tc>
              </a:tr>
              <a:tr h="49786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600" dirty="0" smtClean="0"/>
                        <a:t>Государства – члены </a:t>
                      </a:r>
                      <a:r>
                        <a:rPr lang="ru-RU" sz="1600" baseline="0" dirty="0" smtClean="0"/>
                        <a:t>воздерживаются от установления таможенных барьеров между собой</a:t>
                      </a:r>
                      <a:endParaRPr lang="ru-RU" sz="1600" dirty="0"/>
                    </a:p>
                  </a:txBody>
                  <a:tcPr/>
                </a:tc>
              </a:tr>
              <a:tr h="56681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600" dirty="0" smtClean="0"/>
                        <a:t>Товары, обращающиеся внутри ЕАЭС, не облагаются таможенными пошлинами и иными налогами</a:t>
                      </a:r>
                      <a:r>
                        <a:rPr lang="ru-RU" sz="1600" baseline="0" dirty="0" smtClean="0"/>
                        <a:t> и сборами, имеющими эквивалентное действие</a:t>
                      </a:r>
                      <a:endParaRPr lang="ru-RU" sz="1600" dirty="0"/>
                    </a:p>
                  </a:txBody>
                  <a:tcPr/>
                </a:tc>
              </a:tr>
              <a:tr h="56375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600" dirty="0" smtClean="0"/>
                        <a:t>Запреты и ограничения - комплекс мер, применяемый при перемещении товаров через таможенную границу ЕАЭС,</a:t>
                      </a:r>
                      <a:r>
                        <a:rPr lang="ru-RU" sz="1600" baseline="0" dirty="0" smtClean="0"/>
                        <a:t> - единый для всех государств-членов</a:t>
                      </a:r>
                      <a:endParaRPr lang="ru-RU" sz="1600" dirty="0"/>
                    </a:p>
                  </a:txBody>
                  <a:tcPr/>
                </a:tc>
              </a:tr>
              <a:tr h="52773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600" dirty="0" smtClean="0"/>
                        <a:t>Доходы</a:t>
                      </a:r>
                      <a:r>
                        <a:rPr lang="ru-RU" sz="1600" baseline="0" dirty="0" smtClean="0"/>
                        <a:t> от взимания таможенных пошлин при ввозе товаров на общую таможенную территорию из третьих стран  перераспределяются между бюджетами государств-членов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Левая фигурная скобка 13"/>
          <p:cNvSpPr/>
          <p:nvPr/>
        </p:nvSpPr>
        <p:spPr>
          <a:xfrm>
            <a:off x="328085" y="1844824"/>
            <a:ext cx="155448" cy="19225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328085" y="4365104"/>
            <a:ext cx="155447" cy="20665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5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22213"/>
            <a:ext cx="8229600" cy="614499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МЕТОДЫ ОПРЕДЕЛЕНИЯ ТАМОЖЕННОЙ СТОИМОСТИ</a:t>
            </a:r>
            <a:endParaRPr lang="ru-RU" sz="20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445689"/>
              </p:ext>
            </p:extLst>
          </p:nvPr>
        </p:nvGraphicFramePr>
        <p:xfrm>
          <a:off x="457200" y="980728"/>
          <a:ext cx="850728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Выгнутая влево стрелка 6"/>
          <p:cNvSpPr/>
          <p:nvPr/>
        </p:nvSpPr>
        <p:spPr>
          <a:xfrm>
            <a:off x="4545779" y="1660052"/>
            <a:ext cx="1010424" cy="576364"/>
          </a:xfrm>
          <a:prstGeom prst="curv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 smtClean="0">
                <a:solidFill>
                  <a:schemeClr val="tx1"/>
                </a:solidFill>
              </a:rPr>
              <a:t>Только для РФ</a:t>
            </a:r>
            <a:endParaRPr lang="ru-RU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2163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423020"/>
              </p:ext>
            </p:extLst>
          </p:nvPr>
        </p:nvGraphicFramePr>
        <p:xfrm>
          <a:off x="251520" y="980728"/>
          <a:ext cx="8568952" cy="5677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58363" y="267814"/>
            <a:ext cx="8229600" cy="568898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КОНТРОЛЬ </a:t>
            </a:r>
            <a:r>
              <a:rPr lang="ru-RU" sz="2000" dirty="0"/>
              <a:t>ТАМОЖЕННОЙ СТОИМОСТИ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24696" y="2866261"/>
            <a:ext cx="2061980" cy="106679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/>
              <a:t>представить доказательства фальсификации документов</a:t>
            </a:r>
            <a:endParaRPr lang="ru-RU" sz="1600" b="1" kern="12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71972" y="4077072"/>
            <a:ext cx="2215991" cy="2581600"/>
          </a:xfrm>
          <a:prstGeom prst="roundRect">
            <a:avLst/>
          </a:prstGeom>
          <a:solidFill>
            <a:schemeClr val="accent2"/>
          </a:solidFill>
          <a:ln w="57150">
            <a:solidFill>
              <a:srgbClr val="00B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/>
              <a:t>найти методологические основания, препятствующие применению стоимости (цены) сделки в качестве основы для определения таможенной стоимости</a:t>
            </a:r>
            <a:endParaRPr lang="ru-RU" sz="1600" b="1" kern="1200" dirty="0"/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5870306" y="3270394"/>
            <a:ext cx="645060" cy="46371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/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5859894" y="5301701"/>
            <a:ext cx="645060" cy="48454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94191" y="1013520"/>
            <a:ext cx="3073754" cy="54327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/>
              <a:t>Заявление  </a:t>
            </a:r>
            <a:r>
              <a:rPr lang="ru-RU" sz="1600" b="1" dirty="0" smtClean="0"/>
              <a:t>декларантом таможенной стоимости</a:t>
            </a:r>
            <a:endParaRPr lang="ru-RU" sz="1600" b="1" kern="1200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1640490" y="1556792"/>
            <a:ext cx="645060" cy="453173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59405" y="2009965"/>
            <a:ext cx="7930818" cy="69543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  <a:bevelB w="114300" prst="artDeco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chemeClr val="tx1"/>
                </a:solidFill>
              </a:rPr>
              <a:t>Рассмотрение таможенным органом представленных документов                                             с применением  системы управления рисками (СУР)</a:t>
            </a:r>
            <a:endParaRPr lang="ru-RU" sz="1600" b="1" kern="12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87769" y="3179723"/>
            <a:ext cx="1860635" cy="216840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rmAutofit lnSpcReduction="10000"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/>
              <a:t>У таможенного органа </a:t>
            </a:r>
            <a:r>
              <a:rPr lang="ru-RU" sz="1600" b="1" kern="1200" dirty="0" smtClean="0">
                <a:solidFill>
                  <a:srgbClr val="C00000"/>
                </a:solidFill>
              </a:rPr>
              <a:t>не </a:t>
            </a:r>
            <a:r>
              <a:rPr lang="ru-RU" sz="1600" b="1" kern="1200" dirty="0" smtClean="0">
                <a:solidFill>
                  <a:schemeClr val="bg1"/>
                </a:solidFill>
              </a:rPr>
              <a:t>имеется оснований </a:t>
            </a:r>
            <a:r>
              <a:rPr lang="ru-RU" sz="1600" b="1" kern="1200" dirty="0" smtClean="0"/>
              <a:t>полагать фальсификацию заявленной стоимости (цены) сделки</a:t>
            </a:r>
            <a:endParaRPr lang="ru-RU" sz="1600" b="1" kern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724814" y="2878617"/>
            <a:ext cx="1215338" cy="356598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/>
              <a:t>Для того, чтобы фальсифицированная стоимость (цена ) сделки не были положены в основу определения  таможенной стоимости необходимо: </a:t>
            </a:r>
            <a:endParaRPr lang="ru-RU" sz="1600" b="1" kern="1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280547" y="3492843"/>
            <a:ext cx="1931413" cy="1952381"/>
          </a:xfrm>
          <a:prstGeom prst="roundRect">
            <a:avLst/>
          </a:prstGeom>
          <a:solidFill>
            <a:schemeClr val="accent2"/>
          </a:solidFill>
          <a:ln w="57150">
            <a:solidFill>
              <a:srgbClr val="00B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/>
              <a:t>У таможенного органа </a:t>
            </a:r>
            <a:r>
              <a:rPr lang="ru-RU" sz="1600" b="1" dirty="0" smtClean="0">
                <a:solidFill>
                  <a:schemeClr val="bg1"/>
                </a:solidFill>
              </a:rPr>
              <a:t>имеется основания </a:t>
            </a:r>
            <a:r>
              <a:rPr lang="ru-RU" sz="1600" b="1" dirty="0"/>
              <a:t>полагать фальсификацию заявленной стоимости (цены) сделки</a:t>
            </a:r>
          </a:p>
        </p:txBody>
      </p:sp>
      <p:sp>
        <p:nvSpPr>
          <p:cNvPr id="25" name="Стрелка вниз 24"/>
          <p:cNvSpPr/>
          <p:nvPr/>
        </p:nvSpPr>
        <p:spPr>
          <a:xfrm>
            <a:off x="2923723" y="2735494"/>
            <a:ext cx="645060" cy="78595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/>
          </a:p>
        </p:txBody>
      </p:sp>
      <p:sp>
        <p:nvSpPr>
          <p:cNvPr id="26" name="Стрелка вниз 25"/>
          <p:cNvSpPr/>
          <p:nvPr/>
        </p:nvSpPr>
        <p:spPr>
          <a:xfrm>
            <a:off x="848784" y="2705401"/>
            <a:ext cx="645060" cy="47432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/>
          </a:p>
        </p:txBody>
      </p:sp>
      <p:sp>
        <p:nvSpPr>
          <p:cNvPr id="27" name="Стрелка вниз 26"/>
          <p:cNvSpPr/>
          <p:nvPr/>
        </p:nvSpPr>
        <p:spPr>
          <a:xfrm rot="16200000">
            <a:off x="4145857" y="4396817"/>
            <a:ext cx="645060" cy="51285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895556" y="5353649"/>
            <a:ext cx="645060" cy="51285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8363" y="5886761"/>
            <a:ext cx="3853597" cy="55783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/>
              <a:t>Таможенная стоимость принимается таможенным органом</a:t>
            </a:r>
            <a:endParaRPr lang="ru-RU" sz="1600" b="1" kern="1200" dirty="0"/>
          </a:p>
        </p:txBody>
      </p:sp>
    </p:spTree>
    <p:extLst>
      <p:ext uri="{BB962C8B-B14F-4D97-AF65-F5344CB8AC3E}">
        <p14:creationId xmlns:p14="http://schemas.microsoft.com/office/powerpoint/2010/main" val="6288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 Box 2"/>
          <p:cNvSpPr txBox="1">
            <a:spLocks noChangeArrowheads="1"/>
          </p:cNvSpPr>
          <p:nvPr/>
        </p:nvSpPr>
        <p:spPr bwMode="auto">
          <a:xfrm>
            <a:off x="1547813" y="2997200"/>
            <a:ext cx="6840537" cy="8334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altLang="ru-RU" sz="1200" b="1" i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ru-RU" altLang="ru-RU" sz="1200" b="1" i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1200" b="1" i="1">
                <a:latin typeface="Times New Roman" pitchFamily="18" charset="0"/>
              </a:rPr>
              <a:t>Решения таможенного органа</a:t>
            </a:r>
            <a:endParaRPr lang="ru-RU" altLang="ru-RU"/>
          </a:p>
        </p:txBody>
      </p:sp>
      <p:sp>
        <p:nvSpPr>
          <p:cNvPr id="177161" name="Oval 9"/>
          <p:cNvSpPr>
            <a:spLocks noChangeArrowheads="1"/>
          </p:cNvSpPr>
          <p:nvPr/>
        </p:nvSpPr>
        <p:spPr bwMode="auto">
          <a:xfrm>
            <a:off x="1116013" y="5734050"/>
            <a:ext cx="2157412" cy="85407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Выпуск товаров</a:t>
            </a:r>
          </a:p>
          <a:p>
            <a:pPr algn="ctr">
              <a:spcBef>
                <a:spcPct val="50000"/>
              </a:spcBef>
            </a:pPr>
            <a:endParaRPr lang="ru-RU" altLang="ru-RU" sz="1400" b="1">
              <a:latin typeface="Times New Roman" pitchFamily="18" charset="0"/>
            </a:endParaRPr>
          </a:p>
        </p:txBody>
      </p:sp>
      <p:sp>
        <p:nvSpPr>
          <p:cNvPr id="177162" name="Oval 10"/>
          <p:cNvSpPr>
            <a:spLocks noChangeArrowheads="1"/>
          </p:cNvSpPr>
          <p:nvPr/>
        </p:nvSpPr>
        <p:spPr bwMode="auto">
          <a:xfrm>
            <a:off x="3924300" y="5734050"/>
            <a:ext cx="2952750" cy="7032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Отказ                                   в выпуске</a:t>
            </a: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6156325" y="4221163"/>
            <a:ext cx="2447925" cy="9525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Декларантом осуществлена корректировка ТС и доплачены платежи в сроки выпуска?</a:t>
            </a: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3059113" y="4221163"/>
            <a:ext cx="2809875" cy="9525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Декларантом предоставлено обеспечение уплаты таможенных платежей                       в сроки выпуска?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1547813" y="1989138"/>
            <a:ext cx="3384550" cy="7397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Обнаружены признаки недостоверности или неподтвержденности заявленной ТС?</a:t>
            </a: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5867400" y="1989138"/>
            <a:ext cx="2447925" cy="7397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Обнаружено, что заявленная ТС является недостоверной</a:t>
            </a:r>
            <a:r>
              <a:rPr lang="ru-RU" altLang="ru-RU" sz="1400">
                <a:latin typeface="Times New Roman" pitchFamily="18" charset="0"/>
              </a:rPr>
              <a:t>?</a:t>
            </a:r>
          </a:p>
        </p:txBody>
      </p:sp>
      <p:sp>
        <p:nvSpPr>
          <p:cNvPr id="177167" name="Line 15"/>
          <p:cNvSpPr>
            <a:spLocks noChangeShapeType="1"/>
          </p:cNvSpPr>
          <p:nvPr/>
        </p:nvSpPr>
        <p:spPr bwMode="auto">
          <a:xfrm>
            <a:off x="2268538" y="2708275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1763713" y="2708275"/>
            <a:ext cx="647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НЕТ</a:t>
            </a:r>
          </a:p>
        </p:txBody>
      </p:sp>
      <p:sp>
        <p:nvSpPr>
          <p:cNvPr id="254" name="Documents"/>
          <p:cNvSpPr>
            <a:spLocks noEditPoints="1" noChangeArrowheads="1"/>
          </p:cNvSpPr>
          <p:nvPr/>
        </p:nvSpPr>
        <p:spPr bwMode="auto">
          <a:xfrm>
            <a:off x="971550" y="836613"/>
            <a:ext cx="1368425" cy="792162"/>
          </a:xfrm>
          <a:custGeom>
            <a:avLst/>
            <a:gdLst>
              <a:gd name="T0" fmla="*/ 0 w 21600"/>
              <a:gd name="T1" fmla="*/ 46714 h 21600"/>
              <a:gd name="T2" fmla="*/ 46389 w 21600"/>
              <a:gd name="T3" fmla="*/ 0 h 21600"/>
              <a:gd name="T4" fmla="*/ 289634 w 21600"/>
              <a:gd name="T5" fmla="*/ 314116 h 21600"/>
              <a:gd name="T6" fmla="*/ 266908 w 21600"/>
              <a:gd name="T7" fmla="*/ 337240 h 21600"/>
              <a:gd name="T8" fmla="*/ 244195 w 21600"/>
              <a:gd name="T9" fmla="*/ 360830 h 21600"/>
              <a:gd name="T10" fmla="*/ 266908 w 21600"/>
              <a:gd name="T11" fmla="*/ 23824 h 21600"/>
              <a:gd name="T12" fmla="*/ 244195 w 21600"/>
              <a:gd name="T13" fmla="*/ 46714 h 21600"/>
              <a:gd name="T14" fmla="*/ 22004 w 21600"/>
              <a:gd name="T15" fmla="*/ 23824 h 21600"/>
              <a:gd name="T16" fmla="*/ 288925 w 21600"/>
              <a:gd name="T17" fmla="*/ 0 h 21600"/>
              <a:gd name="T18" fmla="*/ 144463 w 21600"/>
              <a:gd name="T19" fmla="*/ 0 h 21600"/>
              <a:gd name="T20" fmla="*/ 0 w 21600"/>
              <a:gd name="T21" fmla="*/ 180182 h 21600"/>
              <a:gd name="T22" fmla="*/ 288925 w 21600"/>
              <a:gd name="T23" fmla="*/ 180182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645 w 21600"/>
              <a:gd name="T37" fmla="*/ 4171 h 21600"/>
              <a:gd name="T38" fmla="*/ 16522 w 21600"/>
              <a:gd name="T39" fmla="*/ 17314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b="1">
                <a:latin typeface="Times New Roman" pitchFamily="18" charset="0"/>
              </a:rPr>
              <a:t>ДТ, ДТС, документы</a:t>
            </a:r>
            <a:endParaRPr lang="en-GB" altLang="ru-RU" sz="1200" b="1">
              <a:latin typeface="Times New Roman" pitchFamily="18" charset="0"/>
            </a:endParaRPr>
          </a:p>
        </p:txBody>
      </p:sp>
      <p:pic>
        <p:nvPicPr>
          <p:cNvPr id="177170" name="Picture 236" descr="fk_c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692150"/>
            <a:ext cx="1295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171" name="Line 19"/>
          <p:cNvSpPr>
            <a:spLocks noChangeShapeType="1"/>
          </p:cNvSpPr>
          <p:nvPr/>
        </p:nvSpPr>
        <p:spPr bwMode="auto">
          <a:xfrm flipV="1">
            <a:off x="2339975" y="1268413"/>
            <a:ext cx="172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7172" name="AutoShape 20"/>
          <p:cNvSpPr>
            <a:spLocks noChangeArrowheads="1"/>
          </p:cNvSpPr>
          <p:nvPr/>
        </p:nvSpPr>
        <p:spPr bwMode="auto">
          <a:xfrm>
            <a:off x="6227763" y="3141663"/>
            <a:ext cx="1993900" cy="406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ТС корректируется</a:t>
            </a:r>
            <a:r>
              <a:rPr lang="ru-RU" altLang="ru-RU"/>
              <a:t> </a:t>
            </a:r>
          </a:p>
        </p:txBody>
      </p:sp>
      <p:sp>
        <p:nvSpPr>
          <p:cNvPr id="177173" name="AutoShape 21"/>
          <p:cNvSpPr>
            <a:spLocks noChangeArrowheads="1"/>
          </p:cNvSpPr>
          <p:nvPr/>
        </p:nvSpPr>
        <p:spPr bwMode="auto">
          <a:xfrm>
            <a:off x="1619250" y="3213100"/>
            <a:ext cx="1317625" cy="33655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ТС принята</a:t>
            </a:r>
          </a:p>
        </p:txBody>
      </p:sp>
      <p:sp>
        <p:nvSpPr>
          <p:cNvPr id="177174" name="AutoShape 22"/>
          <p:cNvSpPr>
            <a:spLocks noChangeArrowheads="1"/>
          </p:cNvSpPr>
          <p:nvPr/>
        </p:nvSpPr>
        <p:spPr bwMode="auto">
          <a:xfrm>
            <a:off x="3276600" y="3213100"/>
            <a:ext cx="2424113" cy="33655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Дополнительная проверка</a:t>
            </a:r>
          </a:p>
        </p:txBody>
      </p:sp>
      <p:grpSp>
        <p:nvGrpSpPr>
          <p:cNvPr id="177175" name="Group 23"/>
          <p:cNvGrpSpPr>
            <a:grpSpLocks/>
          </p:cNvGrpSpPr>
          <p:nvPr/>
        </p:nvGrpSpPr>
        <p:grpSpPr bwMode="auto">
          <a:xfrm>
            <a:off x="611188" y="2205038"/>
            <a:ext cx="527050" cy="1296987"/>
            <a:chOff x="2745" y="2112"/>
            <a:chExt cx="617" cy="1672"/>
          </a:xfrm>
        </p:grpSpPr>
        <p:sp>
          <p:nvSpPr>
            <p:cNvPr id="177176" name="Freeform 24"/>
            <p:cNvSpPr>
              <a:spLocks noEditPoints="1"/>
            </p:cNvSpPr>
            <p:nvPr/>
          </p:nvSpPr>
          <p:spPr bwMode="auto">
            <a:xfrm>
              <a:off x="2745" y="2112"/>
              <a:ext cx="617" cy="1672"/>
            </a:xfrm>
            <a:custGeom>
              <a:avLst/>
              <a:gdLst>
                <a:gd name="T0" fmla="*/ 1349 w 1862"/>
                <a:gd name="T1" fmla="*/ 248 h 4891"/>
                <a:gd name="T2" fmla="*/ 1275 w 1862"/>
                <a:gd name="T3" fmla="*/ 364 h 4891"/>
                <a:gd name="T4" fmla="*/ 1190 w 1862"/>
                <a:gd name="T5" fmla="*/ 429 h 4891"/>
                <a:gd name="T6" fmla="*/ 1149 w 1862"/>
                <a:gd name="T7" fmla="*/ 862 h 4891"/>
                <a:gd name="T8" fmla="*/ 1304 w 1862"/>
                <a:gd name="T9" fmla="*/ 934 h 4891"/>
                <a:gd name="T10" fmla="*/ 1653 w 1862"/>
                <a:gd name="T11" fmla="*/ 1213 h 4891"/>
                <a:gd name="T12" fmla="*/ 1781 w 1862"/>
                <a:gd name="T13" fmla="*/ 1525 h 4891"/>
                <a:gd name="T14" fmla="*/ 1845 w 1862"/>
                <a:gd name="T15" fmla="*/ 1853 h 4891"/>
                <a:gd name="T16" fmla="*/ 1539 w 1862"/>
                <a:gd name="T17" fmla="*/ 2177 h 4891"/>
                <a:gd name="T18" fmla="*/ 1496 w 1862"/>
                <a:gd name="T19" fmla="*/ 2368 h 4891"/>
                <a:gd name="T20" fmla="*/ 1449 w 1862"/>
                <a:gd name="T21" fmla="*/ 2730 h 4891"/>
                <a:gd name="T22" fmla="*/ 1353 w 1862"/>
                <a:gd name="T23" fmla="*/ 3550 h 4891"/>
                <a:gd name="T24" fmla="*/ 1387 w 1862"/>
                <a:gd name="T25" fmla="*/ 4543 h 4891"/>
                <a:gd name="T26" fmla="*/ 1281 w 1862"/>
                <a:gd name="T27" fmla="*/ 4620 h 4891"/>
                <a:gd name="T28" fmla="*/ 1143 w 1862"/>
                <a:gd name="T29" fmla="*/ 4891 h 4891"/>
                <a:gd name="T30" fmla="*/ 973 w 1862"/>
                <a:gd name="T31" fmla="*/ 4801 h 4891"/>
                <a:gd name="T32" fmla="*/ 772 w 1862"/>
                <a:gd name="T33" fmla="*/ 4804 h 4891"/>
                <a:gd name="T34" fmla="*/ 694 w 1862"/>
                <a:gd name="T35" fmla="*/ 4568 h 4891"/>
                <a:gd name="T36" fmla="*/ 711 w 1862"/>
                <a:gd name="T37" fmla="*/ 4530 h 4891"/>
                <a:gd name="T38" fmla="*/ 606 w 1862"/>
                <a:gd name="T39" fmla="*/ 4306 h 4891"/>
                <a:gd name="T40" fmla="*/ 485 w 1862"/>
                <a:gd name="T41" fmla="*/ 3696 h 4891"/>
                <a:gd name="T42" fmla="*/ 440 w 1862"/>
                <a:gd name="T43" fmla="*/ 2738 h 4891"/>
                <a:gd name="T44" fmla="*/ 419 w 1862"/>
                <a:gd name="T45" fmla="*/ 2597 h 4891"/>
                <a:gd name="T46" fmla="*/ 521 w 1862"/>
                <a:gd name="T47" fmla="*/ 2015 h 4891"/>
                <a:gd name="T48" fmla="*/ 528 w 1862"/>
                <a:gd name="T49" fmla="*/ 1890 h 4891"/>
                <a:gd name="T50" fmla="*/ 455 w 1862"/>
                <a:gd name="T51" fmla="*/ 1560 h 4891"/>
                <a:gd name="T52" fmla="*/ 396 w 1862"/>
                <a:gd name="T53" fmla="*/ 2039 h 4891"/>
                <a:gd name="T54" fmla="*/ 394 w 1862"/>
                <a:gd name="T55" fmla="*/ 2342 h 4891"/>
                <a:gd name="T56" fmla="*/ 400 w 1862"/>
                <a:gd name="T57" fmla="*/ 2504 h 4891"/>
                <a:gd name="T58" fmla="*/ 347 w 1862"/>
                <a:gd name="T59" fmla="*/ 2590 h 4891"/>
                <a:gd name="T60" fmla="*/ 277 w 1862"/>
                <a:gd name="T61" fmla="*/ 2459 h 4891"/>
                <a:gd name="T62" fmla="*/ 294 w 1862"/>
                <a:gd name="T63" fmla="*/ 2688 h 4891"/>
                <a:gd name="T64" fmla="*/ 147 w 1862"/>
                <a:gd name="T65" fmla="*/ 2654 h 4891"/>
                <a:gd name="T66" fmla="*/ 32 w 1862"/>
                <a:gd name="T67" fmla="*/ 2273 h 4891"/>
                <a:gd name="T68" fmla="*/ 21 w 1862"/>
                <a:gd name="T69" fmla="*/ 1689 h 4891"/>
                <a:gd name="T70" fmla="*/ 213 w 1862"/>
                <a:gd name="T71" fmla="*/ 1118 h 4891"/>
                <a:gd name="T72" fmla="*/ 272 w 1862"/>
                <a:gd name="T73" fmla="*/ 1006 h 4891"/>
                <a:gd name="T74" fmla="*/ 555 w 1862"/>
                <a:gd name="T75" fmla="*/ 915 h 4891"/>
                <a:gd name="T76" fmla="*/ 632 w 1862"/>
                <a:gd name="T77" fmla="*/ 910 h 4891"/>
                <a:gd name="T78" fmla="*/ 770 w 1862"/>
                <a:gd name="T79" fmla="*/ 850 h 4891"/>
                <a:gd name="T80" fmla="*/ 675 w 1862"/>
                <a:gd name="T81" fmla="*/ 631 h 4891"/>
                <a:gd name="T82" fmla="*/ 651 w 1862"/>
                <a:gd name="T83" fmla="*/ 450 h 4891"/>
                <a:gd name="T84" fmla="*/ 613 w 1862"/>
                <a:gd name="T85" fmla="*/ 377 h 4891"/>
                <a:gd name="T86" fmla="*/ 445 w 1862"/>
                <a:gd name="T87" fmla="*/ 262 h 4891"/>
                <a:gd name="T88" fmla="*/ 872 w 1862"/>
                <a:gd name="T89" fmla="*/ 0 h 4891"/>
                <a:gd name="T90" fmla="*/ 1362 w 1862"/>
                <a:gd name="T91" fmla="*/ 1906 h 4891"/>
                <a:gd name="T92" fmla="*/ 1411 w 1862"/>
                <a:gd name="T93" fmla="*/ 1785 h 4891"/>
                <a:gd name="T94" fmla="*/ 994 w 1862"/>
                <a:gd name="T95" fmla="*/ 4608 h 4891"/>
                <a:gd name="T96" fmla="*/ 994 w 1862"/>
                <a:gd name="T97" fmla="*/ 4687 h 4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62" h="4891">
                  <a:moveTo>
                    <a:pt x="1138" y="67"/>
                  </a:moveTo>
                  <a:lnTo>
                    <a:pt x="1258" y="147"/>
                  </a:lnTo>
                  <a:lnTo>
                    <a:pt x="1322" y="203"/>
                  </a:lnTo>
                  <a:lnTo>
                    <a:pt x="1349" y="248"/>
                  </a:lnTo>
                  <a:lnTo>
                    <a:pt x="1356" y="274"/>
                  </a:lnTo>
                  <a:lnTo>
                    <a:pt x="1351" y="302"/>
                  </a:lnTo>
                  <a:lnTo>
                    <a:pt x="1321" y="340"/>
                  </a:lnTo>
                  <a:lnTo>
                    <a:pt x="1275" y="364"/>
                  </a:lnTo>
                  <a:lnTo>
                    <a:pt x="1241" y="365"/>
                  </a:lnTo>
                  <a:lnTo>
                    <a:pt x="1228" y="365"/>
                  </a:lnTo>
                  <a:lnTo>
                    <a:pt x="1215" y="431"/>
                  </a:lnTo>
                  <a:lnTo>
                    <a:pt x="1190" y="429"/>
                  </a:lnTo>
                  <a:lnTo>
                    <a:pt x="1172" y="684"/>
                  </a:lnTo>
                  <a:lnTo>
                    <a:pt x="1132" y="796"/>
                  </a:lnTo>
                  <a:lnTo>
                    <a:pt x="1134" y="862"/>
                  </a:lnTo>
                  <a:lnTo>
                    <a:pt x="1149" y="862"/>
                  </a:lnTo>
                  <a:lnTo>
                    <a:pt x="1158" y="853"/>
                  </a:lnTo>
                  <a:lnTo>
                    <a:pt x="1270" y="924"/>
                  </a:lnTo>
                  <a:lnTo>
                    <a:pt x="1275" y="920"/>
                  </a:lnTo>
                  <a:lnTo>
                    <a:pt x="1304" y="934"/>
                  </a:lnTo>
                  <a:lnTo>
                    <a:pt x="1488" y="960"/>
                  </a:lnTo>
                  <a:lnTo>
                    <a:pt x="1545" y="989"/>
                  </a:lnTo>
                  <a:lnTo>
                    <a:pt x="1611" y="1115"/>
                  </a:lnTo>
                  <a:lnTo>
                    <a:pt x="1653" y="1213"/>
                  </a:lnTo>
                  <a:lnTo>
                    <a:pt x="1719" y="1361"/>
                  </a:lnTo>
                  <a:lnTo>
                    <a:pt x="1730" y="1401"/>
                  </a:lnTo>
                  <a:lnTo>
                    <a:pt x="1730" y="1413"/>
                  </a:lnTo>
                  <a:lnTo>
                    <a:pt x="1781" y="1525"/>
                  </a:lnTo>
                  <a:lnTo>
                    <a:pt x="1800" y="1597"/>
                  </a:lnTo>
                  <a:lnTo>
                    <a:pt x="1854" y="1753"/>
                  </a:lnTo>
                  <a:lnTo>
                    <a:pt x="1862" y="1818"/>
                  </a:lnTo>
                  <a:lnTo>
                    <a:pt x="1845" y="1853"/>
                  </a:lnTo>
                  <a:lnTo>
                    <a:pt x="1732" y="2006"/>
                  </a:lnTo>
                  <a:lnTo>
                    <a:pt x="1654" y="2094"/>
                  </a:lnTo>
                  <a:lnTo>
                    <a:pt x="1609" y="2137"/>
                  </a:lnTo>
                  <a:lnTo>
                    <a:pt x="1539" y="2177"/>
                  </a:lnTo>
                  <a:lnTo>
                    <a:pt x="1507" y="2166"/>
                  </a:lnTo>
                  <a:lnTo>
                    <a:pt x="1481" y="2195"/>
                  </a:lnTo>
                  <a:lnTo>
                    <a:pt x="1477" y="2280"/>
                  </a:lnTo>
                  <a:lnTo>
                    <a:pt x="1496" y="2368"/>
                  </a:lnTo>
                  <a:lnTo>
                    <a:pt x="1477" y="2621"/>
                  </a:lnTo>
                  <a:lnTo>
                    <a:pt x="1468" y="2743"/>
                  </a:lnTo>
                  <a:lnTo>
                    <a:pt x="1453" y="2735"/>
                  </a:lnTo>
                  <a:lnTo>
                    <a:pt x="1449" y="2730"/>
                  </a:lnTo>
                  <a:lnTo>
                    <a:pt x="1438" y="2730"/>
                  </a:lnTo>
                  <a:lnTo>
                    <a:pt x="1426" y="2969"/>
                  </a:lnTo>
                  <a:lnTo>
                    <a:pt x="1383" y="3328"/>
                  </a:lnTo>
                  <a:lnTo>
                    <a:pt x="1353" y="3550"/>
                  </a:lnTo>
                  <a:lnTo>
                    <a:pt x="1373" y="3800"/>
                  </a:lnTo>
                  <a:lnTo>
                    <a:pt x="1385" y="3951"/>
                  </a:lnTo>
                  <a:lnTo>
                    <a:pt x="1383" y="4441"/>
                  </a:lnTo>
                  <a:lnTo>
                    <a:pt x="1387" y="4543"/>
                  </a:lnTo>
                  <a:lnTo>
                    <a:pt x="1402" y="4605"/>
                  </a:lnTo>
                  <a:lnTo>
                    <a:pt x="1373" y="4617"/>
                  </a:lnTo>
                  <a:lnTo>
                    <a:pt x="1290" y="4613"/>
                  </a:lnTo>
                  <a:lnTo>
                    <a:pt x="1281" y="4620"/>
                  </a:lnTo>
                  <a:lnTo>
                    <a:pt x="1321" y="4780"/>
                  </a:lnTo>
                  <a:lnTo>
                    <a:pt x="1298" y="4849"/>
                  </a:lnTo>
                  <a:lnTo>
                    <a:pt x="1243" y="4887"/>
                  </a:lnTo>
                  <a:lnTo>
                    <a:pt x="1143" y="4891"/>
                  </a:lnTo>
                  <a:lnTo>
                    <a:pt x="1038" y="4868"/>
                  </a:lnTo>
                  <a:lnTo>
                    <a:pt x="996" y="4827"/>
                  </a:lnTo>
                  <a:lnTo>
                    <a:pt x="998" y="4818"/>
                  </a:lnTo>
                  <a:lnTo>
                    <a:pt x="973" y="4801"/>
                  </a:lnTo>
                  <a:lnTo>
                    <a:pt x="970" y="4796"/>
                  </a:lnTo>
                  <a:lnTo>
                    <a:pt x="930" y="4811"/>
                  </a:lnTo>
                  <a:lnTo>
                    <a:pt x="853" y="4822"/>
                  </a:lnTo>
                  <a:lnTo>
                    <a:pt x="772" y="4804"/>
                  </a:lnTo>
                  <a:lnTo>
                    <a:pt x="692" y="4789"/>
                  </a:lnTo>
                  <a:lnTo>
                    <a:pt x="660" y="4756"/>
                  </a:lnTo>
                  <a:lnTo>
                    <a:pt x="672" y="4634"/>
                  </a:lnTo>
                  <a:lnTo>
                    <a:pt x="694" y="4568"/>
                  </a:lnTo>
                  <a:lnTo>
                    <a:pt x="694" y="4546"/>
                  </a:lnTo>
                  <a:lnTo>
                    <a:pt x="691" y="4543"/>
                  </a:lnTo>
                  <a:lnTo>
                    <a:pt x="706" y="4534"/>
                  </a:lnTo>
                  <a:lnTo>
                    <a:pt x="711" y="4530"/>
                  </a:lnTo>
                  <a:lnTo>
                    <a:pt x="687" y="4517"/>
                  </a:lnTo>
                  <a:lnTo>
                    <a:pt x="591" y="4503"/>
                  </a:lnTo>
                  <a:lnTo>
                    <a:pt x="587" y="4498"/>
                  </a:lnTo>
                  <a:lnTo>
                    <a:pt x="606" y="4306"/>
                  </a:lnTo>
                  <a:lnTo>
                    <a:pt x="600" y="4174"/>
                  </a:lnTo>
                  <a:lnTo>
                    <a:pt x="566" y="3984"/>
                  </a:lnTo>
                  <a:lnTo>
                    <a:pt x="530" y="3838"/>
                  </a:lnTo>
                  <a:lnTo>
                    <a:pt x="485" y="3696"/>
                  </a:lnTo>
                  <a:lnTo>
                    <a:pt x="470" y="3433"/>
                  </a:lnTo>
                  <a:lnTo>
                    <a:pt x="449" y="3098"/>
                  </a:lnTo>
                  <a:lnTo>
                    <a:pt x="451" y="2914"/>
                  </a:lnTo>
                  <a:lnTo>
                    <a:pt x="440" y="2738"/>
                  </a:lnTo>
                  <a:lnTo>
                    <a:pt x="449" y="2678"/>
                  </a:lnTo>
                  <a:lnTo>
                    <a:pt x="449" y="2664"/>
                  </a:lnTo>
                  <a:lnTo>
                    <a:pt x="408" y="2645"/>
                  </a:lnTo>
                  <a:lnTo>
                    <a:pt x="419" y="2597"/>
                  </a:lnTo>
                  <a:lnTo>
                    <a:pt x="432" y="2361"/>
                  </a:lnTo>
                  <a:lnTo>
                    <a:pt x="443" y="2211"/>
                  </a:lnTo>
                  <a:lnTo>
                    <a:pt x="494" y="2064"/>
                  </a:lnTo>
                  <a:lnTo>
                    <a:pt x="521" y="2015"/>
                  </a:lnTo>
                  <a:lnTo>
                    <a:pt x="521" y="2006"/>
                  </a:lnTo>
                  <a:lnTo>
                    <a:pt x="526" y="2006"/>
                  </a:lnTo>
                  <a:lnTo>
                    <a:pt x="538" y="1997"/>
                  </a:lnTo>
                  <a:lnTo>
                    <a:pt x="528" y="1890"/>
                  </a:lnTo>
                  <a:lnTo>
                    <a:pt x="477" y="1832"/>
                  </a:lnTo>
                  <a:lnTo>
                    <a:pt x="460" y="1735"/>
                  </a:lnTo>
                  <a:lnTo>
                    <a:pt x="462" y="1599"/>
                  </a:lnTo>
                  <a:lnTo>
                    <a:pt x="455" y="1560"/>
                  </a:lnTo>
                  <a:lnTo>
                    <a:pt x="428" y="1672"/>
                  </a:lnTo>
                  <a:lnTo>
                    <a:pt x="408" y="1737"/>
                  </a:lnTo>
                  <a:lnTo>
                    <a:pt x="383" y="1911"/>
                  </a:lnTo>
                  <a:lnTo>
                    <a:pt x="396" y="2039"/>
                  </a:lnTo>
                  <a:lnTo>
                    <a:pt x="400" y="2206"/>
                  </a:lnTo>
                  <a:lnTo>
                    <a:pt x="402" y="2268"/>
                  </a:lnTo>
                  <a:lnTo>
                    <a:pt x="409" y="2302"/>
                  </a:lnTo>
                  <a:lnTo>
                    <a:pt x="394" y="2342"/>
                  </a:lnTo>
                  <a:lnTo>
                    <a:pt x="374" y="2371"/>
                  </a:lnTo>
                  <a:lnTo>
                    <a:pt x="372" y="2411"/>
                  </a:lnTo>
                  <a:lnTo>
                    <a:pt x="391" y="2495"/>
                  </a:lnTo>
                  <a:lnTo>
                    <a:pt x="400" y="2504"/>
                  </a:lnTo>
                  <a:lnTo>
                    <a:pt x="396" y="2561"/>
                  </a:lnTo>
                  <a:lnTo>
                    <a:pt x="381" y="2578"/>
                  </a:lnTo>
                  <a:lnTo>
                    <a:pt x="366" y="2590"/>
                  </a:lnTo>
                  <a:lnTo>
                    <a:pt x="347" y="2590"/>
                  </a:lnTo>
                  <a:lnTo>
                    <a:pt x="294" y="2507"/>
                  </a:lnTo>
                  <a:lnTo>
                    <a:pt x="281" y="2468"/>
                  </a:lnTo>
                  <a:lnTo>
                    <a:pt x="281" y="2464"/>
                  </a:lnTo>
                  <a:lnTo>
                    <a:pt x="277" y="2459"/>
                  </a:lnTo>
                  <a:lnTo>
                    <a:pt x="266" y="2476"/>
                  </a:lnTo>
                  <a:lnTo>
                    <a:pt x="287" y="2626"/>
                  </a:lnTo>
                  <a:lnTo>
                    <a:pt x="285" y="2669"/>
                  </a:lnTo>
                  <a:lnTo>
                    <a:pt x="294" y="2688"/>
                  </a:lnTo>
                  <a:lnTo>
                    <a:pt x="260" y="2769"/>
                  </a:lnTo>
                  <a:lnTo>
                    <a:pt x="232" y="2769"/>
                  </a:lnTo>
                  <a:lnTo>
                    <a:pt x="187" y="2709"/>
                  </a:lnTo>
                  <a:lnTo>
                    <a:pt x="147" y="2654"/>
                  </a:lnTo>
                  <a:lnTo>
                    <a:pt x="93" y="2569"/>
                  </a:lnTo>
                  <a:lnTo>
                    <a:pt x="104" y="2373"/>
                  </a:lnTo>
                  <a:lnTo>
                    <a:pt x="53" y="2349"/>
                  </a:lnTo>
                  <a:lnTo>
                    <a:pt x="32" y="2273"/>
                  </a:lnTo>
                  <a:lnTo>
                    <a:pt x="23" y="2001"/>
                  </a:lnTo>
                  <a:lnTo>
                    <a:pt x="0" y="1877"/>
                  </a:lnTo>
                  <a:lnTo>
                    <a:pt x="6" y="1797"/>
                  </a:lnTo>
                  <a:lnTo>
                    <a:pt x="21" y="1689"/>
                  </a:lnTo>
                  <a:lnTo>
                    <a:pt x="77" y="1503"/>
                  </a:lnTo>
                  <a:lnTo>
                    <a:pt x="91" y="1437"/>
                  </a:lnTo>
                  <a:lnTo>
                    <a:pt x="170" y="1201"/>
                  </a:lnTo>
                  <a:lnTo>
                    <a:pt x="213" y="1118"/>
                  </a:lnTo>
                  <a:lnTo>
                    <a:pt x="219" y="1101"/>
                  </a:lnTo>
                  <a:lnTo>
                    <a:pt x="242" y="1058"/>
                  </a:lnTo>
                  <a:lnTo>
                    <a:pt x="260" y="1037"/>
                  </a:lnTo>
                  <a:lnTo>
                    <a:pt x="272" y="1006"/>
                  </a:lnTo>
                  <a:lnTo>
                    <a:pt x="289" y="972"/>
                  </a:lnTo>
                  <a:lnTo>
                    <a:pt x="374" y="915"/>
                  </a:lnTo>
                  <a:lnTo>
                    <a:pt x="392" y="908"/>
                  </a:lnTo>
                  <a:lnTo>
                    <a:pt x="555" y="915"/>
                  </a:lnTo>
                  <a:lnTo>
                    <a:pt x="570" y="898"/>
                  </a:lnTo>
                  <a:lnTo>
                    <a:pt x="619" y="905"/>
                  </a:lnTo>
                  <a:lnTo>
                    <a:pt x="626" y="913"/>
                  </a:lnTo>
                  <a:lnTo>
                    <a:pt x="632" y="910"/>
                  </a:lnTo>
                  <a:lnTo>
                    <a:pt x="672" y="898"/>
                  </a:lnTo>
                  <a:lnTo>
                    <a:pt x="726" y="862"/>
                  </a:lnTo>
                  <a:lnTo>
                    <a:pt x="751" y="867"/>
                  </a:lnTo>
                  <a:lnTo>
                    <a:pt x="770" y="850"/>
                  </a:lnTo>
                  <a:lnTo>
                    <a:pt x="772" y="781"/>
                  </a:lnTo>
                  <a:lnTo>
                    <a:pt x="751" y="751"/>
                  </a:lnTo>
                  <a:lnTo>
                    <a:pt x="694" y="641"/>
                  </a:lnTo>
                  <a:lnTo>
                    <a:pt x="675" y="631"/>
                  </a:lnTo>
                  <a:lnTo>
                    <a:pt x="632" y="564"/>
                  </a:lnTo>
                  <a:lnTo>
                    <a:pt x="628" y="533"/>
                  </a:lnTo>
                  <a:lnTo>
                    <a:pt x="649" y="512"/>
                  </a:lnTo>
                  <a:lnTo>
                    <a:pt x="651" y="450"/>
                  </a:lnTo>
                  <a:lnTo>
                    <a:pt x="628" y="439"/>
                  </a:lnTo>
                  <a:lnTo>
                    <a:pt x="615" y="426"/>
                  </a:lnTo>
                  <a:lnTo>
                    <a:pt x="623" y="386"/>
                  </a:lnTo>
                  <a:lnTo>
                    <a:pt x="613" y="377"/>
                  </a:lnTo>
                  <a:lnTo>
                    <a:pt x="532" y="374"/>
                  </a:lnTo>
                  <a:lnTo>
                    <a:pt x="479" y="355"/>
                  </a:lnTo>
                  <a:lnTo>
                    <a:pt x="443" y="309"/>
                  </a:lnTo>
                  <a:lnTo>
                    <a:pt x="445" y="262"/>
                  </a:lnTo>
                  <a:lnTo>
                    <a:pt x="509" y="159"/>
                  </a:lnTo>
                  <a:lnTo>
                    <a:pt x="604" y="79"/>
                  </a:lnTo>
                  <a:lnTo>
                    <a:pt x="677" y="40"/>
                  </a:lnTo>
                  <a:lnTo>
                    <a:pt x="872" y="0"/>
                  </a:lnTo>
                  <a:lnTo>
                    <a:pt x="981" y="12"/>
                  </a:lnTo>
                  <a:lnTo>
                    <a:pt x="1138" y="67"/>
                  </a:lnTo>
                  <a:close/>
                  <a:moveTo>
                    <a:pt x="1471" y="1763"/>
                  </a:moveTo>
                  <a:lnTo>
                    <a:pt x="1362" y="1906"/>
                  </a:lnTo>
                  <a:lnTo>
                    <a:pt x="1353" y="1915"/>
                  </a:lnTo>
                  <a:lnTo>
                    <a:pt x="1339" y="1901"/>
                  </a:lnTo>
                  <a:lnTo>
                    <a:pt x="1394" y="1842"/>
                  </a:lnTo>
                  <a:lnTo>
                    <a:pt x="1411" y="1785"/>
                  </a:lnTo>
                  <a:lnTo>
                    <a:pt x="1422" y="1601"/>
                  </a:lnTo>
                  <a:lnTo>
                    <a:pt x="1488" y="1706"/>
                  </a:lnTo>
                  <a:lnTo>
                    <a:pt x="1471" y="1763"/>
                  </a:lnTo>
                  <a:close/>
                  <a:moveTo>
                    <a:pt x="994" y="4608"/>
                  </a:moveTo>
                  <a:lnTo>
                    <a:pt x="989" y="4603"/>
                  </a:lnTo>
                  <a:lnTo>
                    <a:pt x="1019" y="4610"/>
                  </a:lnTo>
                  <a:lnTo>
                    <a:pt x="1028" y="4601"/>
                  </a:lnTo>
                  <a:lnTo>
                    <a:pt x="994" y="4687"/>
                  </a:lnTo>
                  <a:lnTo>
                    <a:pt x="994" y="46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77" name="Freeform 25"/>
            <p:cNvSpPr>
              <a:spLocks/>
            </p:cNvSpPr>
            <p:nvPr/>
          </p:nvSpPr>
          <p:spPr bwMode="auto">
            <a:xfrm>
              <a:off x="3093" y="2453"/>
              <a:ext cx="261" cy="395"/>
            </a:xfrm>
            <a:custGeom>
              <a:avLst/>
              <a:gdLst>
                <a:gd name="T0" fmla="*/ 470 w 790"/>
                <a:gd name="T1" fmla="*/ 26 h 1156"/>
                <a:gd name="T2" fmla="*/ 475 w 790"/>
                <a:gd name="T3" fmla="*/ 19 h 1156"/>
                <a:gd name="T4" fmla="*/ 494 w 790"/>
                <a:gd name="T5" fmla="*/ 28 h 1156"/>
                <a:gd name="T6" fmla="*/ 528 w 790"/>
                <a:gd name="T7" fmla="*/ 121 h 1156"/>
                <a:gd name="T8" fmla="*/ 502 w 790"/>
                <a:gd name="T9" fmla="*/ 169 h 1156"/>
                <a:gd name="T10" fmla="*/ 470 w 790"/>
                <a:gd name="T11" fmla="*/ 215 h 1156"/>
                <a:gd name="T12" fmla="*/ 483 w 790"/>
                <a:gd name="T13" fmla="*/ 334 h 1156"/>
                <a:gd name="T14" fmla="*/ 588 w 790"/>
                <a:gd name="T15" fmla="*/ 414 h 1156"/>
                <a:gd name="T16" fmla="*/ 604 w 790"/>
                <a:gd name="T17" fmla="*/ 415 h 1156"/>
                <a:gd name="T18" fmla="*/ 611 w 790"/>
                <a:gd name="T19" fmla="*/ 417 h 1156"/>
                <a:gd name="T20" fmla="*/ 621 w 790"/>
                <a:gd name="T21" fmla="*/ 417 h 1156"/>
                <a:gd name="T22" fmla="*/ 628 w 790"/>
                <a:gd name="T23" fmla="*/ 419 h 1156"/>
                <a:gd name="T24" fmla="*/ 632 w 790"/>
                <a:gd name="T25" fmla="*/ 419 h 1156"/>
                <a:gd name="T26" fmla="*/ 636 w 790"/>
                <a:gd name="T27" fmla="*/ 419 h 1156"/>
                <a:gd name="T28" fmla="*/ 638 w 790"/>
                <a:gd name="T29" fmla="*/ 421 h 1156"/>
                <a:gd name="T30" fmla="*/ 639 w 790"/>
                <a:gd name="T31" fmla="*/ 421 h 1156"/>
                <a:gd name="T32" fmla="*/ 549 w 790"/>
                <a:gd name="T33" fmla="*/ 526 h 1156"/>
                <a:gd name="T34" fmla="*/ 588 w 790"/>
                <a:gd name="T35" fmla="*/ 615 h 1156"/>
                <a:gd name="T36" fmla="*/ 628 w 790"/>
                <a:gd name="T37" fmla="*/ 665 h 1156"/>
                <a:gd name="T38" fmla="*/ 724 w 790"/>
                <a:gd name="T39" fmla="*/ 589 h 1156"/>
                <a:gd name="T40" fmla="*/ 787 w 790"/>
                <a:gd name="T41" fmla="*/ 839 h 1156"/>
                <a:gd name="T42" fmla="*/ 592 w 790"/>
                <a:gd name="T43" fmla="*/ 1098 h 1156"/>
                <a:gd name="T44" fmla="*/ 455 w 790"/>
                <a:gd name="T45" fmla="*/ 1141 h 1156"/>
                <a:gd name="T46" fmla="*/ 273 w 790"/>
                <a:gd name="T47" fmla="*/ 1010 h 1156"/>
                <a:gd name="T48" fmla="*/ 311 w 790"/>
                <a:gd name="T49" fmla="*/ 946 h 1156"/>
                <a:gd name="T50" fmla="*/ 468 w 790"/>
                <a:gd name="T51" fmla="*/ 720 h 1156"/>
                <a:gd name="T52" fmla="*/ 472 w 790"/>
                <a:gd name="T53" fmla="*/ 729 h 1156"/>
                <a:gd name="T54" fmla="*/ 477 w 790"/>
                <a:gd name="T55" fmla="*/ 720 h 1156"/>
                <a:gd name="T56" fmla="*/ 534 w 790"/>
                <a:gd name="T57" fmla="*/ 719 h 1156"/>
                <a:gd name="T58" fmla="*/ 607 w 790"/>
                <a:gd name="T59" fmla="*/ 708 h 1156"/>
                <a:gd name="T60" fmla="*/ 487 w 790"/>
                <a:gd name="T61" fmla="*/ 707 h 1156"/>
                <a:gd name="T62" fmla="*/ 507 w 790"/>
                <a:gd name="T63" fmla="*/ 691 h 1156"/>
                <a:gd name="T64" fmla="*/ 556 w 790"/>
                <a:gd name="T65" fmla="*/ 681 h 1156"/>
                <a:gd name="T66" fmla="*/ 585 w 790"/>
                <a:gd name="T67" fmla="*/ 686 h 1156"/>
                <a:gd name="T68" fmla="*/ 585 w 790"/>
                <a:gd name="T69" fmla="*/ 672 h 1156"/>
                <a:gd name="T70" fmla="*/ 492 w 790"/>
                <a:gd name="T71" fmla="*/ 677 h 1156"/>
                <a:gd name="T72" fmla="*/ 375 w 790"/>
                <a:gd name="T73" fmla="*/ 558 h 1156"/>
                <a:gd name="T74" fmla="*/ 411 w 790"/>
                <a:gd name="T75" fmla="*/ 319 h 1156"/>
                <a:gd name="T76" fmla="*/ 434 w 790"/>
                <a:gd name="T77" fmla="*/ 166 h 1156"/>
                <a:gd name="T78" fmla="*/ 421 w 790"/>
                <a:gd name="T79" fmla="*/ 160 h 1156"/>
                <a:gd name="T80" fmla="*/ 417 w 790"/>
                <a:gd name="T81" fmla="*/ 217 h 1156"/>
                <a:gd name="T82" fmla="*/ 385 w 790"/>
                <a:gd name="T83" fmla="*/ 298 h 1156"/>
                <a:gd name="T84" fmla="*/ 332 w 790"/>
                <a:gd name="T85" fmla="*/ 810 h 1156"/>
                <a:gd name="T86" fmla="*/ 260 w 790"/>
                <a:gd name="T87" fmla="*/ 908 h 1156"/>
                <a:gd name="T88" fmla="*/ 47 w 790"/>
                <a:gd name="T89" fmla="*/ 943 h 1156"/>
                <a:gd name="T90" fmla="*/ 34 w 790"/>
                <a:gd name="T91" fmla="*/ 850 h 1156"/>
                <a:gd name="T92" fmla="*/ 30 w 790"/>
                <a:gd name="T93" fmla="*/ 639 h 1156"/>
                <a:gd name="T94" fmla="*/ 26 w 790"/>
                <a:gd name="T95" fmla="*/ 543 h 1156"/>
                <a:gd name="T96" fmla="*/ 41 w 790"/>
                <a:gd name="T97" fmla="*/ 517 h 1156"/>
                <a:gd name="T98" fmla="*/ 6 w 790"/>
                <a:gd name="T99" fmla="*/ 445 h 1156"/>
                <a:gd name="T100" fmla="*/ 138 w 790"/>
                <a:gd name="T101" fmla="*/ 327 h 1156"/>
                <a:gd name="T102" fmla="*/ 177 w 790"/>
                <a:gd name="T103" fmla="*/ 400 h 1156"/>
                <a:gd name="T104" fmla="*/ 234 w 790"/>
                <a:gd name="T105" fmla="*/ 424 h 1156"/>
                <a:gd name="T106" fmla="*/ 302 w 790"/>
                <a:gd name="T107" fmla="*/ 383 h 1156"/>
                <a:gd name="T108" fmla="*/ 322 w 790"/>
                <a:gd name="T109" fmla="*/ 376 h 1156"/>
                <a:gd name="T110" fmla="*/ 319 w 790"/>
                <a:gd name="T111" fmla="*/ 271 h 1156"/>
                <a:gd name="T112" fmla="*/ 311 w 790"/>
                <a:gd name="T113" fmla="*/ 217 h 1156"/>
                <a:gd name="T114" fmla="*/ 213 w 790"/>
                <a:gd name="T115" fmla="*/ 183 h 1156"/>
                <a:gd name="T116" fmla="*/ 164 w 790"/>
                <a:gd name="T117" fmla="*/ 179 h 1156"/>
                <a:gd name="T118" fmla="*/ 256 w 790"/>
                <a:gd name="T119" fmla="*/ 162 h 1156"/>
                <a:gd name="T120" fmla="*/ 253 w 790"/>
                <a:gd name="T121" fmla="*/ 74 h 1156"/>
                <a:gd name="T122" fmla="*/ 260 w 790"/>
                <a:gd name="T123" fmla="*/ 9 h 1156"/>
                <a:gd name="T124" fmla="*/ 360 w 790"/>
                <a:gd name="T125" fmla="*/ 9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90" h="1156">
                  <a:moveTo>
                    <a:pt x="422" y="35"/>
                  </a:moveTo>
                  <a:lnTo>
                    <a:pt x="470" y="26"/>
                  </a:lnTo>
                  <a:lnTo>
                    <a:pt x="481" y="14"/>
                  </a:lnTo>
                  <a:lnTo>
                    <a:pt x="475" y="19"/>
                  </a:lnTo>
                  <a:lnTo>
                    <a:pt x="475" y="22"/>
                  </a:lnTo>
                  <a:lnTo>
                    <a:pt x="494" y="28"/>
                  </a:lnTo>
                  <a:lnTo>
                    <a:pt x="538" y="114"/>
                  </a:lnTo>
                  <a:lnTo>
                    <a:pt x="528" y="121"/>
                  </a:lnTo>
                  <a:lnTo>
                    <a:pt x="526" y="143"/>
                  </a:lnTo>
                  <a:lnTo>
                    <a:pt x="502" y="169"/>
                  </a:lnTo>
                  <a:lnTo>
                    <a:pt x="496" y="164"/>
                  </a:lnTo>
                  <a:lnTo>
                    <a:pt x="470" y="215"/>
                  </a:lnTo>
                  <a:lnTo>
                    <a:pt x="466" y="290"/>
                  </a:lnTo>
                  <a:lnTo>
                    <a:pt x="483" y="334"/>
                  </a:lnTo>
                  <a:lnTo>
                    <a:pt x="532" y="393"/>
                  </a:lnTo>
                  <a:lnTo>
                    <a:pt x="588" y="414"/>
                  </a:lnTo>
                  <a:lnTo>
                    <a:pt x="600" y="414"/>
                  </a:lnTo>
                  <a:lnTo>
                    <a:pt x="604" y="415"/>
                  </a:lnTo>
                  <a:lnTo>
                    <a:pt x="607" y="415"/>
                  </a:lnTo>
                  <a:lnTo>
                    <a:pt x="611" y="417"/>
                  </a:lnTo>
                  <a:lnTo>
                    <a:pt x="615" y="417"/>
                  </a:lnTo>
                  <a:lnTo>
                    <a:pt x="621" y="417"/>
                  </a:lnTo>
                  <a:lnTo>
                    <a:pt x="624" y="417"/>
                  </a:lnTo>
                  <a:lnTo>
                    <a:pt x="628" y="419"/>
                  </a:lnTo>
                  <a:lnTo>
                    <a:pt x="632" y="419"/>
                  </a:lnTo>
                  <a:lnTo>
                    <a:pt x="632" y="419"/>
                  </a:lnTo>
                  <a:lnTo>
                    <a:pt x="634" y="419"/>
                  </a:lnTo>
                  <a:lnTo>
                    <a:pt x="636" y="419"/>
                  </a:lnTo>
                  <a:lnTo>
                    <a:pt x="636" y="419"/>
                  </a:lnTo>
                  <a:lnTo>
                    <a:pt x="638" y="421"/>
                  </a:lnTo>
                  <a:lnTo>
                    <a:pt x="639" y="421"/>
                  </a:lnTo>
                  <a:lnTo>
                    <a:pt x="639" y="421"/>
                  </a:lnTo>
                  <a:lnTo>
                    <a:pt x="641" y="421"/>
                  </a:lnTo>
                  <a:lnTo>
                    <a:pt x="549" y="526"/>
                  </a:lnTo>
                  <a:lnTo>
                    <a:pt x="553" y="565"/>
                  </a:lnTo>
                  <a:lnTo>
                    <a:pt x="588" y="615"/>
                  </a:lnTo>
                  <a:lnTo>
                    <a:pt x="609" y="660"/>
                  </a:lnTo>
                  <a:lnTo>
                    <a:pt x="628" y="665"/>
                  </a:lnTo>
                  <a:lnTo>
                    <a:pt x="643" y="665"/>
                  </a:lnTo>
                  <a:lnTo>
                    <a:pt x="724" y="589"/>
                  </a:lnTo>
                  <a:lnTo>
                    <a:pt x="790" y="786"/>
                  </a:lnTo>
                  <a:lnTo>
                    <a:pt x="787" y="839"/>
                  </a:lnTo>
                  <a:lnTo>
                    <a:pt x="643" y="1034"/>
                  </a:lnTo>
                  <a:lnTo>
                    <a:pt x="592" y="1098"/>
                  </a:lnTo>
                  <a:lnTo>
                    <a:pt x="517" y="1156"/>
                  </a:lnTo>
                  <a:lnTo>
                    <a:pt x="455" y="1141"/>
                  </a:lnTo>
                  <a:lnTo>
                    <a:pt x="343" y="1068"/>
                  </a:lnTo>
                  <a:lnTo>
                    <a:pt x="273" y="1010"/>
                  </a:lnTo>
                  <a:lnTo>
                    <a:pt x="290" y="967"/>
                  </a:lnTo>
                  <a:lnTo>
                    <a:pt x="311" y="946"/>
                  </a:lnTo>
                  <a:lnTo>
                    <a:pt x="456" y="750"/>
                  </a:lnTo>
                  <a:lnTo>
                    <a:pt x="468" y="720"/>
                  </a:lnTo>
                  <a:lnTo>
                    <a:pt x="468" y="724"/>
                  </a:lnTo>
                  <a:lnTo>
                    <a:pt x="472" y="729"/>
                  </a:lnTo>
                  <a:lnTo>
                    <a:pt x="477" y="724"/>
                  </a:lnTo>
                  <a:lnTo>
                    <a:pt x="477" y="720"/>
                  </a:lnTo>
                  <a:lnTo>
                    <a:pt x="490" y="729"/>
                  </a:lnTo>
                  <a:lnTo>
                    <a:pt x="534" y="719"/>
                  </a:lnTo>
                  <a:lnTo>
                    <a:pt x="592" y="720"/>
                  </a:lnTo>
                  <a:lnTo>
                    <a:pt x="607" y="708"/>
                  </a:lnTo>
                  <a:lnTo>
                    <a:pt x="598" y="695"/>
                  </a:lnTo>
                  <a:lnTo>
                    <a:pt x="487" y="707"/>
                  </a:lnTo>
                  <a:lnTo>
                    <a:pt x="483" y="707"/>
                  </a:lnTo>
                  <a:lnTo>
                    <a:pt x="507" y="691"/>
                  </a:lnTo>
                  <a:lnTo>
                    <a:pt x="545" y="688"/>
                  </a:lnTo>
                  <a:lnTo>
                    <a:pt x="556" y="681"/>
                  </a:lnTo>
                  <a:lnTo>
                    <a:pt x="579" y="686"/>
                  </a:lnTo>
                  <a:lnTo>
                    <a:pt x="585" y="686"/>
                  </a:lnTo>
                  <a:lnTo>
                    <a:pt x="588" y="681"/>
                  </a:lnTo>
                  <a:lnTo>
                    <a:pt x="585" y="672"/>
                  </a:lnTo>
                  <a:lnTo>
                    <a:pt x="571" y="658"/>
                  </a:lnTo>
                  <a:lnTo>
                    <a:pt x="492" y="677"/>
                  </a:lnTo>
                  <a:lnTo>
                    <a:pt x="470" y="693"/>
                  </a:lnTo>
                  <a:lnTo>
                    <a:pt x="375" y="558"/>
                  </a:lnTo>
                  <a:lnTo>
                    <a:pt x="383" y="496"/>
                  </a:lnTo>
                  <a:lnTo>
                    <a:pt x="411" y="319"/>
                  </a:lnTo>
                  <a:lnTo>
                    <a:pt x="445" y="233"/>
                  </a:lnTo>
                  <a:lnTo>
                    <a:pt x="434" y="166"/>
                  </a:lnTo>
                  <a:lnTo>
                    <a:pt x="430" y="160"/>
                  </a:lnTo>
                  <a:lnTo>
                    <a:pt x="421" y="160"/>
                  </a:lnTo>
                  <a:lnTo>
                    <a:pt x="409" y="169"/>
                  </a:lnTo>
                  <a:lnTo>
                    <a:pt x="417" y="217"/>
                  </a:lnTo>
                  <a:lnTo>
                    <a:pt x="402" y="234"/>
                  </a:lnTo>
                  <a:lnTo>
                    <a:pt x="385" y="298"/>
                  </a:lnTo>
                  <a:lnTo>
                    <a:pt x="338" y="634"/>
                  </a:lnTo>
                  <a:lnTo>
                    <a:pt x="332" y="810"/>
                  </a:lnTo>
                  <a:lnTo>
                    <a:pt x="302" y="865"/>
                  </a:lnTo>
                  <a:lnTo>
                    <a:pt x="260" y="908"/>
                  </a:lnTo>
                  <a:lnTo>
                    <a:pt x="266" y="912"/>
                  </a:lnTo>
                  <a:lnTo>
                    <a:pt x="47" y="943"/>
                  </a:lnTo>
                  <a:lnTo>
                    <a:pt x="45" y="894"/>
                  </a:lnTo>
                  <a:lnTo>
                    <a:pt x="34" y="850"/>
                  </a:lnTo>
                  <a:lnTo>
                    <a:pt x="36" y="798"/>
                  </a:lnTo>
                  <a:lnTo>
                    <a:pt x="30" y="639"/>
                  </a:lnTo>
                  <a:lnTo>
                    <a:pt x="30" y="560"/>
                  </a:lnTo>
                  <a:lnTo>
                    <a:pt x="26" y="543"/>
                  </a:lnTo>
                  <a:lnTo>
                    <a:pt x="26" y="529"/>
                  </a:lnTo>
                  <a:lnTo>
                    <a:pt x="41" y="517"/>
                  </a:lnTo>
                  <a:lnTo>
                    <a:pt x="0" y="462"/>
                  </a:lnTo>
                  <a:lnTo>
                    <a:pt x="6" y="445"/>
                  </a:lnTo>
                  <a:lnTo>
                    <a:pt x="132" y="336"/>
                  </a:lnTo>
                  <a:lnTo>
                    <a:pt x="138" y="327"/>
                  </a:lnTo>
                  <a:lnTo>
                    <a:pt x="153" y="315"/>
                  </a:lnTo>
                  <a:lnTo>
                    <a:pt x="177" y="400"/>
                  </a:lnTo>
                  <a:lnTo>
                    <a:pt x="204" y="422"/>
                  </a:lnTo>
                  <a:lnTo>
                    <a:pt x="234" y="424"/>
                  </a:lnTo>
                  <a:lnTo>
                    <a:pt x="253" y="421"/>
                  </a:lnTo>
                  <a:lnTo>
                    <a:pt x="302" y="383"/>
                  </a:lnTo>
                  <a:lnTo>
                    <a:pt x="311" y="384"/>
                  </a:lnTo>
                  <a:lnTo>
                    <a:pt x="322" y="376"/>
                  </a:lnTo>
                  <a:lnTo>
                    <a:pt x="326" y="296"/>
                  </a:lnTo>
                  <a:lnTo>
                    <a:pt x="319" y="271"/>
                  </a:lnTo>
                  <a:lnTo>
                    <a:pt x="319" y="240"/>
                  </a:lnTo>
                  <a:lnTo>
                    <a:pt x="311" y="217"/>
                  </a:lnTo>
                  <a:lnTo>
                    <a:pt x="279" y="184"/>
                  </a:lnTo>
                  <a:lnTo>
                    <a:pt x="213" y="183"/>
                  </a:lnTo>
                  <a:lnTo>
                    <a:pt x="183" y="193"/>
                  </a:lnTo>
                  <a:lnTo>
                    <a:pt x="164" y="179"/>
                  </a:lnTo>
                  <a:lnTo>
                    <a:pt x="160" y="176"/>
                  </a:lnTo>
                  <a:lnTo>
                    <a:pt x="256" y="162"/>
                  </a:lnTo>
                  <a:lnTo>
                    <a:pt x="277" y="145"/>
                  </a:lnTo>
                  <a:lnTo>
                    <a:pt x="253" y="74"/>
                  </a:lnTo>
                  <a:lnTo>
                    <a:pt x="255" y="4"/>
                  </a:lnTo>
                  <a:lnTo>
                    <a:pt x="260" y="9"/>
                  </a:lnTo>
                  <a:lnTo>
                    <a:pt x="266" y="0"/>
                  </a:lnTo>
                  <a:lnTo>
                    <a:pt x="360" y="9"/>
                  </a:lnTo>
                  <a:lnTo>
                    <a:pt x="422" y="35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78" name="Freeform 26"/>
            <p:cNvSpPr>
              <a:spLocks/>
            </p:cNvSpPr>
            <p:nvPr/>
          </p:nvSpPr>
          <p:spPr bwMode="auto">
            <a:xfrm>
              <a:off x="3251" y="2730"/>
              <a:ext cx="85" cy="90"/>
            </a:xfrm>
            <a:custGeom>
              <a:avLst/>
              <a:gdLst>
                <a:gd name="T0" fmla="*/ 219 w 259"/>
                <a:gd name="T1" fmla="*/ 7 h 262"/>
                <a:gd name="T2" fmla="*/ 211 w 259"/>
                <a:gd name="T3" fmla="*/ 19 h 262"/>
                <a:gd name="T4" fmla="*/ 202 w 259"/>
                <a:gd name="T5" fmla="*/ 32 h 262"/>
                <a:gd name="T6" fmla="*/ 193 w 259"/>
                <a:gd name="T7" fmla="*/ 43 h 262"/>
                <a:gd name="T8" fmla="*/ 185 w 259"/>
                <a:gd name="T9" fmla="*/ 55 h 262"/>
                <a:gd name="T10" fmla="*/ 177 w 259"/>
                <a:gd name="T11" fmla="*/ 70 h 262"/>
                <a:gd name="T12" fmla="*/ 155 w 259"/>
                <a:gd name="T13" fmla="*/ 93 h 262"/>
                <a:gd name="T14" fmla="*/ 115 w 259"/>
                <a:gd name="T15" fmla="*/ 120 h 262"/>
                <a:gd name="T16" fmla="*/ 89 w 259"/>
                <a:gd name="T17" fmla="*/ 139 h 262"/>
                <a:gd name="T18" fmla="*/ 76 w 259"/>
                <a:gd name="T19" fmla="*/ 151 h 262"/>
                <a:gd name="T20" fmla="*/ 68 w 259"/>
                <a:gd name="T21" fmla="*/ 158 h 262"/>
                <a:gd name="T22" fmla="*/ 61 w 259"/>
                <a:gd name="T23" fmla="*/ 162 h 262"/>
                <a:gd name="T24" fmla="*/ 51 w 259"/>
                <a:gd name="T25" fmla="*/ 167 h 262"/>
                <a:gd name="T26" fmla="*/ 44 w 259"/>
                <a:gd name="T27" fmla="*/ 174 h 262"/>
                <a:gd name="T28" fmla="*/ 38 w 259"/>
                <a:gd name="T29" fmla="*/ 179 h 262"/>
                <a:gd name="T30" fmla="*/ 25 w 259"/>
                <a:gd name="T31" fmla="*/ 189 h 262"/>
                <a:gd name="T32" fmla="*/ 13 w 259"/>
                <a:gd name="T33" fmla="*/ 207 h 262"/>
                <a:gd name="T34" fmla="*/ 4 w 259"/>
                <a:gd name="T35" fmla="*/ 222 h 262"/>
                <a:gd name="T36" fmla="*/ 2 w 259"/>
                <a:gd name="T37" fmla="*/ 232 h 262"/>
                <a:gd name="T38" fmla="*/ 6 w 259"/>
                <a:gd name="T39" fmla="*/ 239 h 262"/>
                <a:gd name="T40" fmla="*/ 11 w 259"/>
                <a:gd name="T41" fmla="*/ 248 h 262"/>
                <a:gd name="T42" fmla="*/ 19 w 259"/>
                <a:gd name="T43" fmla="*/ 255 h 262"/>
                <a:gd name="T44" fmla="*/ 34 w 259"/>
                <a:gd name="T45" fmla="*/ 258 h 262"/>
                <a:gd name="T46" fmla="*/ 57 w 259"/>
                <a:gd name="T47" fmla="*/ 262 h 262"/>
                <a:gd name="T48" fmla="*/ 81 w 259"/>
                <a:gd name="T49" fmla="*/ 260 h 262"/>
                <a:gd name="T50" fmla="*/ 102 w 259"/>
                <a:gd name="T51" fmla="*/ 255 h 262"/>
                <a:gd name="T52" fmla="*/ 134 w 259"/>
                <a:gd name="T53" fmla="*/ 239 h 262"/>
                <a:gd name="T54" fmla="*/ 172 w 259"/>
                <a:gd name="T55" fmla="*/ 208 h 262"/>
                <a:gd name="T56" fmla="*/ 204 w 259"/>
                <a:gd name="T57" fmla="*/ 169 h 262"/>
                <a:gd name="T58" fmla="*/ 228 w 259"/>
                <a:gd name="T59" fmla="*/ 126 h 262"/>
                <a:gd name="T60" fmla="*/ 247 w 259"/>
                <a:gd name="T61" fmla="*/ 82 h 262"/>
                <a:gd name="T62" fmla="*/ 257 w 259"/>
                <a:gd name="T63" fmla="*/ 43 h 262"/>
                <a:gd name="T64" fmla="*/ 255 w 259"/>
                <a:gd name="T65" fmla="*/ 26 h 262"/>
                <a:gd name="T66" fmla="*/ 245 w 259"/>
                <a:gd name="T67" fmla="*/ 22 h 262"/>
                <a:gd name="T68" fmla="*/ 234 w 259"/>
                <a:gd name="T69" fmla="*/ 15 h 262"/>
                <a:gd name="T70" fmla="*/ 225 w 259"/>
                <a:gd name="T71" fmla="*/ 5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9" h="262">
                  <a:moveTo>
                    <a:pt x="223" y="0"/>
                  </a:moveTo>
                  <a:lnTo>
                    <a:pt x="219" y="7"/>
                  </a:lnTo>
                  <a:lnTo>
                    <a:pt x="215" y="12"/>
                  </a:lnTo>
                  <a:lnTo>
                    <a:pt x="211" y="19"/>
                  </a:lnTo>
                  <a:lnTo>
                    <a:pt x="208" y="26"/>
                  </a:lnTo>
                  <a:lnTo>
                    <a:pt x="202" y="32"/>
                  </a:lnTo>
                  <a:lnTo>
                    <a:pt x="196" y="38"/>
                  </a:lnTo>
                  <a:lnTo>
                    <a:pt x="193" y="43"/>
                  </a:lnTo>
                  <a:lnTo>
                    <a:pt x="187" y="46"/>
                  </a:lnTo>
                  <a:lnTo>
                    <a:pt x="185" y="55"/>
                  </a:lnTo>
                  <a:lnTo>
                    <a:pt x="181" y="63"/>
                  </a:lnTo>
                  <a:lnTo>
                    <a:pt x="177" y="70"/>
                  </a:lnTo>
                  <a:lnTo>
                    <a:pt x="170" y="77"/>
                  </a:lnTo>
                  <a:lnTo>
                    <a:pt x="155" y="93"/>
                  </a:lnTo>
                  <a:lnTo>
                    <a:pt x="134" y="107"/>
                  </a:lnTo>
                  <a:lnTo>
                    <a:pt x="115" y="120"/>
                  </a:lnTo>
                  <a:lnTo>
                    <a:pt x="96" y="132"/>
                  </a:lnTo>
                  <a:lnTo>
                    <a:pt x="89" y="139"/>
                  </a:lnTo>
                  <a:lnTo>
                    <a:pt x="81" y="144"/>
                  </a:lnTo>
                  <a:lnTo>
                    <a:pt x="76" y="151"/>
                  </a:lnTo>
                  <a:lnTo>
                    <a:pt x="72" y="157"/>
                  </a:lnTo>
                  <a:lnTo>
                    <a:pt x="68" y="158"/>
                  </a:lnTo>
                  <a:lnTo>
                    <a:pt x="64" y="160"/>
                  </a:lnTo>
                  <a:lnTo>
                    <a:pt x="61" y="162"/>
                  </a:lnTo>
                  <a:lnTo>
                    <a:pt x="55" y="165"/>
                  </a:lnTo>
                  <a:lnTo>
                    <a:pt x="51" y="167"/>
                  </a:lnTo>
                  <a:lnTo>
                    <a:pt x="47" y="170"/>
                  </a:lnTo>
                  <a:lnTo>
                    <a:pt x="44" y="174"/>
                  </a:lnTo>
                  <a:lnTo>
                    <a:pt x="44" y="177"/>
                  </a:lnTo>
                  <a:lnTo>
                    <a:pt x="38" y="179"/>
                  </a:lnTo>
                  <a:lnTo>
                    <a:pt x="32" y="182"/>
                  </a:lnTo>
                  <a:lnTo>
                    <a:pt x="25" y="189"/>
                  </a:lnTo>
                  <a:lnTo>
                    <a:pt x="19" y="198"/>
                  </a:lnTo>
                  <a:lnTo>
                    <a:pt x="13" y="207"/>
                  </a:lnTo>
                  <a:lnTo>
                    <a:pt x="8" y="215"/>
                  </a:lnTo>
                  <a:lnTo>
                    <a:pt x="4" y="222"/>
                  </a:lnTo>
                  <a:lnTo>
                    <a:pt x="0" y="229"/>
                  </a:lnTo>
                  <a:lnTo>
                    <a:pt x="2" y="232"/>
                  </a:lnTo>
                  <a:lnTo>
                    <a:pt x="4" y="236"/>
                  </a:lnTo>
                  <a:lnTo>
                    <a:pt x="6" y="239"/>
                  </a:lnTo>
                  <a:lnTo>
                    <a:pt x="10" y="244"/>
                  </a:lnTo>
                  <a:lnTo>
                    <a:pt x="11" y="248"/>
                  </a:lnTo>
                  <a:lnTo>
                    <a:pt x="15" y="251"/>
                  </a:lnTo>
                  <a:lnTo>
                    <a:pt x="19" y="255"/>
                  </a:lnTo>
                  <a:lnTo>
                    <a:pt x="23" y="255"/>
                  </a:lnTo>
                  <a:lnTo>
                    <a:pt x="34" y="258"/>
                  </a:lnTo>
                  <a:lnTo>
                    <a:pt x="45" y="262"/>
                  </a:lnTo>
                  <a:lnTo>
                    <a:pt x="57" y="262"/>
                  </a:lnTo>
                  <a:lnTo>
                    <a:pt x="70" y="262"/>
                  </a:lnTo>
                  <a:lnTo>
                    <a:pt x="81" y="260"/>
                  </a:lnTo>
                  <a:lnTo>
                    <a:pt x="91" y="258"/>
                  </a:lnTo>
                  <a:lnTo>
                    <a:pt x="102" y="255"/>
                  </a:lnTo>
                  <a:lnTo>
                    <a:pt x="113" y="251"/>
                  </a:lnTo>
                  <a:lnTo>
                    <a:pt x="134" y="239"/>
                  </a:lnTo>
                  <a:lnTo>
                    <a:pt x="153" y="225"/>
                  </a:lnTo>
                  <a:lnTo>
                    <a:pt x="172" y="208"/>
                  </a:lnTo>
                  <a:lnTo>
                    <a:pt x="189" y="189"/>
                  </a:lnTo>
                  <a:lnTo>
                    <a:pt x="204" y="169"/>
                  </a:lnTo>
                  <a:lnTo>
                    <a:pt x="217" y="148"/>
                  </a:lnTo>
                  <a:lnTo>
                    <a:pt x="228" y="126"/>
                  </a:lnTo>
                  <a:lnTo>
                    <a:pt x="240" y="105"/>
                  </a:lnTo>
                  <a:lnTo>
                    <a:pt x="247" y="82"/>
                  </a:lnTo>
                  <a:lnTo>
                    <a:pt x="253" y="62"/>
                  </a:lnTo>
                  <a:lnTo>
                    <a:pt x="257" y="43"/>
                  </a:lnTo>
                  <a:lnTo>
                    <a:pt x="259" y="27"/>
                  </a:lnTo>
                  <a:lnTo>
                    <a:pt x="255" y="26"/>
                  </a:lnTo>
                  <a:lnTo>
                    <a:pt x="251" y="24"/>
                  </a:lnTo>
                  <a:lnTo>
                    <a:pt x="245" y="22"/>
                  </a:lnTo>
                  <a:lnTo>
                    <a:pt x="240" y="19"/>
                  </a:lnTo>
                  <a:lnTo>
                    <a:pt x="234" y="15"/>
                  </a:lnTo>
                  <a:lnTo>
                    <a:pt x="230" y="10"/>
                  </a:lnTo>
                  <a:lnTo>
                    <a:pt x="225" y="5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79" name="Freeform 27"/>
            <p:cNvSpPr>
              <a:spLocks/>
            </p:cNvSpPr>
            <p:nvPr/>
          </p:nvSpPr>
          <p:spPr bwMode="auto">
            <a:xfrm>
              <a:off x="2896" y="2118"/>
              <a:ext cx="291" cy="95"/>
            </a:xfrm>
            <a:custGeom>
              <a:avLst/>
              <a:gdLst>
                <a:gd name="T0" fmla="*/ 649 w 876"/>
                <a:gd name="T1" fmla="*/ 60 h 277"/>
                <a:gd name="T2" fmla="*/ 795 w 876"/>
                <a:gd name="T3" fmla="*/ 155 h 277"/>
                <a:gd name="T4" fmla="*/ 849 w 876"/>
                <a:gd name="T5" fmla="*/ 202 h 277"/>
                <a:gd name="T6" fmla="*/ 872 w 876"/>
                <a:gd name="T7" fmla="*/ 238 h 277"/>
                <a:gd name="T8" fmla="*/ 876 w 876"/>
                <a:gd name="T9" fmla="*/ 241 h 277"/>
                <a:gd name="T10" fmla="*/ 876 w 876"/>
                <a:gd name="T11" fmla="*/ 258 h 277"/>
                <a:gd name="T12" fmla="*/ 766 w 876"/>
                <a:gd name="T13" fmla="*/ 145 h 277"/>
                <a:gd name="T14" fmla="*/ 631 w 876"/>
                <a:gd name="T15" fmla="*/ 64 h 277"/>
                <a:gd name="T16" fmla="*/ 574 w 876"/>
                <a:gd name="T17" fmla="*/ 40 h 277"/>
                <a:gd name="T18" fmla="*/ 451 w 876"/>
                <a:gd name="T19" fmla="*/ 21 h 277"/>
                <a:gd name="T20" fmla="*/ 383 w 876"/>
                <a:gd name="T21" fmla="*/ 22 h 277"/>
                <a:gd name="T22" fmla="*/ 266 w 876"/>
                <a:gd name="T23" fmla="*/ 48 h 277"/>
                <a:gd name="T24" fmla="*/ 193 w 876"/>
                <a:gd name="T25" fmla="*/ 79 h 277"/>
                <a:gd name="T26" fmla="*/ 74 w 876"/>
                <a:gd name="T27" fmla="*/ 167 h 277"/>
                <a:gd name="T28" fmla="*/ 17 w 876"/>
                <a:gd name="T29" fmla="*/ 234 h 277"/>
                <a:gd name="T30" fmla="*/ 0 w 876"/>
                <a:gd name="T31" fmla="*/ 272 h 277"/>
                <a:gd name="T32" fmla="*/ 6 w 876"/>
                <a:gd name="T33" fmla="*/ 272 h 277"/>
                <a:gd name="T34" fmla="*/ 4 w 876"/>
                <a:gd name="T35" fmla="*/ 277 h 277"/>
                <a:gd name="T36" fmla="*/ 0 w 876"/>
                <a:gd name="T37" fmla="*/ 277 h 277"/>
                <a:gd name="T38" fmla="*/ 2 w 876"/>
                <a:gd name="T39" fmla="*/ 238 h 277"/>
                <a:gd name="T40" fmla="*/ 55 w 876"/>
                <a:gd name="T41" fmla="*/ 148 h 277"/>
                <a:gd name="T42" fmla="*/ 155 w 876"/>
                <a:gd name="T43" fmla="*/ 74 h 277"/>
                <a:gd name="T44" fmla="*/ 170 w 876"/>
                <a:gd name="T45" fmla="*/ 71 h 277"/>
                <a:gd name="T46" fmla="*/ 180 w 876"/>
                <a:gd name="T47" fmla="*/ 57 h 277"/>
                <a:gd name="T48" fmla="*/ 259 w 876"/>
                <a:gd name="T49" fmla="*/ 26 h 277"/>
                <a:gd name="T50" fmla="*/ 342 w 876"/>
                <a:gd name="T51" fmla="*/ 12 h 277"/>
                <a:gd name="T52" fmla="*/ 385 w 876"/>
                <a:gd name="T53" fmla="*/ 0 h 277"/>
                <a:gd name="T54" fmla="*/ 517 w 876"/>
                <a:gd name="T55" fmla="*/ 16 h 277"/>
                <a:gd name="T56" fmla="*/ 649 w 876"/>
                <a:gd name="T57" fmla="*/ 6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76" h="277">
                  <a:moveTo>
                    <a:pt x="649" y="60"/>
                  </a:moveTo>
                  <a:lnTo>
                    <a:pt x="795" y="155"/>
                  </a:lnTo>
                  <a:lnTo>
                    <a:pt x="849" y="202"/>
                  </a:lnTo>
                  <a:lnTo>
                    <a:pt x="872" y="238"/>
                  </a:lnTo>
                  <a:lnTo>
                    <a:pt x="876" y="241"/>
                  </a:lnTo>
                  <a:lnTo>
                    <a:pt x="876" y="258"/>
                  </a:lnTo>
                  <a:lnTo>
                    <a:pt x="766" y="145"/>
                  </a:lnTo>
                  <a:lnTo>
                    <a:pt x="631" y="64"/>
                  </a:lnTo>
                  <a:lnTo>
                    <a:pt x="574" y="40"/>
                  </a:lnTo>
                  <a:lnTo>
                    <a:pt x="451" y="21"/>
                  </a:lnTo>
                  <a:lnTo>
                    <a:pt x="383" y="22"/>
                  </a:lnTo>
                  <a:lnTo>
                    <a:pt x="266" y="48"/>
                  </a:lnTo>
                  <a:lnTo>
                    <a:pt x="193" y="79"/>
                  </a:lnTo>
                  <a:lnTo>
                    <a:pt x="74" y="167"/>
                  </a:lnTo>
                  <a:lnTo>
                    <a:pt x="17" y="234"/>
                  </a:lnTo>
                  <a:lnTo>
                    <a:pt x="0" y="272"/>
                  </a:lnTo>
                  <a:lnTo>
                    <a:pt x="6" y="272"/>
                  </a:lnTo>
                  <a:lnTo>
                    <a:pt x="4" y="277"/>
                  </a:lnTo>
                  <a:lnTo>
                    <a:pt x="0" y="277"/>
                  </a:lnTo>
                  <a:lnTo>
                    <a:pt x="2" y="238"/>
                  </a:lnTo>
                  <a:lnTo>
                    <a:pt x="55" y="148"/>
                  </a:lnTo>
                  <a:lnTo>
                    <a:pt x="155" y="74"/>
                  </a:lnTo>
                  <a:lnTo>
                    <a:pt x="170" y="71"/>
                  </a:lnTo>
                  <a:lnTo>
                    <a:pt x="180" y="57"/>
                  </a:lnTo>
                  <a:lnTo>
                    <a:pt x="259" y="26"/>
                  </a:lnTo>
                  <a:lnTo>
                    <a:pt x="342" y="12"/>
                  </a:lnTo>
                  <a:lnTo>
                    <a:pt x="385" y="0"/>
                  </a:lnTo>
                  <a:lnTo>
                    <a:pt x="517" y="16"/>
                  </a:lnTo>
                  <a:lnTo>
                    <a:pt x="649" y="60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80" name="Freeform 28"/>
            <p:cNvSpPr>
              <a:spLocks/>
            </p:cNvSpPr>
            <p:nvPr/>
          </p:nvSpPr>
          <p:spPr bwMode="auto">
            <a:xfrm>
              <a:off x="2903" y="2132"/>
              <a:ext cx="278" cy="106"/>
            </a:xfrm>
            <a:custGeom>
              <a:avLst/>
              <a:gdLst>
                <a:gd name="T0" fmla="*/ 581 w 840"/>
                <a:gd name="T1" fmla="*/ 40 h 309"/>
                <a:gd name="T2" fmla="*/ 647 w 840"/>
                <a:gd name="T3" fmla="*/ 73 h 309"/>
                <a:gd name="T4" fmla="*/ 730 w 840"/>
                <a:gd name="T5" fmla="*/ 124 h 309"/>
                <a:gd name="T6" fmla="*/ 810 w 840"/>
                <a:gd name="T7" fmla="*/ 199 h 309"/>
                <a:gd name="T8" fmla="*/ 840 w 840"/>
                <a:gd name="T9" fmla="*/ 243 h 309"/>
                <a:gd name="T10" fmla="*/ 828 w 840"/>
                <a:gd name="T11" fmla="*/ 269 h 309"/>
                <a:gd name="T12" fmla="*/ 789 w 840"/>
                <a:gd name="T13" fmla="*/ 290 h 309"/>
                <a:gd name="T14" fmla="*/ 723 w 840"/>
                <a:gd name="T15" fmla="*/ 286 h 309"/>
                <a:gd name="T16" fmla="*/ 721 w 840"/>
                <a:gd name="T17" fmla="*/ 226 h 309"/>
                <a:gd name="T18" fmla="*/ 676 w 840"/>
                <a:gd name="T19" fmla="*/ 185 h 309"/>
                <a:gd name="T20" fmla="*/ 529 w 840"/>
                <a:gd name="T21" fmla="*/ 133 h 309"/>
                <a:gd name="T22" fmla="*/ 530 w 840"/>
                <a:gd name="T23" fmla="*/ 99 h 309"/>
                <a:gd name="T24" fmla="*/ 504 w 840"/>
                <a:gd name="T25" fmla="*/ 57 h 309"/>
                <a:gd name="T26" fmla="*/ 447 w 840"/>
                <a:gd name="T27" fmla="*/ 24 h 309"/>
                <a:gd name="T28" fmla="*/ 363 w 840"/>
                <a:gd name="T29" fmla="*/ 21 h 309"/>
                <a:gd name="T30" fmla="*/ 313 w 840"/>
                <a:gd name="T31" fmla="*/ 54 h 309"/>
                <a:gd name="T32" fmla="*/ 291 w 840"/>
                <a:gd name="T33" fmla="*/ 83 h 309"/>
                <a:gd name="T34" fmla="*/ 289 w 840"/>
                <a:gd name="T35" fmla="*/ 140 h 309"/>
                <a:gd name="T36" fmla="*/ 298 w 840"/>
                <a:gd name="T37" fmla="*/ 150 h 309"/>
                <a:gd name="T38" fmla="*/ 230 w 840"/>
                <a:gd name="T39" fmla="*/ 169 h 309"/>
                <a:gd name="T40" fmla="*/ 155 w 840"/>
                <a:gd name="T41" fmla="*/ 217 h 309"/>
                <a:gd name="T42" fmla="*/ 125 w 840"/>
                <a:gd name="T43" fmla="*/ 252 h 309"/>
                <a:gd name="T44" fmla="*/ 125 w 840"/>
                <a:gd name="T45" fmla="*/ 255 h 309"/>
                <a:gd name="T46" fmla="*/ 132 w 840"/>
                <a:gd name="T47" fmla="*/ 266 h 309"/>
                <a:gd name="T48" fmla="*/ 131 w 840"/>
                <a:gd name="T49" fmla="*/ 309 h 309"/>
                <a:gd name="T50" fmla="*/ 27 w 840"/>
                <a:gd name="T51" fmla="*/ 286 h 309"/>
                <a:gd name="T52" fmla="*/ 8 w 840"/>
                <a:gd name="T53" fmla="*/ 278 h 309"/>
                <a:gd name="T54" fmla="*/ 0 w 840"/>
                <a:gd name="T55" fmla="*/ 247 h 309"/>
                <a:gd name="T56" fmla="*/ 17 w 840"/>
                <a:gd name="T57" fmla="*/ 199 h 309"/>
                <a:gd name="T58" fmla="*/ 68 w 840"/>
                <a:gd name="T59" fmla="*/ 135 h 309"/>
                <a:gd name="T60" fmla="*/ 202 w 840"/>
                <a:gd name="T61" fmla="*/ 45 h 309"/>
                <a:gd name="T62" fmla="*/ 310 w 840"/>
                <a:gd name="T63" fmla="*/ 14 h 309"/>
                <a:gd name="T64" fmla="*/ 387 w 840"/>
                <a:gd name="T65" fmla="*/ 0 h 309"/>
                <a:gd name="T66" fmla="*/ 508 w 840"/>
                <a:gd name="T67" fmla="*/ 18 h 309"/>
                <a:gd name="T68" fmla="*/ 581 w 840"/>
                <a:gd name="T69" fmla="*/ 4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40" h="309">
                  <a:moveTo>
                    <a:pt x="581" y="40"/>
                  </a:moveTo>
                  <a:lnTo>
                    <a:pt x="647" y="73"/>
                  </a:lnTo>
                  <a:lnTo>
                    <a:pt x="730" y="124"/>
                  </a:lnTo>
                  <a:lnTo>
                    <a:pt x="810" y="199"/>
                  </a:lnTo>
                  <a:lnTo>
                    <a:pt x="840" y="243"/>
                  </a:lnTo>
                  <a:lnTo>
                    <a:pt x="828" y="269"/>
                  </a:lnTo>
                  <a:lnTo>
                    <a:pt x="789" y="290"/>
                  </a:lnTo>
                  <a:lnTo>
                    <a:pt x="723" y="286"/>
                  </a:lnTo>
                  <a:lnTo>
                    <a:pt x="721" y="226"/>
                  </a:lnTo>
                  <a:lnTo>
                    <a:pt x="676" y="185"/>
                  </a:lnTo>
                  <a:lnTo>
                    <a:pt x="529" y="133"/>
                  </a:lnTo>
                  <a:lnTo>
                    <a:pt x="530" y="99"/>
                  </a:lnTo>
                  <a:lnTo>
                    <a:pt x="504" y="57"/>
                  </a:lnTo>
                  <a:lnTo>
                    <a:pt x="447" y="24"/>
                  </a:lnTo>
                  <a:lnTo>
                    <a:pt x="363" y="21"/>
                  </a:lnTo>
                  <a:lnTo>
                    <a:pt x="313" y="54"/>
                  </a:lnTo>
                  <a:lnTo>
                    <a:pt x="291" y="83"/>
                  </a:lnTo>
                  <a:lnTo>
                    <a:pt x="289" y="140"/>
                  </a:lnTo>
                  <a:lnTo>
                    <a:pt x="298" y="150"/>
                  </a:lnTo>
                  <a:lnTo>
                    <a:pt x="230" y="169"/>
                  </a:lnTo>
                  <a:lnTo>
                    <a:pt x="155" y="217"/>
                  </a:lnTo>
                  <a:lnTo>
                    <a:pt x="125" y="252"/>
                  </a:lnTo>
                  <a:lnTo>
                    <a:pt x="125" y="255"/>
                  </a:lnTo>
                  <a:lnTo>
                    <a:pt x="132" y="266"/>
                  </a:lnTo>
                  <a:lnTo>
                    <a:pt x="131" y="309"/>
                  </a:lnTo>
                  <a:lnTo>
                    <a:pt x="27" y="286"/>
                  </a:lnTo>
                  <a:lnTo>
                    <a:pt x="8" y="278"/>
                  </a:lnTo>
                  <a:lnTo>
                    <a:pt x="0" y="247"/>
                  </a:lnTo>
                  <a:lnTo>
                    <a:pt x="17" y="199"/>
                  </a:lnTo>
                  <a:lnTo>
                    <a:pt x="68" y="135"/>
                  </a:lnTo>
                  <a:lnTo>
                    <a:pt x="202" y="45"/>
                  </a:lnTo>
                  <a:lnTo>
                    <a:pt x="310" y="14"/>
                  </a:lnTo>
                  <a:lnTo>
                    <a:pt x="387" y="0"/>
                  </a:lnTo>
                  <a:lnTo>
                    <a:pt x="508" y="18"/>
                  </a:lnTo>
                  <a:lnTo>
                    <a:pt x="581" y="40"/>
                  </a:lnTo>
                  <a:close/>
                </a:path>
              </a:pathLst>
            </a:custGeom>
            <a:solidFill>
              <a:srgbClr val="4E5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81" name="Freeform 29"/>
            <p:cNvSpPr>
              <a:spLocks/>
            </p:cNvSpPr>
            <p:nvPr/>
          </p:nvSpPr>
          <p:spPr bwMode="auto">
            <a:xfrm>
              <a:off x="3006" y="2144"/>
              <a:ext cx="72" cy="62"/>
            </a:xfrm>
            <a:custGeom>
              <a:avLst/>
              <a:gdLst>
                <a:gd name="T0" fmla="*/ 176 w 217"/>
                <a:gd name="T1" fmla="*/ 39 h 182"/>
                <a:gd name="T2" fmla="*/ 193 w 217"/>
                <a:gd name="T3" fmla="*/ 79 h 182"/>
                <a:gd name="T4" fmla="*/ 193 w 217"/>
                <a:gd name="T5" fmla="*/ 107 h 182"/>
                <a:gd name="T6" fmla="*/ 182 w 217"/>
                <a:gd name="T7" fmla="*/ 115 h 182"/>
                <a:gd name="T8" fmla="*/ 182 w 217"/>
                <a:gd name="T9" fmla="*/ 124 h 182"/>
                <a:gd name="T10" fmla="*/ 200 w 217"/>
                <a:gd name="T11" fmla="*/ 141 h 182"/>
                <a:gd name="T12" fmla="*/ 210 w 217"/>
                <a:gd name="T13" fmla="*/ 143 h 182"/>
                <a:gd name="T14" fmla="*/ 214 w 217"/>
                <a:gd name="T15" fmla="*/ 138 h 182"/>
                <a:gd name="T16" fmla="*/ 217 w 217"/>
                <a:gd name="T17" fmla="*/ 177 h 182"/>
                <a:gd name="T18" fmla="*/ 53 w 217"/>
                <a:gd name="T19" fmla="*/ 176 h 182"/>
                <a:gd name="T20" fmla="*/ 25 w 217"/>
                <a:gd name="T21" fmla="*/ 182 h 182"/>
                <a:gd name="T22" fmla="*/ 8 w 217"/>
                <a:gd name="T23" fmla="*/ 151 h 182"/>
                <a:gd name="T24" fmla="*/ 31 w 217"/>
                <a:gd name="T25" fmla="*/ 143 h 182"/>
                <a:gd name="T26" fmla="*/ 48 w 217"/>
                <a:gd name="T27" fmla="*/ 131 h 182"/>
                <a:gd name="T28" fmla="*/ 48 w 217"/>
                <a:gd name="T29" fmla="*/ 126 h 182"/>
                <a:gd name="T30" fmla="*/ 14 w 217"/>
                <a:gd name="T31" fmla="*/ 120 h 182"/>
                <a:gd name="T32" fmla="*/ 0 w 217"/>
                <a:gd name="T33" fmla="*/ 101 h 182"/>
                <a:gd name="T34" fmla="*/ 2 w 217"/>
                <a:gd name="T35" fmla="*/ 45 h 182"/>
                <a:gd name="T36" fmla="*/ 23 w 217"/>
                <a:gd name="T37" fmla="*/ 20 h 182"/>
                <a:gd name="T38" fmla="*/ 68 w 217"/>
                <a:gd name="T39" fmla="*/ 0 h 182"/>
                <a:gd name="T40" fmla="*/ 144 w 217"/>
                <a:gd name="T41" fmla="*/ 17 h 182"/>
                <a:gd name="T42" fmla="*/ 176 w 217"/>
                <a:gd name="T43" fmla="*/ 39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7" h="182">
                  <a:moveTo>
                    <a:pt x="176" y="39"/>
                  </a:moveTo>
                  <a:lnTo>
                    <a:pt x="193" y="79"/>
                  </a:lnTo>
                  <a:lnTo>
                    <a:pt x="193" y="107"/>
                  </a:lnTo>
                  <a:lnTo>
                    <a:pt x="182" y="115"/>
                  </a:lnTo>
                  <a:lnTo>
                    <a:pt x="182" y="124"/>
                  </a:lnTo>
                  <a:lnTo>
                    <a:pt x="200" y="141"/>
                  </a:lnTo>
                  <a:lnTo>
                    <a:pt x="210" y="143"/>
                  </a:lnTo>
                  <a:lnTo>
                    <a:pt x="214" y="138"/>
                  </a:lnTo>
                  <a:lnTo>
                    <a:pt x="217" y="177"/>
                  </a:lnTo>
                  <a:lnTo>
                    <a:pt x="53" y="176"/>
                  </a:lnTo>
                  <a:lnTo>
                    <a:pt x="25" y="182"/>
                  </a:lnTo>
                  <a:lnTo>
                    <a:pt x="8" y="151"/>
                  </a:lnTo>
                  <a:lnTo>
                    <a:pt x="31" y="143"/>
                  </a:lnTo>
                  <a:lnTo>
                    <a:pt x="48" y="131"/>
                  </a:lnTo>
                  <a:lnTo>
                    <a:pt x="48" y="126"/>
                  </a:lnTo>
                  <a:lnTo>
                    <a:pt x="14" y="120"/>
                  </a:lnTo>
                  <a:lnTo>
                    <a:pt x="0" y="101"/>
                  </a:lnTo>
                  <a:lnTo>
                    <a:pt x="2" y="45"/>
                  </a:lnTo>
                  <a:lnTo>
                    <a:pt x="23" y="20"/>
                  </a:lnTo>
                  <a:lnTo>
                    <a:pt x="68" y="0"/>
                  </a:lnTo>
                  <a:lnTo>
                    <a:pt x="144" y="17"/>
                  </a:lnTo>
                  <a:lnTo>
                    <a:pt x="176" y="39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82" name="Freeform 30"/>
            <p:cNvSpPr>
              <a:spLocks/>
            </p:cNvSpPr>
            <p:nvPr/>
          </p:nvSpPr>
          <p:spPr bwMode="auto">
            <a:xfrm>
              <a:off x="3013" y="2150"/>
              <a:ext cx="59" cy="50"/>
            </a:xfrm>
            <a:custGeom>
              <a:avLst/>
              <a:gdLst>
                <a:gd name="T0" fmla="*/ 142 w 176"/>
                <a:gd name="T1" fmla="*/ 33 h 148"/>
                <a:gd name="T2" fmla="*/ 157 w 176"/>
                <a:gd name="T3" fmla="*/ 66 h 148"/>
                <a:gd name="T4" fmla="*/ 155 w 176"/>
                <a:gd name="T5" fmla="*/ 86 h 148"/>
                <a:gd name="T6" fmla="*/ 147 w 176"/>
                <a:gd name="T7" fmla="*/ 93 h 148"/>
                <a:gd name="T8" fmla="*/ 145 w 176"/>
                <a:gd name="T9" fmla="*/ 100 h 148"/>
                <a:gd name="T10" fmla="*/ 161 w 176"/>
                <a:gd name="T11" fmla="*/ 116 h 148"/>
                <a:gd name="T12" fmla="*/ 168 w 176"/>
                <a:gd name="T13" fmla="*/ 116 h 148"/>
                <a:gd name="T14" fmla="*/ 174 w 176"/>
                <a:gd name="T15" fmla="*/ 112 h 148"/>
                <a:gd name="T16" fmla="*/ 176 w 176"/>
                <a:gd name="T17" fmla="*/ 143 h 148"/>
                <a:gd name="T18" fmla="*/ 44 w 176"/>
                <a:gd name="T19" fmla="*/ 141 h 148"/>
                <a:gd name="T20" fmla="*/ 19 w 176"/>
                <a:gd name="T21" fmla="*/ 148 h 148"/>
                <a:gd name="T22" fmla="*/ 6 w 176"/>
                <a:gd name="T23" fmla="*/ 122 h 148"/>
                <a:gd name="T24" fmla="*/ 25 w 176"/>
                <a:gd name="T25" fmla="*/ 116 h 148"/>
                <a:gd name="T26" fmla="*/ 38 w 176"/>
                <a:gd name="T27" fmla="*/ 107 h 148"/>
                <a:gd name="T28" fmla="*/ 38 w 176"/>
                <a:gd name="T29" fmla="*/ 102 h 148"/>
                <a:gd name="T30" fmla="*/ 10 w 176"/>
                <a:gd name="T31" fmla="*/ 98 h 148"/>
                <a:gd name="T32" fmla="*/ 0 w 176"/>
                <a:gd name="T33" fmla="*/ 83 h 148"/>
                <a:gd name="T34" fmla="*/ 2 w 176"/>
                <a:gd name="T35" fmla="*/ 38 h 148"/>
                <a:gd name="T36" fmla="*/ 19 w 176"/>
                <a:gd name="T37" fmla="*/ 16 h 148"/>
                <a:gd name="T38" fmla="*/ 55 w 176"/>
                <a:gd name="T39" fmla="*/ 0 h 148"/>
                <a:gd name="T40" fmla="*/ 117 w 176"/>
                <a:gd name="T41" fmla="*/ 14 h 148"/>
                <a:gd name="T42" fmla="*/ 142 w 176"/>
                <a:gd name="T43" fmla="*/ 33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6" h="148">
                  <a:moveTo>
                    <a:pt x="142" y="33"/>
                  </a:moveTo>
                  <a:lnTo>
                    <a:pt x="157" y="66"/>
                  </a:lnTo>
                  <a:lnTo>
                    <a:pt x="155" y="86"/>
                  </a:lnTo>
                  <a:lnTo>
                    <a:pt x="147" y="93"/>
                  </a:lnTo>
                  <a:lnTo>
                    <a:pt x="145" y="100"/>
                  </a:lnTo>
                  <a:lnTo>
                    <a:pt x="161" y="116"/>
                  </a:lnTo>
                  <a:lnTo>
                    <a:pt x="168" y="116"/>
                  </a:lnTo>
                  <a:lnTo>
                    <a:pt x="174" y="112"/>
                  </a:lnTo>
                  <a:lnTo>
                    <a:pt x="176" y="143"/>
                  </a:lnTo>
                  <a:lnTo>
                    <a:pt x="44" y="141"/>
                  </a:lnTo>
                  <a:lnTo>
                    <a:pt x="19" y="148"/>
                  </a:lnTo>
                  <a:lnTo>
                    <a:pt x="6" y="122"/>
                  </a:lnTo>
                  <a:lnTo>
                    <a:pt x="25" y="116"/>
                  </a:lnTo>
                  <a:lnTo>
                    <a:pt x="38" y="107"/>
                  </a:lnTo>
                  <a:lnTo>
                    <a:pt x="38" y="102"/>
                  </a:lnTo>
                  <a:lnTo>
                    <a:pt x="10" y="98"/>
                  </a:lnTo>
                  <a:lnTo>
                    <a:pt x="0" y="83"/>
                  </a:lnTo>
                  <a:lnTo>
                    <a:pt x="2" y="38"/>
                  </a:lnTo>
                  <a:lnTo>
                    <a:pt x="19" y="16"/>
                  </a:lnTo>
                  <a:lnTo>
                    <a:pt x="55" y="0"/>
                  </a:lnTo>
                  <a:lnTo>
                    <a:pt x="117" y="14"/>
                  </a:lnTo>
                  <a:lnTo>
                    <a:pt x="142" y="33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83" name="Freeform 31"/>
            <p:cNvSpPr>
              <a:spLocks/>
            </p:cNvSpPr>
            <p:nvPr/>
          </p:nvSpPr>
          <p:spPr bwMode="auto">
            <a:xfrm>
              <a:off x="3015" y="2153"/>
              <a:ext cx="43" cy="36"/>
            </a:xfrm>
            <a:custGeom>
              <a:avLst/>
              <a:gdLst>
                <a:gd name="T0" fmla="*/ 28 w 130"/>
                <a:gd name="T1" fmla="*/ 74 h 107"/>
                <a:gd name="T2" fmla="*/ 60 w 130"/>
                <a:gd name="T3" fmla="*/ 93 h 107"/>
                <a:gd name="T4" fmla="*/ 85 w 130"/>
                <a:gd name="T5" fmla="*/ 89 h 107"/>
                <a:gd name="T6" fmla="*/ 115 w 130"/>
                <a:gd name="T7" fmla="*/ 60 h 107"/>
                <a:gd name="T8" fmla="*/ 102 w 130"/>
                <a:gd name="T9" fmla="*/ 38 h 107"/>
                <a:gd name="T10" fmla="*/ 74 w 130"/>
                <a:gd name="T11" fmla="*/ 19 h 107"/>
                <a:gd name="T12" fmla="*/ 64 w 130"/>
                <a:gd name="T13" fmla="*/ 24 h 107"/>
                <a:gd name="T14" fmla="*/ 55 w 130"/>
                <a:gd name="T15" fmla="*/ 31 h 107"/>
                <a:gd name="T16" fmla="*/ 58 w 130"/>
                <a:gd name="T17" fmla="*/ 53 h 107"/>
                <a:gd name="T18" fmla="*/ 72 w 130"/>
                <a:gd name="T19" fmla="*/ 67 h 107"/>
                <a:gd name="T20" fmla="*/ 87 w 130"/>
                <a:gd name="T21" fmla="*/ 50 h 107"/>
                <a:gd name="T22" fmla="*/ 92 w 130"/>
                <a:gd name="T23" fmla="*/ 50 h 107"/>
                <a:gd name="T24" fmla="*/ 96 w 130"/>
                <a:gd name="T25" fmla="*/ 55 h 107"/>
                <a:gd name="T26" fmla="*/ 66 w 130"/>
                <a:gd name="T27" fmla="*/ 75 h 107"/>
                <a:gd name="T28" fmla="*/ 53 w 130"/>
                <a:gd name="T29" fmla="*/ 67 h 107"/>
                <a:gd name="T30" fmla="*/ 40 w 130"/>
                <a:gd name="T31" fmla="*/ 53 h 107"/>
                <a:gd name="T32" fmla="*/ 45 w 130"/>
                <a:gd name="T33" fmla="*/ 19 h 107"/>
                <a:gd name="T34" fmla="*/ 102 w 130"/>
                <a:gd name="T35" fmla="*/ 20 h 107"/>
                <a:gd name="T36" fmla="*/ 130 w 130"/>
                <a:gd name="T37" fmla="*/ 57 h 107"/>
                <a:gd name="T38" fmla="*/ 104 w 130"/>
                <a:gd name="T39" fmla="*/ 91 h 107"/>
                <a:gd name="T40" fmla="*/ 60 w 130"/>
                <a:gd name="T41" fmla="*/ 107 h 107"/>
                <a:gd name="T42" fmla="*/ 13 w 130"/>
                <a:gd name="T43" fmla="*/ 82 h 107"/>
                <a:gd name="T44" fmla="*/ 0 w 130"/>
                <a:gd name="T45" fmla="*/ 60 h 107"/>
                <a:gd name="T46" fmla="*/ 17 w 130"/>
                <a:gd name="T47" fmla="*/ 8 h 107"/>
                <a:gd name="T48" fmla="*/ 32 w 130"/>
                <a:gd name="T49" fmla="*/ 0 h 107"/>
                <a:gd name="T50" fmla="*/ 15 w 130"/>
                <a:gd name="T51" fmla="*/ 51 h 107"/>
                <a:gd name="T52" fmla="*/ 28 w 130"/>
                <a:gd name="T53" fmla="*/ 7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0" h="107">
                  <a:moveTo>
                    <a:pt x="28" y="74"/>
                  </a:moveTo>
                  <a:lnTo>
                    <a:pt x="60" y="93"/>
                  </a:lnTo>
                  <a:lnTo>
                    <a:pt x="85" y="89"/>
                  </a:lnTo>
                  <a:lnTo>
                    <a:pt x="115" y="60"/>
                  </a:lnTo>
                  <a:lnTo>
                    <a:pt x="102" y="38"/>
                  </a:lnTo>
                  <a:lnTo>
                    <a:pt x="74" y="19"/>
                  </a:lnTo>
                  <a:lnTo>
                    <a:pt x="64" y="24"/>
                  </a:lnTo>
                  <a:lnTo>
                    <a:pt x="55" y="31"/>
                  </a:lnTo>
                  <a:lnTo>
                    <a:pt x="58" y="53"/>
                  </a:lnTo>
                  <a:lnTo>
                    <a:pt x="72" y="67"/>
                  </a:lnTo>
                  <a:lnTo>
                    <a:pt x="87" y="50"/>
                  </a:lnTo>
                  <a:lnTo>
                    <a:pt x="92" y="50"/>
                  </a:lnTo>
                  <a:lnTo>
                    <a:pt x="96" y="55"/>
                  </a:lnTo>
                  <a:lnTo>
                    <a:pt x="66" y="75"/>
                  </a:lnTo>
                  <a:lnTo>
                    <a:pt x="53" y="67"/>
                  </a:lnTo>
                  <a:lnTo>
                    <a:pt x="40" y="53"/>
                  </a:lnTo>
                  <a:lnTo>
                    <a:pt x="45" y="19"/>
                  </a:lnTo>
                  <a:lnTo>
                    <a:pt x="102" y="20"/>
                  </a:lnTo>
                  <a:lnTo>
                    <a:pt x="130" y="57"/>
                  </a:lnTo>
                  <a:lnTo>
                    <a:pt x="104" y="91"/>
                  </a:lnTo>
                  <a:lnTo>
                    <a:pt x="60" y="107"/>
                  </a:lnTo>
                  <a:lnTo>
                    <a:pt x="13" y="82"/>
                  </a:lnTo>
                  <a:lnTo>
                    <a:pt x="0" y="60"/>
                  </a:lnTo>
                  <a:lnTo>
                    <a:pt x="17" y="8"/>
                  </a:lnTo>
                  <a:lnTo>
                    <a:pt x="32" y="0"/>
                  </a:lnTo>
                  <a:lnTo>
                    <a:pt x="15" y="51"/>
                  </a:lnTo>
                  <a:lnTo>
                    <a:pt x="28" y="74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84" name="Freeform 32"/>
            <p:cNvSpPr>
              <a:spLocks/>
            </p:cNvSpPr>
            <p:nvPr/>
          </p:nvSpPr>
          <p:spPr bwMode="auto">
            <a:xfrm>
              <a:off x="2950" y="2188"/>
              <a:ext cx="185" cy="53"/>
            </a:xfrm>
            <a:custGeom>
              <a:avLst/>
              <a:gdLst>
                <a:gd name="T0" fmla="*/ 547 w 556"/>
                <a:gd name="T1" fmla="*/ 69 h 155"/>
                <a:gd name="T2" fmla="*/ 556 w 556"/>
                <a:gd name="T3" fmla="*/ 117 h 155"/>
                <a:gd name="T4" fmla="*/ 554 w 556"/>
                <a:gd name="T5" fmla="*/ 126 h 155"/>
                <a:gd name="T6" fmla="*/ 532 w 556"/>
                <a:gd name="T7" fmla="*/ 109 h 155"/>
                <a:gd name="T8" fmla="*/ 432 w 556"/>
                <a:gd name="T9" fmla="*/ 86 h 155"/>
                <a:gd name="T10" fmla="*/ 283 w 556"/>
                <a:gd name="T11" fmla="*/ 74 h 155"/>
                <a:gd name="T12" fmla="*/ 81 w 556"/>
                <a:gd name="T13" fmla="*/ 114 h 155"/>
                <a:gd name="T14" fmla="*/ 41 w 556"/>
                <a:gd name="T15" fmla="*/ 134 h 155"/>
                <a:gd name="T16" fmla="*/ 20 w 556"/>
                <a:gd name="T17" fmla="*/ 150 h 155"/>
                <a:gd name="T18" fmla="*/ 20 w 556"/>
                <a:gd name="T19" fmla="*/ 155 h 155"/>
                <a:gd name="T20" fmla="*/ 7 w 556"/>
                <a:gd name="T21" fmla="*/ 141 h 155"/>
                <a:gd name="T22" fmla="*/ 5 w 556"/>
                <a:gd name="T23" fmla="*/ 93 h 155"/>
                <a:gd name="T24" fmla="*/ 0 w 556"/>
                <a:gd name="T25" fmla="*/ 88 h 155"/>
                <a:gd name="T26" fmla="*/ 54 w 556"/>
                <a:gd name="T27" fmla="*/ 47 h 155"/>
                <a:gd name="T28" fmla="*/ 124 w 556"/>
                <a:gd name="T29" fmla="*/ 16 h 155"/>
                <a:gd name="T30" fmla="*/ 173 w 556"/>
                <a:gd name="T31" fmla="*/ 4 h 155"/>
                <a:gd name="T32" fmla="*/ 153 w 556"/>
                <a:gd name="T33" fmla="*/ 16 h 155"/>
                <a:gd name="T34" fmla="*/ 169 w 556"/>
                <a:gd name="T35" fmla="*/ 66 h 155"/>
                <a:gd name="T36" fmla="*/ 179 w 556"/>
                <a:gd name="T37" fmla="*/ 74 h 155"/>
                <a:gd name="T38" fmla="*/ 245 w 556"/>
                <a:gd name="T39" fmla="*/ 64 h 155"/>
                <a:gd name="T40" fmla="*/ 385 w 556"/>
                <a:gd name="T41" fmla="*/ 74 h 155"/>
                <a:gd name="T42" fmla="*/ 403 w 556"/>
                <a:gd name="T43" fmla="*/ 79 h 155"/>
                <a:gd name="T44" fmla="*/ 413 w 556"/>
                <a:gd name="T45" fmla="*/ 72 h 155"/>
                <a:gd name="T46" fmla="*/ 402 w 556"/>
                <a:gd name="T47" fmla="*/ 0 h 155"/>
                <a:gd name="T48" fmla="*/ 530 w 556"/>
                <a:gd name="T49" fmla="*/ 47 h 155"/>
                <a:gd name="T50" fmla="*/ 547 w 556"/>
                <a:gd name="T51" fmla="*/ 69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6" h="155">
                  <a:moveTo>
                    <a:pt x="547" y="69"/>
                  </a:moveTo>
                  <a:lnTo>
                    <a:pt x="556" y="117"/>
                  </a:lnTo>
                  <a:lnTo>
                    <a:pt x="554" y="126"/>
                  </a:lnTo>
                  <a:lnTo>
                    <a:pt x="532" y="109"/>
                  </a:lnTo>
                  <a:lnTo>
                    <a:pt x="432" y="86"/>
                  </a:lnTo>
                  <a:lnTo>
                    <a:pt x="283" y="74"/>
                  </a:lnTo>
                  <a:lnTo>
                    <a:pt x="81" y="114"/>
                  </a:lnTo>
                  <a:lnTo>
                    <a:pt x="41" y="134"/>
                  </a:lnTo>
                  <a:lnTo>
                    <a:pt x="20" y="150"/>
                  </a:lnTo>
                  <a:lnTo>
                    <a:pt x="20" y="155"/>
                  </a:lnTo>
                  <a:lnTo>
                    <a:pt x="7" y="141"/>
                  </a:lnTo>
                  <a:lnTo>
                    <a:pt x="5" y="93"/>
                  </a:lnTo>
                  <a:lnTo>
                    <a:pt x="0" y="88"/>
                  </a:lnTo>
                  <a:lnTo>
                    <a:pt x="54" y="47"/>
                  </a:lnTo>
                  <a:lnTo>
                    <a:pt x="124" y="16"/>
                  </a:lnTo>
                  <a:lnTo>
                    <a:pt x="173" y="4"/>
                  </a:lnTo>
                  <a:lnTo>
                    <a:pt x="153" y="16"/>
                  </a:lnTo>
                  <a:lnTo>
                    <a:pt x="169" y="66"/>
                  </a:lnTo>
                  <a:lnTo>
                    <a:pt x="179" y="74"/>
                  </a:lnTo>
                  <a:lnTo>
                    <a:pt x="245" y="64"/>
                  </a:lnTo>
                  <a:lnTo>
                    <a:pt x="385" y="74"/>
                  </a:lnTo>
                  <a:lnTo>
                    <a:pt x="403" y="79"/>
                  </a:lnTo>
                  <a:lnTo>
                    <a:pt x="413" y="72"/>
                  </a:lnTo>
                  <a:lnTo>
                    <a:pt x="402" y="0"/>
                  </a:lnTo>
                  <a:lnTo>
                    <a:pt x="530" y="47"/>
                  </a:lnTo>
                  <a:lnTo>
                    <a:pt x="547" y="6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85" name="Freeform 33"/>
            <p:cNvSpPr>
              <a:spLocks/>
            </p:cNvSpPr>
            <p:nvPr/>
          </p:nvSpPr>
          <p:spPr bwMode="auto">
            <a:xfrm>
              <a:off x="3018" y="2191"/>
              <a:ext cx="51" cy="8"/>
            </a:xfrm>
            <a:custGeom>
              <a:avLst/>
              <a:gdLst>
                <a:gd name="T0" fmla="*/ 153 w 153"/>
                <a:gd name="T1" fmla="*/ 17 h 24"/>
                <a:gd name="T2" fmla="*/ 144 w 153"/>
                <a:gd name="T3" fmla="*/ 24 h 24"/>
                <a:gd name="T4" fmla="*/ 125 w 153"/>
                <a:gd name="T5" fmla="*/ 15 h 24"/>
                <a:gd name="T6" fmla="*/ 29 w 153"/>
                <a:gd name="T7" fmla="*/ 10 h 24"/>
                <a:gd name="T8" fmla="*/ 4 w 153"/>
                <a:gd name="T9" fmla="*/ 19 h 24"/>
                <a:gd name="T10" fmla="*/ 0 w 153"/>
                <a:gd name="T11" fmla="*/ 13 h 24"/>
                <a:gd name="T12" fmla="*/ 29 w 153"/>
                <a:gd name="T13" fmla="*/ 3 h 24"/>
                <a:gd name="T14" fmla="*/ 63 w 153"/>
                <a:gd name="T15" fmla="*/ 0 h 24"/>
                <a:gd name="T16" fmla="*/ 144 w 153"/>
                <a:gd name="T17" fmla="*/ 7 h 24"/>
                <a:gd name="T18" fmla="*/ 153 w 153"/>
                <a:gd name="T19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" h="24">
                  <a:moveTo>
                    <a:pt x="153" y="17"/>
                  </a:moveTo>
                  <a:lnTo>
                    <a:pt x="144" y="24"/>
                  </a:lnTo>
                  <a:lnTo>
                    <a:pt x="125" y="15"/>
                  </a:lnTo>
                  <a:lnTo>
                    <a:pt x="29" y="10"/>
                  </a:lnTo>
                  <a:lnTo>
                    <a:pt x="4" y="19"/>
                  </a:lnTo>
                  <a:lnTo>
                    <a:pt x="0" y="13"/>
                  </a:lnTo>
                  <a:lnTo>
                    <a:pt x="29" y="3"/>
                  </a:lnTo>
                  <a:lnTo>
                    <a:pt x="63" y="0"/>
                  </a:lnTo>
                  <a:lnTo>
                    <a:pt x="144" y="7"/>
                  </a:lnTo>
                  <a:lnTo>
                    <a:pt x="153" y="17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86" name="Freeform 34"/>
            <p:cNvSpPr>
              <a:spLocks/>
            </p:cNvSpPr>
            <p:nvPr/>
          </p:nvSpPr>
          <p:spPr bwMode="auto">
            <a:xfrm>
              <a:off x="2963" y="2222"/>
              <a:ext cx="167" cy="29"/>
            </a:xfrm>
            <a:custGeom>
              <a:avLst/>
              <a:gdLst>
                <a:gd name="T0" fmla="*/ 481 w 504"/>
                <a:gd name="T1" fmla="*/ 31 h 86"/>
                <a:gd name="T2" fmla="*/ 504 w 504"/>
                <a:gd name="T3" fmla="*/ 54 h 86"/>
                <a:gd name="T4" fmla="*/ 313 w 504"/>
                <a:gd name="T5" fmla="*/ 36 h 86"/>
                <a:gd name="T6" fmla="*/ 213 w 504"/>
                <a:gd name="T7" fmla="*/ 36 h 86"/>
                <a:gd name="T8" fmla="*/ 146 w 504"/>
                <a:gd name="T9" fmla="*/ 47 h 86"/>
                <a:gd name="T10" fmla="*/ 32 w 504"/>
                <a:gd name="T11" fmla="*/ 81 h 86"/>
                <a:gd name="T12" fmla="*/ 29 w 504"/>
                <a:gd name="T13" fmla="*/ 86 h 86"/>
                <a:gd name="T14" fmla="*/ 19 w 504"/>
                <a:gd name="T15" fmla="*/ 85 h 86"/>
                <a:gd name="T16" fmla="*/ 10 w 504"/>
                <a:gd name="T17" fmla="*/ 71 h 86"/>
                <a:gd name="T18" fmla="*/ 0 w 504"/>
                <a:gd name="T19" fmla="*/ 62 h 86"/>
                <a:gd name="T20" fmla="*/ 31 w 504"/>
                <a:gd name="T21" fmla="*/ 38 h 86"/>
                <a:gd name="T22" fmla="*/ 117 w 504"/>
                <a:gd name="T23" fmla="*/ 19 h 86"/>
                <a:gd name="T24" fmla="*/ 166 w 504"/>
                <a:gd name="T25" fmla="*/ 18 h 86"/>
                <a:gd name="T26" fmla="*/ 257 w 504"/>
                <a:gd name="T27" fmla="*/ 0 h 86"/>
                <a:gd name="T28" fmla="*/ 381 w 504"/>
                <a:gd name="T29" fmla="*/ 9 h 86"/>
                <a:gd name="T30" fmla="*/ 481 w 504"/>
                <a:gd name="T31" fmla="*/ 3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4" h="86">
                  <a:moveTo>
                    <a:pt x="481" y="31"/>
                  </a:moveTo>
                  <a:lnTo>
                    <a:pt x="504" y="54"/>
                  </a:lnTo>
                  <a:lnTo>
                    <a:pt x="313" y="36"/>
                  </a:lnTo>
                  <a:lnTo>
                    <a:pt x="213" y="36"/>
                  </a:lnTo>
                  <a:lnTo>
                    <a:pt x="146" y="47"/>
                  </a:lnTo>
                  <a:lnTo>
                    <a:pt x="32" y="81"/>
                  </a:lnTo>
                  <a:lnTo>
                    <a:pt x="29" y="86"/>
                  </a:lnTo>
                  <a:lnTo>
                    <a:pt x="19" y="85"/>
                  </a:lnTo>
                  <a:lnTo>
                    <a:pt x="10" y="71"/>
                  </a:lnTo>
                  <a:lnTo>
                    <a:pt x="0" y="62"/>
                  </a:lnTo>
                  <a:lnTo>
                    <a:pt x="31" y="38"/>
                  </a:lnTo>
                  <a:lnTo>
                    <a:pt x="117" y="19"/>
                  </a:lnTo>
                  <a:lnTo>
                    <a:pt x="166" y="18"/>
                  </a:lnTo>
                  <a:lnTo>
                    <a:pt x="257" y="0"/>
                  </a:lnTo>
                  <a:lnTo>
                    <a:pt x="381" y="9"/>
                  </a:lnTo>
                  <a:lnTo>
                    <a:pt x="481" y="3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87" name="Freeform 35"/>
            <p:cNvSpPr>
              <a:spLocks/>
            </p:cNvSpPr>
            <p:nvPr/>
          </p:nvSpPr>
          <p:spPr bwMode="auto">
            <a:xfrm>
              <a:off x="3142" y="2239"/>
              <a:ext cx="1" cy="10"/>
            </a:xfrm>
            <a:custGeom>
              <a:avLst/>
              <a:gdLst>
                <a:gd name="T0" fmla="*/ 0 w 4"/>
                <a:gd name="T1" fmla="*/ 0 h 31"/>
                <a:gd name="T2" fmla="*/ 4 w 4"/>
                <a:gd name="T3" fmla="*/ 31 h 31"/>
                <a:gd name="T4" fmla="*/ 0 w 4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1">
                  <a:moveTo>
                    <a:pt x="0" y="0"/>
                  </a:moveTo>
                  <a:lnTo>
                    <a:pt x="4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88" name="Freeform 36"/>
            <p:cNvSpPr>
              <a:spLocks/>
            </p:cNvSpPr>
            <p:nvPr/>
          </p:nvSpPr>
          <p:spPr bwMode="auto">
            <a:xfrm>
              <a:off x="2985" y="2242"/>
              <a:ext cx="131" cy="28"/>
            </a:xfrm>
            <a:custGeom>
              <a:avLst/>
              <a:gdLst>
                <a:gd name="T0" fmla="*/ 395 w 395"/>
                <a:gd name="T1" fmla="*/ 19 h 81"/>
                <a:gd name="T2" fmla="*/ 353 w 395"/>
                <a:gd name="T3" fmla="*/ 62 h 81"/>
                <a:gd name="T4" fmla="*/ 210 w 395"/>
                <a:gd name="T5" fmla="*/ 58 h 81"/>
                <a:gd name="T6" fmla="*/ 102 w 395"/>
                <a:gd name="T7" fmla="*/ 81 h 81"/>
                <a:gd name="T8" fmla="*/ 70 w 395"/>
                <a:gd name="T9" fmla="*/ 76 h 81"/>
                <a:gd name="T10" fmla="*/ 10 w 395"/>
                <a:gd name="T11" fmla="*/ 33 h 81"/>
                <a:gd name="T12" fmla="*/ 4 w 395"/>
                <a:gd name="T13" fmla="*/ 33 h 81"/>
                <a:gd name="T14" fmla="*/ 0 w 395"/>
                <a:gd name="T15" fmla="*/ 29 h 81"/>
                <a:gd name="T16" fmla="*/ 93 w 395"/>
                <a:gd name="T17" fmla="*/ 10 h 81"/>
                <a:gd name="T18" fmla="*/ 151 w 395"/>
                <a:gd name="T19" fmla="*/ 0 h 81"/>
                <a:gd name="T20" fmla="*/ 389 w 395"/>
                <a:gd name="T21" fmla="*/ 15 h 81"/>
                <a:gd name="T22" fmla="*/ 395 w 395"/>
                <a:gd name="T23" fmla="*/ 1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5" h="81">
                  <a:moveTo>
                    <a:pt x="395" y="19"/>
                  </a:moveTo>
                  <a:lnTo>
                    <a:pt x="353" y="62"/>
                  </a:lnTo>
                  <a:lnTo>
                    <a:pt x="210" y="58"/>
                  </a:lnTo>
                  <a:lnTo>
                    <a:pt x="102" y="81"/>
                  </a:lnTo>
                  <a:lnTo>
                    <a:pt x="70" y="76"/>
                  </a:lnTo>
                  <a:lnTo>
                    <a:pt x="10" y="33"/>
                  </a:lnTo>
                  <a:lnTo>
                    <a:pt x="4" y="33"/>
                  </a:lnTo>
                  <a:lnTo>
                    <a:pt x="0" y="29"/>
                  </a:lnTo>
                  <a:lnTo>
                    <a:pt x="93" y="10"/>
                  </a:lnTo>
                  <a:lnTo>
                    <a:pt x="151" y="0"/>
                  </a:lnTo>
                  <a:lnTo>
                    <a:pt x="389" y="15"/>
                  </a:lnTo>
                  <a:lnTo>
                    <a:pt x="395" y="19"/>
                  </a:lnTo>
                  <a:close/>
                </a:path>
              </a:pathLst>
            </a:custGeom>
            <a:solidFill>
              <a:srgbClr val="4049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89" name="Freeform 37"/>
            <p:cNvSpPr>
              <a:spLocks/>
            </p:cNvSpPr>
            <p:nvPr/>
          </p:nvSpPr>
          <p:spPr bwMode="auto">
            <a:xfrm>
              <a:off x="2967" y="2257"/>
              <a:ext cx="7" cy="37"/>
            </a:xfrm>
            <a:custGeom>
              <a:avLst/>
              <a:gdLst>
                <a:gd name="T0" fmla="*/ 19 w 19"/>
                <a:gd name="T1" fmla="*/ 2 h 110"/>
                <a:gd name="T2" fmla="*/ 15 w 19"/>
                <a:gd name="T3" fmla="*/ 2 h 110"/>
                <a:gd name="T4" fmla="*/ 5 w 19"/>
                <a:gd name="T5" fmla="*/ 9 h 110"/>
                <a:gd name="T6" fmla="*/ 17 w 19"/>
                <a:gd name="T7" fmla="*/ 53 h 110"/>
                <a:gd name="T8" fmla="*/ 19 w 19"/>
                <a:gd name="T9" fmla="*/ 110 h 110"/>
                <a:gd name="T10" fmla="*/ 0 w 19"/>
                <a:gd name="T11" fmla="*/ 105 h 110"/>
                <a:gd name="T12" fmla="*/ 0 w 19"/>
                <a:gd name="T13" fmla="*/ 48 h 110"/>
                <a:gd name="T14" fmla="*/ 5 w 19"/>
                <a:gd name="T15" fmla="*/ 22 h 110"/>
                <a:gd name="T16" fmla="*/ 19 w 19"/>
                <a:gd name="T17" fmla="*/ 0 h 110"/>
                <a:gd name="T18" fmla="*/ 19 w 19"/>
                <a:gd name="T19" fmla="*/ 2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10">
                  <a:moveTo>
                    <a:pt x="19" y="2"/>
                  </a:moveTo>
                  <a:lnTo>
                    <a:pt x="15" y="2"/>
                  </a:lnTo>
                  <a:lnTo>
                    <a:pt x="5" y="9"/>
                  </a:lnTo>
                  <a:lnTo>
                    <a:pt x="17" y="53"/>
                  </a:lnTo>
                  <a:lnTo>
                    <a:pt x="19" y="110"/>
                  </a:lnTo>
                  <a:lnTo>
                    <a:pt x="0" y="105"/>
                  </a:lnTo>
                  <a:lnTo>
                    <a:pt x="0" y="48"/>
                  </a:lnTo>
                  <a:lnTo>
                    <a:pt x="5" y="22"/>
                  </a:lnTo>
                  <a:lnTo>
                    <a:pt x="19" y="0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90" name="Freeform 38"/>
            <p:cNvSpPr>
              <a:spLocks/>
            </p:cNvSpPr>
            <p:nvPr/>
          </p:nvSpPr>
          <p:spPr bwMode="auto">
            <a:xfrm>
              <a:off x="2958" y="2253"/>
              <a:ext cx="172" cy="142"/>
            </a:xfrm>
            <a:custGeom>
              <a:avLst/>
              <a:gdLst>
                <a:gd name="T0" fmla="*/ 521 w 521"/>
                <a:gd name="T1" fmla="*/ 81 h 415"/>
                <a:gd name="T2" fmla="*/ 487 w 521"/>
                <a:gd name="T3" fmla="*/ 291 h 415"/>
                <a:gd name="T4" fmla="*/ 444 w 521"/>
                <a:gd name="T5" fmla="*/ 387 h 415"/>
                <a:gd name="T6" fmla="*/ 363 w 521"/>
                <a:gd name="T7" fmla="*/ 415 h 415"/>
                <a:gd name="T8" fmla="*/ 281 w 521"/>
                <a:gd name="T9" fmla="*/ 408 h 415"/>
                <a:gd name="T10" fmla="*/ 136 w 521"/>
                <a:gd name="T11" fmla="*/ 336 h 415"/>
                <a:gd name="T12" fmla="*/ 112 w 521"/>
                <a:gd name="T13" fmla="*/ 296 h 415"/>
                <a:gd name="T14" fmla="*/ 76 w 521"/>
                <a:gd name="T15" fmla="*/ 224 h 415"/>
                <a:gd name="T16" fmla="*/ 57 w 521"/>
                <a:gd name="T17" fmla="*/ 205 h 415"/>
                <a:gd name="T18" fmla="*/ 34 w 521"/>
                <a:gd name="T19" fmla="*/ 203 h 415"/>
                <a:gd name="T20" fmla="*/ 2 w 521"/>
                <a:gd name="T21" fmla="*/ 144 h 415"/>
                <a:gd name="T22" fmla="*/ 0 w 521"/>
                <a:gd name="T23" fmla="*/ 119 h 415"/>
                <a:gd name="T24" fmla="*/ 4 w 521"/>
                <a:gd name="T25" fmla="*/ 115 h 415"/>
                <a:gd name="T26" fmla="*/ 14 w 521"/>
                <a:gd name="T27" fmla="*/ 132 h 415"/>
                <a:gd name="T28" fmla="*/ 12 w 521"/>
                <a:gd name="T29" fmla="*/ 150 h 415"/>
                <a:gd name="T30" fmla="*/ 21 w 521"/>
                <a:gd name="T31" fmla="*/ 163 h 415"/>
                <a:gd name="T32" fmla="*/ 34 w 521"/>
                <a:gd name="T33" fmla="*/ 177 h 415"/>
                <a:gd name="T34" fmla="*/ 44 w 521"/>
                <a:gd name="T35" fmla="*/ 177 h 415"/>
                <a:gd name="T36" fmla="*/ 46 w 521"/>
                <a:gd name="T37" fmla="*/ 156 h 415"/>
                <a:gd name="T38" fmla="*/ 32 w 521"/>
                <a:gd name="T39" fmla="*/ 137 h 415"/>
                <a:gd name="T40" fmla="*/ 46 w 521"/>
                <a:gd name="T41" fmla="*/ 143 h 415"/>
                <a:gd name="T42" fmla="*/ 61 w 521"/>
                <a:gd name="T43" fmla="*/ 143 h 415"/>
                <a:gd name="T44" fmla="*/ 72 w 521"/>
                <a:gd name="T45" fmla="*/ 127 h 415"/>
                <a:gd name="T46" fmla="*/ 72 w 521"/>
                <a:gd name="T47" fmla="*/ 39 h 415"/>
                <a:gd name="T48" fmla="*/ 64 w 521"/>
                <a:gd name="T49" fmla="*/ 27 h 415"/>
                <a:gd name="T50" fmla="*/ 64 w 521"/>
                <a:gd name="T51" fmla="*/ 25 h 415"/>
                <a:gd name="T52" fmla="*/ 64 w 521"/>
                <a:gd name="T53" fmla="*/ 25 h 415"/>
                <a:gd name="T54" fmla="*/ 66 w 521"/>
                <a:gd name="T55" fmla="*/ 24 h 415"/>
                <a:gd name="T56" fmla="*/ 66 w 521"/>
                <a:gd name="T57" fmla="*/ 22 h 415"/>
                <a:gd name="T58" fmla="*/ 66 w 521"/>
                <a:gd name="T59" fmla="*/ 20 h 415"/>
                <a:gd name="T60" fmla="*/ 68 w 521"/>
                <a:gd name="T61" fmla="*/ 19 h 415"/>
                <a:gd name="T62" fmla="*/ 68 w 521"/>
                <a:gd name="T63" fmla="*/ 17 h 415"/>
                <a:gd name="T64" fmla="*/ 68 w 521"/>
                <a:gd name="T65" fmla="*/ 17 h 415"/>
                <a:gd name="T66" fmla="*/ 132 w 521"/>
                <a:gd name="T67" fmla="*/ 55 h 415"/>
                <a:gd name="T68" fmla="*/ 117 w 521"/>
                <a:gd name="T69" fmla="*/ 75 h 415"/>
                <a:gd name="T70" fmla="*/ 153 w 521"/>
                <a:gd name="T71" fmla="*/ 91 h 415"/>
                <a:gd name="T72" fmla="*/ 183 w 521"/>
                <a:gd name="T73" fmla="*/ 93 h 415"/>
                <a:gd name="T74" fmla="*/ 225 w 521"/>
                <a:gd name="T75" fmla="*/ 86 h 415"/>
                <a:gd name="T76" fmla="*/ 247 w 521"/>
                <a:gd name="T77" fmla="*/ 60 h 415"/>
                <a:gd name="T78" fmla="*/ 315 w 521"/>
                <a:gd name="T79" fmla="*/ 44 h 415"/>
                <a:gd name="T80" fmla="*/ 359 w 521"/>
                <a:gd name="T81" fmla="*/ 51 h 415"/>
                <a:gd name="T82" fmla="*/ 391 w 521"/>
                <a:gd name="T83" fmla="*/ 70 h 415"/>
                <a:gd name="T84" fmla="*/ 436 w 521"/>
                <a:gd name="T85" fmla="*/ 77 h 415"/>
                <a:gd name="T86" fmla="*/ 478 w 521"/>
                <a:gd name="T87" fmla="*/ 65 h 415"/>
                <a:gd name="T88" fmla="*/ 483 w 521"/>
                <a:gd name="T89" fmla="*/ 62 h 415"/>
                <a:gd name="T90" fmla="*/ 464 w 521"/>
                <a:gd name="T91" fmla="*/ 29 h 415"/>
                <a:gd name="T92" fmla="*/ 491 w 521"/>
                <a:gd name="T93" fmla="*/ 0 h 415"/>
                <a:gd name="T94" fmla="*/ 506 w 521"/>
                <a:gd name="T95" fmla="*/ 67 h 415"/>
                <a:gd name="T96" fmla="*/ 521 w 521"/>
                <a:gd name="T97" fmla="*/ 81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21" h="415">
                  <a:moveTo>
                    <a:pt x="521" y="81"/>
                  </a:moveTo>
                  <a:lnTo>
                    <a:pt x="487" y="291"/>
                  </a:lnTo>
                  <a:lnTo>
                    <a:pt x="444" y="387"/>
                  </a:lnTo>
                  <a:lnTo>
                    <a:pt x="363" y="415"/>
                  </a:lnTo>
                  <a:lnTo>
                    <a:pt x="281" y="408"/>
                  </a:lnTo>
                  <a:lnTo>
                    <a:pt x="136" y="336"/>
                  </a:lnTo>
                  <a:lnTo>
                    <a:pt x="112" y="296"/>
                  </a:lnTo>
                  <a:lnTo>
                    <a:pt x="76" y="224"/>
                  </a:lnTo>
                  <a:lnTo>
                    <a:pt x="57" y="205"/>
                  </a:lnTo>
                  <a:lnTo>
                    <a:pt x="34" y="203"/>
                  </a:lnTo>
                  <a:lnTo>
                    <a:pt x="2" y="144"/>
                  </a:lnTo>
                  <a:lnTo>
                    <a:pt x="0" y="119"/>
                  </a:lnTo>
                  <a:lnTo>
                    <a:pt x="4" y="115"/>
                  </a:lnTo>
                  <a:lnTo>
                    <a:pt x="14" y="132"/>
                  </a:lnTo>
                  <a:lnTo>
                    <a:pt x="12" y="150"/>
                  </a:lnTo>
                  <a:lnTo>
                    <a:pt x="21" y="163"/>
                  </a:lnTo>
                  <a:lnTo>
                    <a:pt x="34" y="177"/>
                  </a:lnTo>
                  <a:lnTo>
                    <a:pt x="44" y="177"/>
                  </a:lnTo>
                  <a:lnTo>
                    <a:pt x="46" y="156"/>
                  </a:lnTo>
                  <a:lnTo>
                    <a:pt x="32" y="137"/>
                  </a:lnTo>
                  <a:lnTo>
                    <a:pt x="46" y="143"/>
                  </a:lnTo>
                  <a:lnTo>
                    <a:pt x="61" y="143"/>
                  </a:lnTo>
                  <a:lnTo>
                    <a:pt x="72" y="127"/>
                  </a:lnTo>
                  <a:lnTo>
                    <a:pt x="72" y="39"/>
                  </a:lnTo>
                  <a:lnTo>
                    <a:pt x="64" y="27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66" y="24"/>
                  </a:lnTo>
                  <a:lnTo>
                    <a:pt x="66" y="22"/>
                  </a:lnTo>
                  <a:lnTo>
                    <a:pt x="66" y="20"/>
                  </a:lnTo>
                  <a:lnTo>
                    <a:pt x="68" y="19"/>
                  </a:lnTo>
                  <a:lnTo>
                    <a:pt x="68" y="17"/>
                  </a:lnTo>
                  <a:lnTo>
                    <a:pt x="68" y="17"/>
                  </a:lnTo>
                  <a:lnTo>
                    <a:pt x="132" y="55"/>
                  </a:lnTo>
                  <a:lnTo>
                    <a:pt x="117" y="75"/>
                  </a:lnTo>
                  <a:lnTo>
                    <a:pt x="153" y="91"/>
                  </a:lnTo>
                  <a:lnTo>
                    <a:pt x="183" y="93"/>
                  </a:lnTo>
                  <a:lnTo>
                    <a:pt x="225" y="86"/>
                  </a:lnTo>
                  <a:lnTo>
                    <a:pt x="247" y="60"/>
                  </a:lnTo>
                  <a:lnTo>
                    <a:pt x="315" y="44"/>
                  </a:lnTo>
                  <a:lnTo>
                    <a:pt x="359" y="51"/>
                  </a:lnTo>
                  <a:lnTo>
                    <a:pt x="391" y="70"/>
                  </a:lnTo>
                  <a:lnTo>
                    <a:pt x="436" y="77"/>
                  </a:lnTo>
                  <a:lnTo>
                    <a:pt x="478" y="65"/>
                  </a:lnTo>
                  <a:lnTo>
                    <a:pt x="483" y="62"/>
                  </a:lnTo>
                  <a:lnTo>
                    <a:pt x="464" y="29"/>
                  </a:lnTo>
                  <a:lnTo>
                    <a:pt x="491" y="0"/>
                  </a:lnTo>
                  <a:lnTo>
                    <a:pt x="506" y="67"/>
                  </a:lnTo>
                  <a:lnTo>
                    <a:pt x="521" y="81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91" name="Freeform 39"/>
            <p:cNvSpPr>
              <a:spLocks/>
            </p:cNvSpPr>
            <p:nvPr/>
          </p:nvSpPr>
          <p:spPr bwMode="auto">
            <a:xfrm>
              <a:off x="2953" y="2247"/>
              <a:ext cx="10" cy="11"/>
            </a:xfrm>
            <a:custGeom>
              <a:avLst/>
              <a:gdLst>
                <a:gd name="T0" fmla="*/ 28 w 28"/>
                <a:gd name="T1" fmla="*/ 23 h 31"/>
                <a:gd name="T2" fmla="*/ 19 w 28"/>
                <a:gd name="T3" fmla="*/ 31 h 31"/>
                <a:gd name="T4" fmla="*/ 13 w 28"/>
                <a:gd name="T5" fmla="*/ 31 h 31"/>
                <a:gd name="T6" fmla="*/ 0 w 28"/>
                <a:gd name="T7" fmla="*/ 18 h 31"/>
                <a:gd name="T8" fmla="*/ 15 w 28"/>
                <a:gd name="T9" fmla="*/ 0 h 31"/>
                <a:gd name="T10" fmla="*/ 19 w 28"/>
                <a:gd name="T11" fmla="*/ 14 h 31"/>
                <a:gd name="T12" fmla="*/ 28 w 28"/>
                <a:gd name="T13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31">
                  <a:moveTo>
                    <a:pt x="28" y="23"/>
                  </a:moveTo>
                  <a:lnTo>
                    <a:pt x="19" y="31"/>
                  </a:lnTo>
                  <a:lnTo>
                    <a:pt x="13" y="31"/>
                  </a:lnTo>
                  <a:lnTo>
                    <a:pt x="0" y="18"/>
                  </a:lnTo>
                  <a:lnTo>
                    <a:pt x="15" y="0"/>
                  </a:lnTo>
                  <a:lnTo>
                    <a:pt x="19" y="14"/>
                  </a:lnTo>
                  <a:lnTo>
                    <a:pt x="28" y="23"/>
                  </a:lnTo>
                  <a:close/>
                </a:path>
              </a:pathLst>
            </a:cu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92" name="Freeform 40"/>
            <p:cNvSpPr>
              <a:spLocks/>
            </p:cNvSpPr>
            <p:nvPr/>
          </p:nvSpPr>
          <p:spPr bwMode="auto">
            <a:xfrm>
              <a:off x="3100" y="2269"/>
              <a:ext cx="8" cy="4"/>
            </a:xfrm>
            <a:custGeom>
              <a:avLst/>
              <a:gdLst>
                <a:gd name="T0" fmla="*/ 0 w 25"/>
                <a:gd name="T1" fmla="*/ 12 h 12"/>
                <a:gd name="T2" fmla="*/ 0 w 25"/>
                <a:gd name="T3" fmla="*/ 4 h 12"/>
                <a:gd name="T4" fmla="*/ 16 w 25"/>
                <a:gd name="T5" fmla="*/ 0 h 12"/>
                <a:gd name="T6" fmla="*/ 25 w 25"/>
                <a:gd name="T7" fmla="*/ 9 h 12"/>
                <a:gd name="T8" fmla="*/ 0 w 25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2">
                  <a:moveTo>
                    <a:pt x="0" y="12"/>
                  </a:moveTo>
                  <a:lnTo>
                    <a:pt x="0" y="4"/>
                  </a:lnTo>
                  <a:lnTo>
                    <a:pt x="16" y="0"/>
                  </a:lnTo>
                  <a:lnTo>
                    <a:pt x="25" y="9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93" name="Freeform 41"/>
            <p:cNvSpPr>
              <a:spLocks/>
            </p:cNvSpPr>
            <p:nvPr/>
          </p:nvSpPr>
          <p:spPr bwMode="auto">
            <a:xfrm>
              <a:off x="3085" y="2270"/>
              <a:ext cx="7" cy="3"/>
            </a:xfrm>
            <a:custGeom>
              <a:avLst/>
              <a:gdLst>
                <a:gd name="T0" fmla="*/ 23 w 23"/>
                <a:gd name="T1" fmla="*/ 5 h 10"/>
                <a:gd name="T2" fmla="*/ 23 w 23"/>
                <a:gd name="T3" fmla="*/ 10 h 10"/>
                <a:gd name="T4" fmla="*/ 0 w 23"/>
                <a:gd name="T5" fmla="*/ 0 h 10"/>
                <a:gd name="T6" fmla="*/ 10 w 23"/>
                <a:gd name="T7" fmla="*/ 5 h 10"/>
                <a:gd name="T8" fmla="*/ 23 w 23"/>
                <a:gd name="T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0">
                  <a:moveTo>
                    <a:pt x="23" y="5"/>
                  </a:moveTo>
                  <a:lnTo>
                    <a:pt x="23" y="10"/>
                  </a:lnTo>
                  <a:lnTo>
                    <a:pt x="0" y="0"/>
                  </a:lnTo>
                  <a:lnTo>
                    <a:pt x="10" y="5"/>
                  </a:lnTo>
                  <a:lnTo>
                    <a:pt x="23" y="5"/>
                  </a:lnTo>
                  <a:close/>
                </a:path>
              </a:pathLst>
            </a:cu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94" name="Freeform 42"/>
            <p:cNvSpPr>
              <a:spLocks/>
            </p:cNvSpPr>
            <p:nvPr/>
          </p:nvSpPr>
          <p:spPr bwMode="auto">
            <a:xfrm>
              <a:off x="3025" y="2276"/>
              <a:ext cx="5" cy="3"/>
            </a:xfrm>
            <a:custGeom>
              <a:avLst/>
              <a:gdLst>
                <a:gd name="T0" fmla="*/ 13 w 13"/>
                <a:gd name="T1" fmla="*/ 8 h 8"/>
                <a:gd name="T2" fmla="*/ 4 w 13"/>
                <a:gd name="T3" fmla="*/ 8 h 8"/>
                <a:gd name="T4" fmla="*/ 0 w 13"/>
                <a:gd name="T5" fmla="*/ 3 h 8"/>
                <a:gd name="T6" fmla="*/ 10 w 13"/>
                <a:gd name="T7" fmla="*/ 0 h 8"/>
                <a:gd name="T8" fmla="*/ 13 w 13"/>
                <a:gd name="T9" fmla="*/ 0 h 8"/>
                <a:gd name="T10" fmla="*/ 13 w 13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8">
                  <a:moveTo>
                    <a:pt x="13" y="8"/>
                  </a:moveTo>
                  <a:lnTo>
                    <a:pt x="4" y="8"/>
                  </a:lnTo>
                  <a:lnTo>
                    <a:pt x="0" y="3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95" name="Freeform 43"/>
            <p:cNvSpPr>
              <a:spLocks/>
            </p:cNvSpPr>
            <p:nvPr/>
          </p:nvSpPr>
          <p:spPr bwMode="auto">
            <a:xfrm>
              <a:off x="3005" y="2277"/>
              <a:ext cx="12" cy="3"/>
            </a:xfrm>
            <a:custGeom>
              <a:avLst/>
              <a:gdLst>
                <a:gd name="T0" fmla="*/ 17 w 38"/>
                <a:gd name="T1" fmla="*/ 10 h 10"/>
                <a:gd name="T2" fmla="*/ 0 w 38"/>
                <a:gd name="T3" fmla="*/ 3 h 10"/>
                <a:gd name="T4" fmla="*/ 4 w 38"/>
                <a:gd name="T5" fmla="*/ 0 h 10"/>
                <a:gd name="T6" fmla="*/ 38 w 38"/>
                <a:gd name="T7" fmla="*/ 1 h 10"/>
                <a:gd name="T8" fmla="*/ 38 w 38"/>
                <a:gd name="T9" fmla="*/ 8 h 10"/>
                <a:gd name="T10" fmla="*/ 17 w 38"/>
                <a:gd name="T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0">
                  <a:moveTo>
                    <a:pt x="17" y="10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38" y="1"/>
                  </a:lnTo>
                  <a:lnTo>
                    <a:pt x="38" y="8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96" name="Freeform 44"/>
            <p:cNvSpPr>
              <a:spLocks/>
            </p:cNvSpPr>
            <p:nvPr/>
          </p:nvSpPr>
          <p:spPr bwMode="auto">
            <a:xfrm>
              <a:off x="3036" y="2338"/>
              <a:ext cx="62" cy="13"/>
            </a:xfrm>
            <a:custGeom>
              <a:avLst/>
              <a:gdLst>
                <a:gd name="T0" fmla="*/ 183 w 189"/>
                <a:gd name="T1" fmla="*/ 6 h 38"/>
                <a:gd name="T2" fmla="*/ 189 w 189"/>
                <a:gd name="T3" fmla="*/ 11 h 38"/>
                <a:gd name="T4" fmla="*/ 174 w 189"/>
                <a:gd name="T5" fmla="*/ 19 h 38"/>
                <a:gd name="T6" fmla="*/ 59 w 189"/>
                <a:gd name="T7" fmla="*/ 14 h 38"/>
                <a:gd name="T8" fmla="*/ 25 w 189"/>
                <a:gd name="T9" fmla="*/ 35 h 38"/>
                <a:gd name="T10" fmla="*/ 10 w 189"/>
                <a:gd name="T11" fmla="*/ 33 h 38"/>
                <a:gd name="T12" fmla="*/ 4 w 189"/>
                <a:gd name="T13" fmla="*/ 38 h 38"/>
                <a:gd name="T14" fmla="*/ 0 w 189"/>
                <a:gd name="T15" fmla="*/ 33 h 38"/>
                <a:gd name="T16" fmla="*/ 68 w 189"/>
                <a:gd name="T17" fmla="*/ 2 h 38"/>
                <a:gd name="T18" fmla="*/ 127 w 189"/>
                <a:gd name="T19" fmla="*/ 0 h 38"/>
                <a:gd name="T20" fmla="*/ 179 w 189"/>
                <a:gd name="T21" fmla="*/ 6 h 38"/>
                <a:gd name="T22" fmla="*/ 183 w 189"/>
                <a:gd name="T23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9" h="38">
                  <a:moveTo>
                    <a:pt x="183" y="6"/>
                  </a:moveTo>
                  <a:lnTo>
                    <a:pt x="189" y="11"/>
                  </a:lnTo>
                  <a:lnTo>
                    <a:pt x="174" y="19"/>
                  </a:lnTo>
                  <a:lnTo>
                    <a:pt x="59" y="14"/>
                  </a:lnTo>
                  <a:lnTo>
                    <a:pt x="25" y="35"/>
                  </a:lnTo>
                  <a:lnTo>
                    <a:pt x="10" y="33"/>
                  </a:lnTo>
                  <a:lnTo>
                    <a:pt x="4" y="38"/>
                  </a:lnTo>
                  <a:lnTo>
                    <a:pt x="0" y="33"/>
                  </a:lnTo>
                  <a:lnTo>
                    <a:pt x="68" y="2"/>
                  </a:lnTo>
                  <a:lnTo>
                    <a:pt x="127" y="0"/>
                  </a:lnTo>
                  <a:lnTo>
                    <a:pt x="179" y="6"/>
                  </a:lnTo>
                  <a:lnTo>
                    <a:pt x="18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97" name="Freeform 45"/>
            <p:cNvSpPr>
              <a:spLocks/>
            </p:cNvSpPr>
            <p:nvPr/>
          </p:nvSpPr>
          <p:spPr bwMode="auto">
            <a:xfrm>
              <a:off x="3055" y="2352"/>
              <a:ext cx="29" cy="5"/>
            </a:xfrm>
            <a:custGeom>
              <a:avLst/>
              <a:gdLst>
                <a:gd name="T0" fmla="*/ 68 w 87"/>
                <a:gd name="T1" fmla="*/ 16 h 16"/>
                <a:gd name="T2" fmla="*/ 0 w 87"/>
                <a:gd name="T3" fmla="*/ 9 h 16"/>
                <a:gd name="T4" fmla="*/ 83 w 87"/>
                <a:gd name="T5" fmla="*/ 0 h 16"/>
                <a:gd name="T6" fmla="*/ 87 w 87"/>
                <a:gd name="T7" fmla="*/ 4 h 16"/>
                <a:gd name="T8" fmla="*/ 68 w 87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6">
                  <a:moveTo>
                    <a:pt x="68" y="16"/>
                  </a:moveTo>
                  <a:lnTo>
                    <a:pt x="0" y="9"/>
                  </a:lnTo>
                  <a:lnTo>
                    <a:pt x="83" y="0"/>
                  </a:lnTo>
                  <a:lnTo>
                    <a:pt x="87" y="4"/>
                  </a:lnTo>
                  <a:lnTo>
                    <a:pt x="6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98" name="Freeform 46"/>
            <p:cNvSpPr>
              <a:spLocks/>
            </p:cNvSpPr>
            <p:nvPr/>
          </p:nvSpPr>
          <p:spPr bwMode="auto">
            <a:xfrm>
              <a:off x="3006" y="2379"/>
              <a:ext cx="109" cy="62"/>
            </a:xfrm>
            <a:custGeom>
              <a:avLst/>
              <a:gdLst>
                <a:gd name="T0" fmla="*/ 211 w 330"/>
                <a:gd name="T1" fmla="*/ 70 h 181"/>
                <a:gd name="T2" fmla="*/ 288 w 330"/>
                <a:gd name="T3" fmla="*/ 51 h 181"/>
                <a:gd name="T4" fmla="*/ 326 w 330"/>
                <a:gd name="T5" fmla="*/ 31 h 181"/>
                <a:gd name="T6" fmla="*/ 326 w 330"/>
                <a:gd name="T7" fmla="*/ 88 h 181"/>
                <a:gd name="T8" fmla="*/ 330 w 330"/>
                <a:gd name="T9" fmla="*/ 98 h 181"/>
                <a:gd name="T10" fmla="*/ 330 w 330"/>
                <a:gd name="T11" fmla="*/ 110 h 181"/>
                <a:gd name="T12" fmla="*/ 264 w 330"/>
                <a:gd name="T13" fmla="*/ 160 h 181"/>
                <a:gd name="T14" fmla="*/ 224 w 330"/>
                <a:gd name="T15" fmla="*/ 181 h 181"/>
                <a:gd name="T16" fmla="*/ 167 w 330"/>
                <a:gd name="T17" fmla="*/ 177 h 181"/>
                <a:gd name="T18" fmla="*/ 41 w 330"/>
                <a:gd name="T19" fmla="*/ 115 h 181"/>
                <a:gd name="T20" fmla="*/ 28 w 330"/>
                <a:gd name="T21" fmla="*/ 98 h 181"/>
                <a:gd name="T22" fmla="*/ 15 w 330"/>
                <a:gd name="T23" fmla="*/ 84 h 181"/>
                <a:gd name="T24" fmla="*/ 5 w 330"/>
                <a:gd name="T25" fmla="*/ 82 h 181"/>
                <a:gd name="T26" fmla="*/ 0 w 330"/>
                <a:gd name="T27" fmla="*/ 88 h 181"/>
                <a:gd name="T28" fmla="*/ 3 w 330"/>
                <a:gd name="T29" fmla="*/ 75 h 181"/>
                <a:gd name="T30" fmla="*/ 5 w 330"/>
                <a:gd name="T31" fmla="*/ 69 h 181"/>
                <a:gd name="T32" fmla="*/ 15 w 330"/>
                <a:gd name="T33" fmla="*/ 62 h 181"/>
                <a:gd name="T34" fmla="*/ 9 w 330"/>
                <a:gd name="T35" fmla="*/ 31 h 181"/>
                <a:gd name="T36" fmla="*/ 3 w 330"/>
                <a:gd name="T37" fmla="*/ 0 h 181"/>
                <a:gd name="T38" fmla="*/ 120 w 330"/>
                <a:gd name="T39" fmla="*/ 65 h 181"/>
                <a:gd name="T40" fmla="*/ 211 w 330"/>
                <a:gd name="T41" fmla="*/ 7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0" h="181">
                  <a:moveTo>
                    <a:pt x="211" y="70"/>
                  </a:moveTo>
                  <a:lnTo>
                    <a:pt x="288" y="51"/>
                  </a:lnTo>
                  <a:lnTo>
                    <a:pt x="326" y="31"/>
                  </a:lnTo>
                  <a:lnTo>
                    <a:pt x="326" y="88"/>
                  </a:lnTo>
                  <a:lnTo>
                    <a:pt x="330" y="98"/>
                  </a:lnTo>
                  <a:lnTo>
                    <a:pt x="330" y="110"/>
                  </a:lnTo>
                  <a:lnTo>
                    <a:pt x="264" y="160"/>
                  </a:lnTo>
                  <a:lnTo>
                    <a:pt x="224" y="181"/>
                  </a:lnTo>
                  <a:lnTo>
                    <a:pt x="167" y="177"/>
                  </a:lnTo>
                  <a:lnTo>
                    <a:pt x="41" y="115"/>
                  </a:lnTo>
                  <a:lnTo>
                    <a:pt x="28" y="98"/>
                  </a:lnTo>
                  <a:lnTo>
                    <a:pt x="15" y="84"/>
                  </a:lnTo>
                  <a:lnTo>
                    <a:pt x="5" y="82"/>
                  </a:lnTo>
                  <a:lnTo>
                    <a:pt x="0" y="88"/>
                  </a:lnTo>
                  <a:lnTo>
                    <a:pt x="3" y="75"/>
                  </a:lnTo>
                  <a:lnTo>
                    <a:pt x="5" y="69"/>
                  </a:lnTo>
                  <a:lnTo>
                    <a:pt x="15" y="62"/>
                  </a:lnTo>
                  <a:lnTo>
                    <a:pt x="9" y="31"/>
                  </a:lnTo>
                  <a:lnTo>
                    <a:pt x="3" y="0"/>
                  </a:lnTo>
                  <a:lnTo>
                    <a:pt x="120" y="65"/>
                  </a:lnTo>
                  <a:lnTo>
                    <a:pt x="211" y="70"/>
                  </a:lnTo>
                  <a:close/>
                </a:path>
              </a:pathLst>
            </a:custGeom>
            <a:solidFill>
              <a:srgbClr val="ECBA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199" name="Freeform 47"/>
            <p:cNvSpPr>
              <a:spLocks/>
            </p:cNvSpPr>
            <p:nvPr/>
          </p:nvSpPr>
          <p:spPr bwMode="auto">
            <a:xfrm>
              <a:off x="3081" y="2413"/>
              <a:ext cx="92" cy="190"/>
            </a:xfrm>
            <a:custGeom>
              <a:avLst/>
              <a:gdLst>
                <a:gd name="T0" fmla="*/ 230 w 277"/>
                <a:gd name="T1" fmla="*/ 55 h 555"/>
                <a:gd name="T2" fmla="*/ 251 w 277"/>
                <a:gd name="T3" fmla="*/ 122 h 555"/>
                <a:gd name="T4" fmla="*/ 273 w 277"/>
                <a:gd name="T5" fmla="*/ 246 h 555"/>
                <a:gd name="T6" fmla="*/ 273 w 277"/>
                <a:gd name="T7" fmla="*/ 249 h 555"/>
                <a:gd name="T8" fmla="*/ 277 w 277"/>
                <a:gd name="T9" fmla="*/ 255 h 555"/>
                <a:gd name="T10" fmla="*/ 187 w 277"/>
                <a:gd name="T11" fmla="*/ 263 h 555"/>
                <a:gd name="T12" fmla="*/ 172 w 277"/>
                <a:gd name="T13" fmla="*/ 272 h 555"/>
                <a:gd name="T14" fmla="*/ 157 w 277"/>
                <a:gd name="T15" fmla="*/ 284 h 555"/>
                <a:gd name="T16" fmla="*/ 170 w 277"/>
                <a:gd name="T17" fmla="*/ 306 h 555"/>
                <a:gd name="T18" fmla="*/ 224 w 277"/>
                <a:gd name="T19" fmla="*/ 362 h 555"/>
                <a:gd name="T20" fmla="*/ 36 w 277"/>
                <a:gd name="T21" fmla="*/ 542 h 555"/>
                <a:gd name="T22" fmla="*/ 23 w 277"/>
                <a:gd name="T23" fmla="*/ 555 h 555"/>
                <a:gd name="T24" fmla="*/ 0 w 277"/>
                <a:gd name="T25" fmla="*/ 510 h 555"/>
                <a:gd name="T26" fmla="*/ 43 w 277"/>
                <a:gd name="T27" fmla="*/ 429 h 555"/>
                <a:gd name="T28" fmla="*/ 64 w 277"/>
                <a:gd name="T29" fmla="*/ 394 h 555"/>
                <a:gd name="T30" fmla="*/ 83 w 277"/>
                <a:gd name="T31" fmla="*/ 386 h 555"/>
                <a:gd name="T32" fmla="*/ 85 w 277"/>
                <a:gd name="T33" fmla="*/ 348 h 555"/>
                <a:gd name="T34" fmla="*/ 107 w 277"/>
                <a:gd name="T35" fmla="*/ 305 h 555"/>
                <a:gd name="T36" fmla="*/ 141 w 277"/>
                <a:gd name="T37" fmla="*/ 117 h 555"/>
                <a:gd name="T38" fmla="*/ 149 w 277"/>
                <a:gd name="T39" fmla="*/ 65 h 555"/>
                <a:gd name="T40" fmla="*/ 151 w 277"/>
                <a:gd name="T41" fmla="*/ 12 h 555"/>
                <a:gd name="T42" fmla="*/ 147 w 277"/>
                <a:gd name="T43" fmla="*/ 0 h 555"/>
                <a:gd name="T44" fmla="*/ 211 w 277"/>
                <a:gd name="T45" fmla="*/ 46 h 555"/>
                <a:gd name="T46" fmla="*/ 230 w 277"/>
                <a:gd name="T47" fmla="*/ 55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7" h="555">
                  <a:moveTo>
                    <a:pt x="230" y="55"/>
                  </a:moveTo>
                  <a:lnTo>
                    <a:pt x="251" y="122"/>
                  </a:lnTo>
                  <a:lnTo>
                    <a:pt x="273" y="246"/>
                  </a:lnTo>
                  <a:lnTo>
                    <a:pt x="273" y="249"/>
                  </a:lnTo>
                  <a:lnTo>
                    <a:pt x="277" y="255"/>
                  </a:lnTo>
                  <a:lnTo>
                    <a:pt x="187" y="263"/>
                  </a:lnTo>
                  <a:lnTo>
                    <a:pt x="172" y="272"/>
                  </a:lnTo>
                  <a:lnTo>
                    <a:pt x="157" y="284"/>
                  </a:lnTo>
                  <a:lnTo>
                    <a:pt x="170" y="306"/>
                  </a:lnTo>
                  <a:lnTo>
                    <a:pt x="224" y="362"/>
                  </a:lnTo>
                  <a:lnTo>
                    <a:pt x="36" y="542"/>
                  </a:lnTo>
                  <a:lnTo>
                    <a:pt x="23" y="555"/>
                  </a:lnTo>
                  <a:lnTo>
                    <a:pt x="0" y="510"/>
                  </a:lnTo>
                  <a:lnTo>
                    <a:pt x="43" y="429"/>
                  </a:lnTo>
                  <a:lnTo>
                    <a:pt x="64" y="394"/>
                  </a:lnTo>
                  <a:lnTo>
                    <a:pt x="83" y="386"/>
                  </a:lnTo>
                  <a:lnTo>
                    <a:pt x="85" y="348"/>
                  </a:lnTo>
                  <a:lnTo>
                    <a:pt x="107" y="305"/>
                  </a:lnTo>
                  <a:lnTo>
                    <a:pt x="141" y="117"/>
                  </a:lnTo>
                  <a:lnTo>
                    <a:pt x="149" y="65"/>
                  </a:lnTo>
                  <a:lnTo>
                    <a:pt x="151" y="12"/>
                  </a:lnTo>
                  <a:lnTo>
                    <a:pt x="147" y="0"/>
                  </a:lnTo>
                  <a:lnTo>
                    <a:pt x="211" y="46"/>
                  </a:lnTo>
                  <a:lnTo>
                    <a:pt x="230" y="55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00" name="Freeform 48"/>
            <p:cNvSpPr>
              <a:spLocks/>
            </p:cNvSpPr>
            <p:nvPr/>
          </p:nvSpPr>
          <p:spPr bwMode="auto">
            <a:xfrm>
              <a:off x="2993" y="2408"/>
              <a:ext cx="62" cy="136"/>
            </a:xfrm>
            <a:custGeom>
              <a:avLst/>
              <a:gdLst>
                <a:gd name="T0" fmla="*/ 38 w 187"/>
                <a:gd name="T1" fmla="*/ 27 h 398"/>
                <a:gd name="T2" fmla="*/ 43 w 187"/>
                <a:gd name="T3" fmla="*/ 22 h 398"/>
                <a:gd name="T4" fmla="*/ 104 w 187"/>
                <a:gd name="T5" fmla="*/ 69 h 398"/>
                <a:gd name="T6" fmla="*/ 168 w 187"/>
                <a:gd name="T7" fmla="*/ 108 h 398"/>
                <a:gd name="T8" fmla="*/ 187 w 187"/>
                <a:gd name="T9" fmla="*/ 108 h 398"/>
                <a:gd name="T10" fmla="*/ 160 w 187"/>
                <a:gd name="T11" fmla="*/ 177 h 398"/>
                <a:gd name="T12" fmla="*/ 149 w 187"/>
                <a:gd name="T13" fmla="*/ 203 h 398"/>
                <a:gd name="T14" fmla="*/ 147 w 187"/>
                <a:gd name="T15" fmla="*/ 215 h 398"/>
                <a:gd name="T16" fmla="*/ 162 w 187"/>
                <a:gd name="T17" fmla="*/ 231 h 398"/>
                <a:gd name="T18" fmla="*/ 166 w 187"/>
                <a:gd name="T19" fmla="*/ 231 h 398"/>
                <a:gd name="T20" fmla="*/ 172 w 187"/>
                <a:gd name="T21" fmla="*/ 226 h 398"/>
                <a:gd name="T22" fmla="*/ 172 w 187"/>
                <a:gd name="T23" fmla="*/ 208 h 398"/>
                <a:gd name="T24" fmla="*/ 187 w 187"/>
                <a:gd name="T25" fmla="*/ 222 h 398"/>
                <a:gd name="T26" fmla="*/ 181 w 187"/>
                <a:gd name="T27" fmla="*/ 398 h 398"/>
                <a:gd name="T28" fmla="*/ 147 w 187"/>
                <a:gd name="T29" fmla="*/ 334 h 398"/>
                <a:gd name="T30" fmla="*/ 117 w 187"/>
                <a:gd name="T31" fmla="*/ 263 h 398"/>
                <a:gd name="T32" fmla="*/ 51 w 187"/>
                <a:gd name="T33" fmla="*/ 141 h 398"/>
                <a:gd name="T34" fmla="*/ 0 w 187"/>
                <a:gd name="T35" fmla="*/ 39 h 398"/>
                <a:gd name="T36" fmla="*/ 21 w 187"/>
                <a:gd name="T37" fmla="*/ 0 h 398"/>
                <a:gd name="T38" fmla="*/ 19 w 187"/>
                <a:gd name="T39" fmla="*/ 14 h 398"/>
                <a:gd name="T40" fmla="*/ 38 w 187"/>
                <a:gd name="T41" fmla="*/ 27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7" h="398">
                  <a:moveTo>
                    <a:pt x="38" y="27"/>
                  </a:moveTo>
                  <a:lnTo>
                    <a:pt x="43" y="22"/>
                  </a:lnTo>
                  <a:lnTo>
                    <a:pt x="104" y="69"/>
                  </a:lnTo>
                  <a:lnTo>
                    <a:pt x="168" y="108"/>
                  </a:lnTo>
                  <a:lnTo>
                    <a:pt x="187" y="108"/>
                  </a:lnTo>
                  <a:lnTo>
                    <a:pt x="160" y="177"/>
                  </a:lnTo>
                  <a:lnTo>
                    <a:pt x="149" y="203"/>
                  </a:lnTo>
                  <a:lnTo>
                    <a:pt x="147" y="215"/>
                  </a:lnTo>
                  <a:lnTo>
                    <a:pt x="162" y="231"/>
                  </a:lnTo>
                  <a:lnTo>
                    <a:pt x="166" y="231"/>
                  </a:lnTo>
                  <a:lnTo>
                    <a:pt x="172" y="226"/>
                  </a:lnTo>
                  <a:lnTo>
                    <a:pt x="172" y="208"/>
                  </a:lnTo>
                  <a:lnTo>
                    <a:pt x="187" y="222"/>
                  </a:lnTo>
                  <a:lnTo>
                    <a:pt x="181" y="398"/>
                  </a:lnTo>
                  <a:lnTo>
                    <a:pt x="147" y="334"/>
                  </a:lnTo>
                  <a:lnTo>
                    <a:pt x="117" y="263"/>
                  </a:lnTo>
                  <a:lnTo>
                    <a:pt x="51" y="141"/>
                  </a:lnTo>
                  <a:lnTo>
                    <a:pt x="0" y="39"/>
                  </a:lnTo>
                  <a:lnTo>
                    <a:pt x="21" y="0"/>
                  </a:lnTo>
                  <a:lnTo>
                    <a:pt x="19" y="14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01" name="Freeform 49"/>
            <p:cNvSpPr>
              <a:spLocks/>
            </p:cNvSpPr>
            <p:nvPr/>
          </p:nvSpPr>
          <p:spPr bwMode="auto">
            <a:xfrm>
              <a:off x="3058" y="2411"/>
              <a:ext cx="22" cy="9"/>
            </a:xfrm>
            <a:custGeom>
              <a:avLst/>
              <a:gdLst>
                <a:gd name="T0" fmla="*/ 68 w 68"/>
                <a:gd name="T1" fmla="*/ 19 h 26"/>
                <a:gd name="T2" fmla="*/ 53 w 68"/>
                <a:gd name="T3" fmla="*/ 14 h 26"/>
                <a:gd name="T4" fmla="*/ 38 w 68"/>
                <a:gd name="T5" fmla="*/ 26 h 26"/>
                <a:gd name="T6" fmla="*/ 6 w 68"/>
                <a:gd name="T7" fmla="*/ 16 h 26"/>
                <a:gd name="T8" fmla="*/ 0 w 68"/>
                <a:gd name="T9" fmla="*/ 11 h 26"/>
                <a:gd name="T10" fmla="*/ 11 w 68"/>
                <a:gd name="T11" fmla="*/ 4 h 26"/>
                <a:gd name="T12" fmla="*/ 44 w 68"/>
                <a:gd name="T13" fmla="*/ 12 h 26"/>
                <a:gd name="T14" fmla="*/ 64 w 68"/>
                <a:gd name="T15" fmla="*/ 0 h 26"/>
                <a:gd name="T16" fmla="*/ 68 w 68"/>
                <a:gd name="T17" fmla="*/ 5 h 26"/>
                <a:gd name="T18" fmla="*/ 68 w 68"/>
                <a:gd name="T19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26">
                  <a:moveTo>
                    <a:pt x="68" y="19"/>
                  </a:moveTo>
                  <a:lnTo>
                    <a:pt x="53" y="14"/>
                  </a:lnTo>
                  <a:lnTo>
                    <a:pt x="38" y="26"/>
                  </a:lnTo>
                  <a:lnTo>
                    <a:pt x="6" y="16"/>
                  </a:lnTo>
                  <a:lnTo>
                    <a:pt x="0" y="11"/>
                  </a:lnTo>
                  <a:lnTo>
                    <a:pt x="11" y="4"/>
                  </a:lnTo>
                  <a:lnTo>
                    <a:pt x="44" y="12"/>
                  </a:lnTo>
                  <a:lnTo>
                    <a:pt x="64" y="0"/>
                  </a:lnTo>
                  <a:lnTo>
                    <a:pt x="68" y="5"/>
                  </a:lnTo>
                  <a:lnTo>
                    <a:pt x="68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02" name="Freeform 50"/>
            <p:cNvSpPr>
              <a:spLocks/>
            </p:cNvSpPr>
            <p:nvPr/>
          </p:nvSpPr>
          <p:spPr bwMode="auto">
            <a:xfrm>
              <a:off x="2950" y="2412"/>
              <a:ext cx="137" cy="207"/>
            </a:xfrm>
            <a:custGeom>
              <a:avLst/>
              <a:gdLst>
                <a:gd name="T0" fmla="*/ 102 w 413"/>
                <a:gd name="T1" fmla="*/ 40 h 605"/>
                <a:gd name="T2" fmla="*/ 288 w 413"/>
                <a:gd name="T3" fmla="*/ 412 h 605"/>
                <a:gd name="T4" fmla="*/ 303 w 413"/>
                <a:gd name="T5" fmla="*/ 432 h 605"/>
                <a:gd name="T6" fmla="*/ 302 w 413"/>
                <a:gd name="T7" fmla="*/ 455 h 605"/>
                <a:gd name="T8" fmla="*/ 320 w 413"/>
                <a:gd name="T9" fmla="*/ 460 h 605"/>
                <a:gd name="T10" fmla="*/ 405 w 413"/>
                <a:gd name="T11" fmla="*/ 582 h 605"/>
                <a:gd name="T12" fmla="*/ 413 w 413"/>
                <a:gd name="T13" fmla="*/ 605 h 605"/>
                <a:gd name="T14" fmla="*/ 269 w 413"/>
                <a:gd name="T15" fmla="*/ 507 h 605"/>
                <a:gd name="T16" fmla="*/ 200 w 413"/>
                <a:gd name="T17" fmla="*/ 463 h 605"/>
                <a:gd name="T18" fmla="*/ 85 w 413"/>
                <a:gd name="T19" fmla="*/ 362 h 605"/>
                <a:gd name="T20" fmla="*/ 86 w 413"/>
                <a:gd name="T21" fmla="*/ 339 h 605"/>
                <a:gd name="T22" fmla="*/ 137 w 413"/>
                <a:gd name="T23" fmla="*/ 264 h 605"/>
                <a:gd name="T24" fmla="*/ 139 w 413"/>
                <a:gd name="T25" fmla="*/ 255 h 605"/>
                <a:gd name="T26" fmla="*/ 120 w 413"/>
                <a:gd name="T27" fmla="*/ 245 h 605"/>
                <a:gd name="T28" fmla="*/ 0 w 413"/>
                <a:gd name="T29" fmla="*/ 253 h 605"/>
                <a:gd name="T30" fmla="*/ 3 w 413"/>
                <a:gd name="T31" fmla="*/ 174 h 605"/>
                <a:gd name="T32" fmla="*/ 26 w 413"/>
                <a:gd name="T33" fmla="*/ 48 h 605"/>
                <a:gd name="T34" fmla="*/ 94 w 413"/>
                <a:gd name="T35" fmla="*/ 7 h 605"/>
                <a:gd name="T36" fmla="*/ 103 w 413"/>
                <a:gd name="T37" fmla="*/ 0 h 605"/>
                <a:gd name="T38" fmla="*/ 102 w 413"/>
                <a:gd name="T39" fmla="*/ 40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3" h="605">
                  <a:moveTo>
                    <a:pt x="102" y="40"/>
                  </a:moveTo>
                  <a:lnTo>
                    <a:pt x="288" y="412"/>
                  </a:lnTo>
                  <a:lnTo>
                    <a:pt x="303" y="432"/>
                  </a:lnTo>
                  <a:lnTo>
                    <a:pt x="302" y="455"/>
                  </a:lnTo>
                  <a:lnTo>
                    <a:pt x="320" y="460"/>
                  </a:lnTo>
                  <a:lnTo>
                    <a:pt x="405" y="582"/>
                  </a:lnTo>
                  <a:lnTo>
                    <a:pt x="413" y="605"/>
                  </a:lnTo>
                  <a:lnTo>
                    <a:pt x="269" y="507"/>
                  </a:lnTo>
                  <a:lnTo>
                    <a:pt x="200" y="463"/>
                  </a:lnTo>
                  <a:lnTo>
                    <a:pt x="85" y="362"/>
                  </a:lnTo>
                  <a:lnTo>
                    <a:pt x="86" y="339"/>
                  </a:lnTo>
                  <a:lnTo>
                    <a:pt x="137" y="264"/>
                  </a:lnTo>
                  <a:lnTo>
                    <a:pt x="139" y="255"/>
                  </a:lnTo>
                  <a:lnTo>
                    <a:pt x="120" y="245"/>
                  </a:lnTo>
                  <a:lnTo>
                    <a:pt x="0" y="253"/>
                  </a:lnTo>
                  <a:lnTo>
                    <a:pt x="3" y="174"/>
                  </a:lnTo>
                  <a:lnTo>
                    <a:pt x="26" y="48"/>
                  </a:lnTo>
                  <a:lnTo>
                    <a:pt x="94" y="7"/>
                  </a:lnTo>
                  <a:lnTo>
                    <a:pt x="103" y="0"/>
                  </a:lnTo>
                  <a:lnTo>
                    <a:pt x="102" y="40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03" name="Freeform 51"/>
            <p:cNvSpPr>
              <a:spLocks/>
            </p:cNvSpPr>
            <p:nvPr/>
          </p:nvSpPr>
          <p:spPr bwMode="auto">
            <a:xfrm>
              <a:off x="3084" y="2418"/>
              <a:ext cx="39" cy="102"/>
            </a:xfrm>
            <a:custGeom>
              <a:avLst/>
              <a:gdLst>
                <a:gd name="T0" fmla="*/ 105 w 118"/>
                <a:gd name="T1" fmla="*/ 69 h 297"/>
                <a:gd name="T2" fmla="*/ 79 w 118"/>
                <a:gd name="T3" fmla="*/ 231 h 297"/>
                <a:gd name="T4" fmla="*/ 62 w 118"/>
                <a:gd name="T5" fmla="*/ 288 h 297"/>
                <a:gd name="T6" fmla="*/ 60 w 118"/>
                <a:gd name="T7" fmla="*/ 297 h 297"/>
                <a:gd name="T8" fmla="*/ 33 w 118"/>
                <a:gd name="T9" fmla="*/ 238 h 297"/>
                <a:gd name="T10" fmla="*/ 35 w 118"/>
                <a:gd name="T11" fmla="*/ 221 h 297"/>
                <a:gd name="T12" fmla="*/ 39 w 118"/>
                <a:gd name="T13" fmla="*/ 221 h 297"/>
                <a:gd name="T14" fmla="*/ 43 w 118"/>
                <a:gd name="T15" fmla="*/ 178 h 297"/>
                <a:gd name="T16" fmla="*/ 0 w 118"/>
                <a:gd name="T17" fmla="*/ 83 h 297"/>
                <a:gd name="T18" fmla="*/ 73 w 118"/>
                <a:gd name="T19" fmla="*/ 38 h 297"/>
                <a:gd name="T20" fmla="*/ 109 w 118"/>
                <a:gd name="T21" fmla="*/ 0 h 297"/>
                <a:gd name="T22" fmla="*/ 118 w 118"/>
                <a:gd name="T23" fmla="*/ 0 h 297"/>
                <a:gd name="T24" fmla="*/ 105 w 118"/>
                <a:gd name="T25" fmla="*/ 69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297">
                  <a:moveTo>
                    <a:pt x="105" y="69"/>
                  </a:moveTo>
                  <a:lnTo>
                    <a:pt x="79" y="231"/>
                  </a:lnTo>
                  <a:lnTo>
                    <a:pt x="62" y="288"/>
                  </a:lnTo>
                  <a:lnTo>
                    <a:pt x="60" y="297"/>
                  </a:lnTo>
                  <a:lnTo>
                    <a:pt x="33" y="238"/>
                  </a:lnTo>
                  <a:lnTo>
                    <a:pt x="35" y="221"/>
                  </a:lnTo>
                  <a:lnTo>
                    <a:pt x="39" y="221"/>
                  </a:lnTo>
                  <a:lnTo>
                    <a:pt x="43" y="178"/>
                  </a:lnTo>
                  <a:lnTo>
                    <a:pt x="0" y="83"/>
                  </a:lnTo>
                  <a:lnTo>
                    <a:pt x="73" y="38"/>
                  </a:lnTo>
                  <a:lnTo>
                    <a:pt x="109" y="0"/>
                  </a:lnTo>
                  <a:lnTo>
                    <a:pt x="118" y="0"/>
                  </a:lnTo>
                  <a:lnTo>
                    <a:pt x="105" y="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04" name="Freeform 52"/>
            <p:cNvSpPr>
              <a:spLocks/>
            </p:cNvSpPr>
            <p:nvPr/>
          </p:nvSpPr>
          <p:spPr bwMode="auto">
            <a:xfrm>
              <a:off x="2940" y="2423"/>
              <a:ext cx="6" cy="4"/>
            </a:xfrm>
            <a:custGeom>
              <a:avLst/>
              <a:gdLst>
                <a:gd name="T0" fmla="*/ 19 w 19"/>
                <a:gd name="T1" fmla="*/ 10 h 10"/>
                <a:gd name="T2" fmla="*/ 5 w 19"/>
                <a:gd name="T3" fmla="*/ 8 h 10"/>
                <a:gd name="T4" fmla="*/ 0 w 19"/>
                <a:gd name="T5" fmla="*/ 0 h 10"/>
                <a:gd name="T6" fmla="*/ 9 w 19"/>
                <a:gd name="T7" fmla="*/ 0 h 10"/>
                <a:gd name="T8" fmla="*/ 19 w 19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0">
                  <a:moveTo>
                    <a:pt x="19" y="10"/>
                  </a:moveTo>
                  <a:lnTo>
                    <a:pt x="5" y="8"/>
                  </a:lnTo>
                  <a:lnTo>
                    <a:pt x="0" y="0"/>
                  </a:lnTo>
                  <a:lnTo>
                    <a:pt x="9" y="0"/>
                  </a:lnTo>
                  <a:lnTo>
                    <a:pt x="19" y="10"/>
                  </a:lnTo>
                  <a:close/>
                </a:path>
              </a:pathLst>
            </a:custGeom>
            <a:solidFill>
              <a:srgbClr val="66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05" name="Freeform 53"/>
            <p:cNvSpPr>
              <a:spLocks/>
            </p:cNvSpPr>
            <p:nvPr/>
          </p:nvSpPr>
          <p:spPr bwMode="auto">
            <a:xfrm>
              <a:off x="3173" y="2437"/>
              <a:ext cx="72" cy="21"/>
            </a:xfrm>
            <a:custGeom>
              <a:avLst/>
              <a:gdLst>
                <a:gd name="T0" fmla="*/ 168 w 219"/>
                <a:gd name="T1" fmla="*/ 24 h 62"/>
                <a:gd name="T2" fmla="*/ 181 w 219"/>
                <a:gd name="T3" fmla="*/ 26 h 62"/>
                <a:gd name="T4" fmla="*/ 181 w 219"/>
                <a:gd name="T5" fmla="*/ 30 h 62"/>
                <a:gd name="T6" fmla="*/ 206 w 219"/>
                <a:gd name="T7" fmla="*/ 36 h 62"/>
                <a:gd name="T8" fmla="*/ 219 w 219"/>
                <a:gd name="T9" fmla="*/ 50 h 62"/>
                <a:gd name="T10" fmla="*/ 204 w 219"/>
                <a:gd name="T11" fmla="*/ 62 h 62"/>
                <a:gd name="T12" fmla="*/ 85 w 219"/>
                <a:gd name="T13" fmla="*/ 26 h 62"/>
                <a:gd name="T14" fmla="*/ 0 w 219"/>
                <a:gd name="T15" fmla="*/ 18 h 62"/>
                <a:gd name="T16" fmla="*/ 0 w 219"/>
                <a:gd name="T17" fmla="*/ 0 h 62"/>
                <a:gd name="T18" fmla="*/ 138 w 219"/>
                <a:gd name="T19" fmla="*/ 16 h 62"/>
                <a:gd name="T20" fmla="*/ 168 w 219"/>
                <a:gd name="T21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62">
                  <a:moveTo>
                    <a:pt x="168" y="24"/>
                  </a:moveTo>
                  <a:lnTo>
                    <a:pt x="181" y="26"/>
                  </a:lnTo>
                  <a:lnTo>
                    <a:pt x="181" y="30"/>
                  </a:lnTo>
                  <a:lnTo>
                    <a:pt x="206" y="36"/>
                  </a:lnTo>
                  <a:lnTo>
                    <a:pt x="219" y="50"/>
                  </a:lnTo>
                  <a:lnTo>
                    <a:pt x="204" y="62"/>
                  </a:lnTo>
                  <a:lnTo>
                    <a:pt x="85" y="26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38" y="16"/>
                  </a:lnTo>
                  <a:lnTo>
                    <a:pt x="168" y="24"/>
                  </a:lnTo>
                  <a:close/>
                </a:path>
              </a:pathLst>
            </a:custGeom>
            <a:solidFill>
              <a:srgbClr val="4E5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06" name="Freeform 54"/>
            <p:cNvSpPr>
              <a:spLocks/>
            </p:cNvSpPr>
            <p:nvPr/>
          </p:nvSpPr>
          <p:spPr bwMode="auto">
            <a:xfrm>
              <a:off x="2847" y="2427"/>
              <a:ext cx="100" cy="35"/>
            </a:xfrm>
            <a:custGeom>
              <a:avLst/>
              <a:gdLst>
                <a:gd name="T0" fmla="*/ 303 w 303"/>
                <a:gd name="T1" fmla="*/ 21 h 102"/>
                <a:gd name="T2" fmla="*/ 179 w 303"/>
                <a:gd name="T3" fmla="*/ 21 h 102"/>
                <a:gd name="T4" fmla="*/ 96 w 303"/>
                <a:gd name="T5" fmla="*/ 55 h 102"/>
                <a:gd name="T6" fmla="*/ 41 w 303"/>
                <a:gd name="T7" fmla="*/ 96 h 102"/>
                <a:gd name="T8" fmla="*/ 35 w 303"/>
                <a:gd name="T9" fmla="*/ 102 h 102"/>
                <a:gd name="T10" fmla="*/ 0 w 303"/>
                <a:gd name="T11" fmla="*/ 57 h 102"/>
                <a:gd name="T12" fmla="*/ 69 w 303"/>
                <a:gd name="T13" fmla="*/ 2 h 102"/>
                <a:gd name="T14" fmla="*/ 113 w 303"/>
                <a:gd name="T15" fmla="*/ 0 h 102"/>
                <a:gd name="T16" fmla="*/ 269 w 303"/>
                <a:gd name="T17" fmla="*/ 10 h 102"/>
                <a:gd name="T18" fmla="*/ 303 w 303"/>
                <a:gd name="T19" fmla="*/ 2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3" h="102">
                  <a:moveTo>
                    <a:pt x="303" y="21"/>
                  </a:moveTo>
                  <a:lnTo>
                    <a:pt x="179" y="21"/>
                  </a:lnTo>
                  <a:lnTo>
                    <a:pt x="96" y="55"/>
                  </a:lnTo>
                  <a:lnTo>
                    <a:pt x="41" y="96"/>
                  </a:lnTo>
                  <a:lnTo>
                    <a:pt x="35" y="102"/>
                  </a:lnTo>
                  <a:lnTo>
                    <a:pt x="0" y="57"/>
                  </a:lnTo>
                  <a:lnTo>
                    <a:pt x="69" y="2"/>
                  </a:lnTo>
                  <a:lnTo>
                    <a:pt x="113" y="0"/>
                  </a:lnTo>
                  <a:lnTo>
                    <a:pt x="269" y="10"/>
                  </a:lnTo>
                  <a:lnTo>
                    <a:pt x="303" y="21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07" name="Freeform 55"/>
            <p:cNvSpPr>
              <a:spLocks/>
            </p:cNvSpPr>
            <p:nvPr/>
          </p:nvSpPr>
          <p:spPr bwMode="auto">
            <a:xfrm>
              <a:off x="2753" y="2441"/>
              <a:ext cx="347" cy="480"/>
            </a:xfrm>
            <a:custGeom>
              <a:avLst/>
              <a:gdLst>
                <a:gd name="T0" fmla="*/ 581 w 1047"/>
                <a:gd name="T1" fmla="*/ 196 h 1406"/>
                <a:gd name="T2" fmla="*/ 669 w 1047"/>
                <a:gd name="T3" fmla="*/ 239 h 1406"/>
                <a:gd name="T4" fmla="*/ 652 w 1047"/>
                <a:gd name="T5" fmla="*/ 203 h 1406"/>
                <a:gd name="T6" fmla="*/ 433 w 1047"/>
                <a:gd name="T7" fmla="*/ 234 h 1406"/>
                <a:gd name="T8" fmla="*/ 394 w 1047"/>
                <a:gd name="T9" fmla="*/ 249 h 1406"/>
                <a:gd name="T10" fmla="*/ 418 w 1047"/>
                <a:gd name="T11" fmla="*/ 337 h 1406"/>
                <a:gd name="T12" fmla="*/ 467 w 1047"/>
                <a:gd name="T13" fmla="*/ 339 h 1406"/>
                <a:gd name="T14" fmla="*/ 530 w 1047"/>
                <a:gd name="T15" fmla="*/ 329 h 1406"/>
                <a:gd name="T16" fmla="*/ 626 w 1047"/>
                <a:gd name="T17" fmla="*/ 312 h 1406"/>
                <a:gd name="T18" fmla="*/ 669 w 1047"/>
                <a:gd name="T19" fmla="*/ 310 h 1406"/>
                <a:gd name="T20" fmla="*/ 975 w 1047"/>
                <a:gd name="T21" fmla="*/ 529 h 1406"/>
                <a:gd name="T22" fmla="*/ 1022 w 1047"/>
                <a:gd name="T23" fmla="*/ 536 h 1406"/>
                <a:gd name="T24" fmla="*/ 1016 w 1047"/>
                <a:gd name="T25" fmla="*/ 553 h 1406"/>
                <a:gd name="T26" fmla="*/ 1028 w 1047"/>
                <a:gd name="T27" fmla="*/ 729 h 1406"/>
                <a:gd name="T28" fmla="*/ 1045 w 1047"/>
                <a:gd name="T29" fmla="*/ 944 h 1406"/>
                <a:gd name="T30" fmla="*/ 894 w 1047"/>
                <a:gd name="T31" fmla="*/ 965 h 1406"/>
                <a:gd name="T32" fmla="*/ 528 w 1047"/>
                <a:gd name="T33" fmla="*/ 916 h 1406"/>
                <a:gd name="T34" fmla="*/ 458 w 1047"/>
                <a:gd name="T35" fmla="*/ 791 h 1406"/>
                <a:gd name="T36" fmla="*/ 441 w 1047"/>
                <a:gd name="T37" fmla="*/ 453 h 1406"/>
                <a:gd name="T38" fmla="*/ 358 w 1047"/>
                <a:gd name="T39" fmla="*/ 213 h 1406"/>
                <a:gd name="T40" fmla="*/ 343 w 1047"/>
                <a:gd name="T41" fmla="*/ 137 h 1406"/>
                <a:gd name="T42" fmla="*/ 324 w 1047"/>
                <a:gd name="T43" fmla="*/ 144 h 1406"/>
                <a:gd name="T44" fmla="*/ 337 w 1047"/>
                <a:gd name="T45" fmla="*/ 229 h 1406"/>
                <a:gd name="T46" fmla="*/ 322 w 1047"/>
                <a:gd name="T47" fmla="*/ 251 h 1406"/>
                <a:gd name="T48" fmla="*/ 417 w 1047"/>
                <a:gd name="T49" fmla="*/ 482 h 1406"/>
                <a:gd name="T50" fmla="*/ 337 w 1047"/>
                <a:gd name="T51" fmla="*/ 901 h 1406"/>
                <a:gd name="T52" fmla="*/ 358 w 1047"/>
                <a:gd name="T53" fmla="*/ 1321 h 1406"/>
                <a:gd name="T54" fmla="*/ 320 w 1047"/>
                <a:gd name="T55" fmla="*/ 1399 h 1406"/>
                <a:gd name="T56" fmla="*/ 75 w 1047"/>
                <a:gd name="T57" fmla="*/ 1383 h 1406"/>
                <a:gd name="T58" fmla="*/ 28 w 1047"/>
                <a:gd name="T59" fmla="*/ 1302 h 1406"/>
                <a:gd name="T60" fmla="*/ 24 w 1047"/>
                <a:gd name="T61" fmla="*/ 1092 h 1406"/>
                <a:gd name="T62" fmla="*/ 0 w 1047"/>
                <a:gd name="T63" fmla="*/ 820 h 1406"/>
                <a:gd name="T64" fmla="*/ 26 w 1047"/>
                <a:gd name="T65" fmla="*/ 698 h 1406"/>
                <a:gd name="T66" fmla="*/ 158 w 1047"/>
                <a:gd name="T67" fmla="*/ 651 h 1406"/>
                <a:gd name="T68" fmla="*/ 177 w 1047"/>
                <a:gd name="T69" fmla="*/ 639 h 1406"/>
                <a:gd name="T70" fmla="*/ 230 w 1047"/>
                <a:gd name="T71" fmla="*/ 475 h 1406"/>
                <a:gd name="T72" fmla="*/ 120 w 1047"/>
                <a:gd name="T73" fmla="*/ 355 h 1406"/>
                <a:gd name="T74" fmla="*/ 135 w 1047"/>
                <a:gd name="T75" fmla="*/ 325 h 1406"/>
                <a:gd name="T76" fmla="*/ 267 w 1047"/>
                <a:gd name="T77" fmla="*/ 282 h 1406"/>
                <a:gd name="T78" fmla="*/ 296 w 1047"/>
                <a:gd name="T79" fmla="*/ 215 h 1406"/>
                <a:gd name="T80" fmla="*/ 307 w 1047"/>
                <a:gd name="T81" fmla="*/ 105 h 1406"/>
                <a:gd name="T82" fmla="*/ 271 w 1047"/>
                <a:gd name="T83" fmla="*/ 43 h 1406"/>
                <a:gd name="T84" fmla="*/ 313 w 1047"/>
                <a:gd name="T85" fmla="*/ 96 h 1406"/>
                <a:gd name="T86" fmla="*/ 456 w 1047"/>
                <a:gd name="T87" fmla="*/ 1 h 1406"/>
                <a:gd name="T88" fmla="*/ 586 w 1047"/>
                <a:gd name="T89" fmla="*/ 0 h 1406"/>
                <a:gd name="T90" fmla="*/ 566 w 1047"/>
                <a:gd name="T91" fmla="*/ 187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47" h="1406">
                  <a:moveTo>
                    <a:pt x="566" y="187"/>
                  </a:moveTo>
                  <a:lnTo>
                    <a:pt x="581" y="196"/>
                  </a:lnTo>
                  <a:lnTo>
                    <a:pt x="699" y="187"/>
                  </a:lnTo>
                  <a:lnTo>
                    <a:pt x="669" y="239"/>
                  </a:lnTo>
                  <a:lnTo>
                    <a:pt x="662" y="212"/>
                  </a:lnTo>
                  <a:lnTo>
                    <a:pt x="652" y="203"/>
                  </a:lnTo>
                  <a:lnTo>
                    <a:pt x="622" y="206"/>
                  </a:lnTo>
                  <a:lnTo>
                    <a:pt x="433" y="234"/>
                  </a:lnTo>
                  <a:lnTo>
                    <a:pt x="405" y="241"/>
                  </a:lnTo>
                  <a:lnTo>
                    <a:pt x="394" y="249"/>
                  </a:lnTo>
                  <a:lnTo>
                    <a:pt x="417" y="299"/>
                  </a:lnTo>
                  <a:lnTo>
                    <a:pt x="418" y="337"/>
                  </a:lnTo>
                  <a:lnTo>
                    <a:pt x="428" y="348"/>
                  </a:lnTo>
                  <a:lnTo>
                    <a:pt x="467" y="339"/>
                  </a:lnTo>
                  <a:lnTo>
                    <a:pt x="477" y="332"/>
                  </a:lnTo>
                  <a:lnTo>
                    <a:pt x="530" y="329"/>
                  </a:lnTo>
                  <a:lnTo>
                    <a:pt x="569" y="318"/>
                  </a:lnTo>
                  <a:lnTo>
                    <a:pt x="626" y="312"/>
                  </a:lnTo>
                  <a:lnTo>
                    <a:pt x="635" y="317"/>
                  </a:lnTo>
                  <a:lnTo>
                    <a:pt x="669" y="310"/>
                  </a:lnTo>
                  <a:lnTo>
                    <a:pt x="816" y="430"/>
                  </a:lnTo>
                  <a:lnTo>
                    <a:pt x="975" y="529"/>
                  </a:lnTo>
                  <a:lnTo>
                    <a:pt x="1003" y="553"/>
                  </a:lnTo>
                  <a:lnTo>
                    <a:pt x="1022" y="536"/>
                  </a:lnTo>
                  <a:lnTo>
                    <a:pt x="1028" y="541"/>
                  </a:lnTo>
                  <a:lnTo>
                    <a:pt x="1016" y="553"/>
                  </a:lnTo>
                  <a:lnTo>
                    <a:pt x="1026" y="646"/>
                  </a:lnTo>
                  <a:lnTo>
                    <a:pt x="1028" y="729"/>
                  </a:lnTo>
                  <a:lnTo>
                    <a:pt x="1035" y="927"/>
                  </a:lnTo>
                  <a:lnTo>
                    <a:pt x="1045" y="944"/>
                  </a:lnTo>
                  <a:lnTo>
                    <a:pt x="1047" y="975"/>
                  </a:lnTo>
                  <a:lnTo>
                    <a:pt x="894" y="965"/>
                  </a:lnTo>
                  <a:lnTo>
                    <a:pt x="632" y="944"/>
                  </a:lnTo>
                  <a:lnTo>
                    <a:pt x="528" y="916"/>
                  </a:lnTo>
                  <a:lnTo>
                    <a:pt x="473" y="849"/>
                  </a:lnTo>
                  <a:lnTo>
                    <a:pt x="458" y="791"/>
                  </a:lnTo>
                  <a:lnTo>
                    <a:pt x="460" y="654"/>
                  </a:lnTo>
                  <a:lnTo>
                    <a:pt x="441" y="453"/>
                  </a:lnTo>
                  <a:lnTo>
                    <a:pt x="390" y="318"/>
                  </a:lnTo>
                  <a:lnTo>
                    <a:pt x="358" y="213"/>
                  </a:lnTo>
                  <a:lnTo>
                    <a:pt x="347" y="141"/>
                  </a:lnTo>
                  <a:lnTo>
                    <a:pt x="343" y="137"/>
                  </a:lnTo>
                  <a:lnTo>
                    <a:pt x="334" y="137"/>
                  </a:lnTo>
                  <a:lnTo>
                    <a:pt x="324" y="144"/>
                  </a:lnTo>
                  <a:lnTo>
                    <a:pt x="343" y="234"/>
                  </a:lnTo>
                  <a:lnTo>
                    <a:pt x="337" y="229"/>
                  </a:lnTo>
                  <a:lnTo>
                    <a:pt x="324" y="229"/>
                  </a:lnTo>
                  <a:lnTo>
                    <a:pt x="322" y="251"/>
                  </a:lnTo>
                  <a:lnTo>
                    <a:pt x="364" y="310"/>
                  </a:lnTo>
                  <a:lnTo>
                    <a:pt x="417" y="482"/>
                  </a:lnTo>
                  <a:lnTo>
                    <a:pt x="398" y="639"/>
                  </a:lnTo>
                  <a:lnTo>
                    <a:pt x="337" y="901"/>
                  </a:lnTo>
                  <a:lnTo>
                    <a:pt x="339" y="1037"/>
                  </a:lnTo>
                  <a:lnTo>
                    <a:pt x="358" y="1321"/>
                  </a:lnTo>
                  <a:lnTo>
                    <a:pt x="354" y="1375"/>
                  </a:lnTo>
                  <a:lnTo>
                    <a:pt x="320" y="1399"/>
                  </a:lnTo>
                  <a:lnTo>
                    <a:pt x="171" y="1406"/>
                  </a:lnTo>
                  <a:lnTo>
                    <a:pt x="75" y="1383"/>
                  </a:lnTo>
                  <a:lnTo>
                    <a:pt x="58" y="1370"/>
                  </a:lnTo>
                  <a:lnTo>
                    <a:pt x="28" y="1302"/>
                  </a:lnTo>
                  <a:lnTo>
                    <a:pt x="26" y="1237"/>
                  </a:lnTo>
                  <a:lnTo>
                    <a:pt x="24" y="1092"/>
                  </a:lnTo>
                  <a:lnTo>
                    <a:pt x="3" y="942"/>
                  </a:lnTo>
                  <a:lnTo>
                    <a:pt x="0" y="820"/>
                  </a:lnTo>
                  <a:lnTo>
                    <a:pt x="11" y="775"/>
                  </a:lnTo>
                  <a:lnTo>
                    <a:pt x="26" y="698"/>
                  </a:lnTo>
                  <a:lnTo>
                    <a:pt x="71" y="560"/>
                  </a:lnTo>
                  <a:lnTo>
                    <a:pt x="158" y="651"/>
                  </a:lnTo>
                  <a:lnTo>
                    <a:pt x="168" y="651"/>
                  </a:lnTo>
                  <a:lnTo>
                    <a:pt x="177" y="639"/>
                  </a:lnTo>
                  <a:lnTo>
                    <a:pt x="209" y="499"/>
                  </a:lnTo>
                  <a:lnTo>
                    <a:pt x="230" y="475"/>
                  </a:lnTo>
                  <a:lnTo>
                    <a:pt x="207" y="448"/>
                  </a:lnTo>
                  <a:lnTo>
                    <a:pt x="120" y="355"/>
                  </a:lnTo>
                  <a:lnTo>
                    <a:pt x="126" y="356"/>
                  </a:lnTo>
                  <a:lnTo>
                    <a:pt x="135" y="325"/>
                  </a:lnTo>
                  <a:lnTo>
                    <a:pt x="222" y="329"/>
                  </a:lnTo>
                  <a:lnTo>
                    <a:pt x="267" y="282"/>
                  </a:lnTo>
                  <a:lnTo>
                    <a:pt x="296" y="218"/>
                  </a:lnTo>
                  <a:lnTo>
                    <a:pt x="296" y="215"/>
                  </a:lnTo>
                  <a:lnTo>
                    <a:pt x="315" y="141"/>
                  </a:lnTo>
                  <a:lnTo>
                    <a:pt x="307" y="105"/>
                  </a:lnTo>
                  <a:lnTo>
                    <a:pt x="266" y="55"/>
                  </a:lnTo>
                  <a:lnTo>
                    <a:pt x="271" y="43"/>
                  </a:lnTo>
                  <a:lnTo>
                    <a:pt x="298" y="82"/>
                  </a:lnTo>
                  <a:lnTo>
                    <a:pt x="313" y="96"/>
                  </a:lnTo>
                  <a:lnTo>
                    <a:pt x="367" y="43"/>
                  </a:lnTo>
                  <a:lnTo>
                    <a:pt x="456" y="1"/>
                  </a:lnTo>
                  <a:lnTo>
                    <a:pt x="581" y="3"/>
                  </a:lnTo>
                  <a:lnTo>
                    <a:pt x="586" y="0"/>
                  </a:lnTo>
                  <a:lnTo>
                    <a:pt x="575" y="112"/>
                  </a:lnTo>
                  <a:lnTo>
                    <a:pt x="566" y="187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08" name="Freeform 56"/>
            <p:cNvSpPr>
              <a:spLocks/>
            </p:cNvSpPr>
            <p:nvPr/>
          </p:nvSpPr>
          <p:spPr bwMode="auto">
            <a:xfrm>
              <a:off x="2789" y="2441"/>
              <a:ext cx="289" cy="480"/>
            </a:xfrm>
            <a:custGeom>
              <a:avLst/>
              <a:gdLst>
                <a:gd name="T0" fmla="*/ 166 w 872"/>
                <a:gd name="T1" fmla="*/ 334 h 1406"/>
                <a:gd name="T2" fmla="*/ 179 w 872"/>
                <a:gd name="T3" fmla="*/ 408 h 1406"/>
                <a:gd name="T4" fmla="*/ 185 w 872"/>
                <a:gd name="T5" fmla="*/ 480 h 1406"/>
                <a:gd name="T6" fmla="*/ 160 w 872"/>
                <a:gd name="T7" fmla="*/ 506 h 1406"/>
                <a:gd name="T8" fmla="*/ 158 w 872"/>
                <a:gd name="T9" fmla="*/ 539 h 1406"/>
                <a:gd name="T10" fmla="*/ 175 w 872"/>
                <a:gd name="T11" fmla="*/ 586 h 1406"/>
                <a:gd name="T12" fmla="*/ 196 w 872"/>
                <a:gd name="T13" fmla="*/ 634 h 1406"/>
                <a:gd name="T14" fmla="*/ 191 w 872"/>
                <a:gd name="T15" fmla="*/ 665 h 1406"/>
                <a:gd name="T16" fmla="*/ 151 w 872"/>
                <a:gd name="T17" fmla="*/ 685 h 1406"/>
                <a:gd name="T18" fmla="*/ 74 w 872"/>
                <a:gd name="T19" fmla="*/ 716 h 1406"/>
                <a:gd name="T20" fmla="*/ 72 w 872"/>
                <a:gd name="T21" fmla="*/ 727 h 1406"/>
                <a:gd name="T22" fmla="*/ 102 w 872"/>
                <a:gd name="T23" fmla="*/ 732 h 1406"/>
                <a:gd name="T24" fmla="*/ 109 w 872"/>
                <a:gd name="T25" fmla="*/ 741 h 1406"/>
                <a:gd name="T26" fmla="*/ 119 w 872"/>
                <a:gd name="T27" fmla="*/ 748 h 1406"/>
                <a:gd name="T28" fmla="*/ 92 w 872"/>
                <a:gd name="T29" fmla="*/ 758 h 1406"/>
                <a:gd name="T30" fmla="*/ 32 w 872"/>
                <a:gd name="T31" fmla="*/ 773 h 1406"/>
                <a:gd name="T32" fmla="*/ 0 w 872"/>
                <a:gd name="T33" fmla="*/ 787 h 1406"/>
                <a:gd name="T34" fmla="*/ 32 w 872"/>
                <a:gd name="T35" fmla="*/ 794 h 1406"/>
                <a:gd name="T36" fmla="*/ 45 w 872"/>
                <a:gd name="T37" fmla="*/ 810 h 1406"/>
                <a:gd name="T38" fmla="*/ 57 w 872"/>
                <a:gd name="T39" fmla="*/ 820 h 1406"/>
                <a:gd name="T40" fmla="*/ 81 w 872"/>
                <a:gd name="T41" fmla="*/ 873 h 1406"/>
                <a:gd name="T42" fmla="*/ 100 w 872"/>
                <a:gd name="T43" fmla="*/ 963 h 1406"/>
                <a:gd name="T44" fmla="*/ 96 w 872"/>
                <a:gd name="T45" fmla="*/ 1073 h 1406"/>
                <a:gd name="T46" fmla="*/ 59 w 872"/>
                <a:gd name="T47" fmla="*/ 1258 h 1406"/>
                <a:gd name="T48" fmla="*/ 40 w 872"/>
                <a:gd name="T49" fmla="*/ 1364 h 1406"/>
                <a:gd name="T50" fmla="*/ 211 w 872"/>
                <a:gd name="T51" fmla="*/ 1399 h 1406"/>
                <a:gd name="T52" fmla="*/ 230 w 872"/>
                <a:gd name="T53" fmla="*/ 1037 h 1406"/>
                <a:gd name="T54" fmla="*/ 308 w 872"/>
                <a:gd name="T55" fmla="*/ 482 h 1406"/>
                <a:gd name="T56" fmla="*/ 215 w 872"/>
                <a:gd name="T57" fmla="*/ 229 h 1406"/>
                <a:gd name="T58" fmla="*/ 215 w 872"/>
                <a:gd name="T59" fmla="*/ 144 h 1406"/>
                <a:gd name="T60" fmla="*/ 238 w 872"/>
                <a:gd name="T61" fmla="*/ 141 h 1406"/>
                <a:gd name="T62" fmla="*/ 332 w 872"/>
                <a:gd name="T63" fmla="*/ 453 h 1406"/>
                <a:gd name="T64" fmla="*/ 364 w 872"/>
                <a:gd name="T65" fmla="*/ 849 h 1406"/>
                <a:gd name="T66" fmla="*/ 474 w 872"/>
                <a:gd name="T67" fmla="*/ 928 h 1406"/>
                <a:gd name="T68" fmla="*/ 441 w 872"/>
                <a:gd name="T69" fmla="*/ 909 h 1406"/>
                <a:gd name="T70" fmla="*/ 413 w 872"/>
                <a:gd name="T71" fmla="*/ 899 h 1406"/>
                <a:gd name="T72" fmla="*/ 404 w 872"/>
                <a:gd name="T73" fmla="*/ 799 h 1406"/>
                <a:gd name="T74" fmla="*/ 400 w 872"/>
                <a:gd name="T75" fmla="*/ 634 h 1406"/>
                <a:gd name="T76" fmla="*/ 413 w 872"/>
                <a:gd name="T77" fmla="*/ 534 h 1406"/>
                <a:gd name="T78" fmla="*/ 436 w 872"/>
                <a:gd name="T79" fmla="*/ 496 h 1406"/>
                <a:gd name="T80" fmla="*/ 464 w 872"/>
                <a:gd name="T81" fmla="*/ 511 h 1406"/>
                <a:gd name="T82" fmla="*/ 530 w 872"/>
                <a:gd name="T83" fmla="*/ 577 h 1406"/>
                <a:gd name="T84" fmla="*/ 564 w 872"/>
                <a:gd name="T85" fmla="*/ 630 h 1406"/>
                <a:gd name="T86" fmla="*/ 573 w 872"/>
                <a:gd name="T87" fmla="*/ 527 h 1406"/>
                <a:gd name="T88" fmla="*/ 589 w 872"/>
                <a:gd name="T89" fmla="*/ 496 h 1406"/>
                <a:gd name="T90" fmla="*/ 607 w 872"/>
                <a:gd name="T91" fmla="*/ 486 h 1406"/>
                <a:gd name="T92" fmla="*/ 632 w 872"/>
                <a:gd name="T93" fmla="*/ 487 h 1406"/>
                <a:gd name="T94" fmla="*/ 758 w 872"/>
                <a:gd name="T95" fmla="*/ 520 h 1406"/>
                <a:gd name="T96" fmla="*/ 872 w 872"/>
                <a:gd name="T97" fmla="*/ 534 h 1406"/>
                <a:gd name="T98" fmla="*/ 560 w 872"/>
                <a:gd name="T99" fmla="*/ 310 h 1406"/>
                <a:gd name="T100" fmla="*/ 460 w 872"/>
                <a:gd name="T101" fmla="*/ 318 h 1406"/>
                <a:gd name="T102" fmla="*/ 358 w 872"/>
                <a:gd name="T103" fmla="*/ 339 h 1406"/>
                <a:gd name="T104" fmla="*/ 308 w 872"/>
                <a:gd name="T105" fmla="*/ 299 h 1406"/>
                <a:gd name="T106" fmla="*/ 324 w 872"/>
                <a:gd name="T107" fmla="*/ 234 h 1406"/>
                <a:gd name="T108" fmla="*/ 553 w 872"/>
                <a:gd name="T109" fmla="*/ 212 h 1406"/>
                <a:gd name="T110" fmla="*/ 472 w 872"/>
                <a:gd name="T111" fmla="*/ 196 h 1406"/>
                <a:gd name="T112" fmla="*/ 477 w 872"/>
                <a:gd name="T113" fmla="*/ 0 h 1406"/>
                <a:gd name="T114" fmla="*/ 258 w 872"/>
                <a:gd name="T115" fmla="*/ 43 h 1406"/>
                <a:gd name="T116" fmla="*/ 162 w 872"/>
                <a:gd name="T117" fmla="*/ 43 h 1406"/>
                <a:gd name="T118" fmla="*/ 206 w 872"/>
                <a:gd name="T119" fmla="*/ 141 h 1406"/>
                <a:gd name="T120" fmla="*/ 158 w 872"/>
                <a:gd name="T121" fmla="*/ 282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72" h="1406">
                  <a:moveTo>
                    <a:pt x="157" y="286"/>
                  </a:moveTo>
                  <a:lnTo>
                    <a:pt x="162" y="310"/>
                  </a:lnTo>
                  <a:lnTo>
                    <a:pt x="166" y="334"/>
                  </a:lnTo>
                  <a:lnTo>
                    <a:pt x="172" y="358"/>
                  </a:lnTo>
                  <a:lnTo>
                    <a:pt x="175" y="384"/>
                  </a:lnTo>
                  <a:lnTo>
                    <a:pt x="179" y="408"/>
                  </a:lnTo>
                  <a:lnTo>
                    <a:pt x="183" y="432"/>
                  </a:lnTo>
                  <a:lnTo>
                    <a:pt x="185" y="456"/>
                  </a:lnTo>
                  <a:lnTo>
                    <a:pt x="185" y="480"/>
                  </a:lnTo>
                  <a:lnTo>
                    <a:pt x="174" y="489"/>
                  </a:lnTo>
                  <a:lnTo>
                    <a:pt x="166" y="498"/>
                  </a:lnTo>
                  <a:lnTo>
                    <a:pt x="160" y="506"/>
                  </a:lnTo>
                  <a:lnTo>
                    <a:pt x="157" y="517"/>
                  </a:lnTo>
                  <a:lnTo>
                    <a:pt x="157" y="527"/>
                  </a:lnTo>
                  <a:lnTo>
                    <a:pt x="158" y="539"/>
                  </a:lnTo>
                  <a:lnTo>
                    <a:pt x="162" y="549"/>
                  </a:lnTo>
                  <a:lnTo>
                    <a:pt x="166" y="561"/>
                  </a:lnTo>
                  <a:lnTo>
                    <a:pt x="175" y="586"/>
                  </a:lnTo>
                  <a:lnTo>
                    <a:pt x="187" y="610"/>
                  </a:lnTo>
                  <a:lnTo>
                    <a:pt x="192" y="622"/>
                  </a:lnTo>
                  <a:lnTo>
                    <a:pt x="196" y="634"/>
                  </a:lnTo>
                  <a:lnTo>
                    <a:pt x="198" y="646"/>
                  </a:lnTo>
                  <a:lnTo>
                    <a:pt x="200" y="658"/>
                  </a:lnTo>
                  <a:lnTo>
                    <a:pt x="191" y="665"/>
                  </a:lnTo>
                  <a:lnTo>
                    <a:pt x="179" y="672"/>
                  </a:lnTo>
                  <a:lnTo>
                    <a:pt x="166" y="679"/>
                  </a:lnTo>
                  <a:lnTo>
                    <a:pt x="151" y="685"/>
                  </a:lnTo>
                  <a:lnTo>
                    <a:pt x="121" y="698"/>
                  </a:lnTo>
                  <a:lnTo>
                    <a:pt x="92" y="708"/>
                  </a:lnTo>
                  <a:lnTo>
                    <a:pt x="74" y="716"/>
                  </a:lnTo>
                  <a:lnTo>
                    <a:pt x="64" y="723"/>
                  </a:lnTo>
                  <a:lnTo>
                    <a:pt x="66" y="725"/>
                  </a:lnTo>
                  <a:lnTo>
                    <a:pt x="72" y="727"/>
                  </a:lnTo>
                  <a:lnTo>
                    <a:pt x="83" y="729"/>
                  </a:lnTo>
                  <a:lnTo>
                    <a:pt x="100" y="729"/>
                  </a:lnTo>
                  <a:lnTo>
                    <a:pt x="102" y="732"/>
                  </a:lnTo>
                  <a:lnTo>
                    <a:pt x="106" y="735"/>
                  </a:lnTo>
                  <a:lnTo>
                    <a:pt x="108" y="737"/>
                  </a:lnTo>
                  <a:lnTo>
                    <a:pt x="109" y="741"/>
                  </a:lnTo>
                  <a:lnTo>
                    <a:pt x="113" y="744"/>
                  </a:lnTo>
                  <a:lnTo>
                    <a:pt x="115" y="746"/>
                  </a:lnTo>
                  <a:lnTo>
                    <a:pt x="119" y="748"/>
                  </a:lnTo>
                  <a:lnTo>
                    <a:pt x="121" y="749"/>
                  </a:lnTo>
                  <a:lnTo>
                    <a:pt x="109" y="753"/>
                  </a:lnTo>
                  <a:lnTo>
                    <a:pt x="92" y="758"/>
                  </a:lnTo>
                  <a:lnTo>
                    <a:pt x="74" y="763"/>
                  </a:lnTo>
                  <a:lnTo>
                    <a:pt x="53" y="768"/>
                  </a:lnTo>
                  <a:lnTo>
                    <a:pt x="32" y="773"/>
                  </a:lnTo>
                  <a:lnTo>
                    <a:pt x="15" y="779"/>
                  </a:lnTo>
                  <a:lnTo>
                    <a:pt x="4" y="782"/>
                  </a:lnTo>
                  <a:lnTo>
                    <a:pt x="0" y="787"/>
                  </a:lnTo>
                  <a:lnTo>
                    <a:pt x="28" y="787"/>
                  </a:lnTo>
                  <a:lnTo>
                    <a:pt x="28" y="791"/>
                  </a:lnTo>
                  <a:lnTo>
                    <a:pt x="32" y="794"/>
                  </a:lnTo>
                  <a:lnTo>
                    <a:pt x="36" y="799"/>
                  </a:lnTo>
                  <a:lnTo>
                    <a:pt x="40" y="804"/>
                  </a:lnTo>
                  <a:lnTo>
                    <a:pt x="45" y="810"/>
                  </a:lnTo>
                  <a:lnTo>
                    <a:pt x="49" y="813"/>
                  </a:lnTo>
                  <a:lnTo>
                    <a:pt x="53" y="816"/>
                  </a:lnTo>
                  <a:lnTo>
                    <a:pt x="57" y="820"/>
                  </a:lnTo>
                  <a:lnTo>
                    <a:pt x="66" y="837"/>
                  </a:lnTo>
                  <a:lnTo>
                    <a:pt x="75" y="856"/>
                  </a:lnTo>
                  <a:lnTo>
                    <a:pt x="81" y="873"/>
                  </a:lnTo>
                  <a:lnTo>
                    <a:pt x="87" y="891"/>
                  </a:lnTo>
                  <a:lnTo>
                    <a:pt x="96" y="927"/>
                  </a:lnTo>
                  <a:lnTo>
                    <a:pt x="100" y="963"/>
                  </a:lnTo>
                  <a:lnTo>
                    <a:pt x="102" y="999"/>
                  </a:lnTo>
                  <a:lnTo>
                    <a:pt x="100" y="1037"/>
                  </a:lnTo>
                  <a:lnTo>
                    <a:pt x="96" y="1073"/>
                  </a:lnTo>
                  <a:lnTo>
                    <a:pt x="91" y="1111"/>
                  </a:lnTo>
                  <a:lnTo>
                    <a:pt x="74" y="1185"/>
                  </a:lnTo>
                  <a:lnTo>
                    <a:pt x="59" y="1258"/>
                  </a:lnTo>
                  <a:lnTo>
                    <a:pt x="49" y="1294"/>
                  </a:lnTo>
                  <a:lnTo>
                    <a:pt x="43" y="1330"/>
                  </a:lnTo>
                  <a:lnTo>
                    <a:pt x="40" y="1364"/>
                  </a:lnTo>
                  <a:lnTo>
                    <a:pt x="36" y="1401"/>
                  </a:lnTo>
                  <a:lnTo>
                    <a:pt x="62" y="1406"/>
                  </a:lnTo>
                  <a:lnTo>
                    <a:pt x="211" y="1399"/>
                  </a:lnTo>
                  <a:lnTo>
                    <a:pt x="245" y="1375"/>
                  </a:lnTo>
                  <a:lnTo>
                    <a:pt x="249" y="1321"/>
                  </a:lnTo>
                  <a:lnTo>
                    <a:pt x="230" y="1037"/>
                  </a:lnTo>
                  <a:lnTo>
                    <a:pt x="228" y="901"/>
                  </a:lnTo>
                  <a:lnTo>
                    <a:pt x="289" y="639"/>
                  </a:lnTo>
                  <a:lnTo>
                    <a:pt x="308" y="482"/>
                  </a:lnTo>
                  <a:lnTo>
                    <a:pt x="255" y="310"/>
                  </a:lnTo>
                  <a:lnTo>
                    <a:pt x="213" y="251"/>
                  </a:lnTo>
                  <a:lnTo>
                    <a:pt x="215" y="229"/>
                  </a:lnTo>
                  <a:lnTo>
                    <a:pt x="228" y="229"/>
                  </a:lnTo>
                  <a:lnTo>
                    <a:pt x="234" y="234"/>
                  </a:lnTo>
                  <a:lnTo>
                    <a:pt x="215" y="144"/>
                  </a:lnTo>
                  <a:lnTo>
                    <a:pt x="225" y="137"/>
                  </a:lnTo>
                  <a:lnTo>
                    <a:pt x="234" y="137"/>
                  </a:lnTo>
                  <a:lnTo>
                    <a:pt x="238" y="141"/>
                  </a:lnTo>
                  <a:lnTo>
                    <a:pt x="249" y="213"/>
                  </a:lnTo>
                  <a:lnTo>
                    <a:pt x="281" y="318"/>
                  </a:lnTo>
                  <a:lnTo>
                    <a:pt x="332" y="453"/>
                  </a:lnTo>
                  <a:lnTo>
                    <a:pt x="351" y="654"/>
                  </a:lnTo>
                  <a:lnTo>
                    <a:pt x="349" y="791"/>
                  </a:lnTo>
                  <a:lnTo>
                    <a:pt x="364" y="849"/>
                  </a:lnTo>
                  <a:lnTo>
                    <a:pt x="419" y="916"/>
                  </a:lnTo>
                  <a:lnTo>
                    <a:pt x="483" y="934"/>
                  </a:lnTo>
                  <a:lnTo>
                    <a:pt x="474" y="928"/>
                  </a:lnTo>
                  <a:lnTo>
                    <a:pt x="462" y="922"/>
                  </a:lnTo>
                  <a:lnTo>
                    <a:pt x="451" y="916"/>
                  </a:lnTo>
                  <a:lnTo>
                    <a:pt x="441" y="909"/>
                  </a:lnTo>
                  <a:lnTo>
                    <a:pt x="430" y="906"/>
                  </a:lnTo>
                  <a:lnTo>
                    <a:pt x="421" y="903"/>
                  </a:lnTo>
                  <a:lnTo>
                    <a:pt x="413" y="899"/>
                  </a:lnTo>
                  <a:lnTo>
                    <a:pt x="407" y="899"/>
                  </a:lnTo>
                  <a:lnTo>
                    <a:pt x="406" y="851"/>
                  </a:lnTo>
                  <a:lnTo>
                    <a:pt x="404" y="799"/>
                  </a:lnTo>
                  <a:lnTo>
                    <a:pt x="400" y="744"/>
                  </a:lnTo>
                  <a:lnTo>
                    <a:pt x="398" y="689"/>
                  </a:lnTo>
                  <a:lnTo>
                    <a:pt x="400" y="634"/>
                  </a:lnTo>
                  <a:lnTo>
                    <a:pt x="404" y="582"/>
                  </a:lnTo>
                  <a:lnTo>
                    <a:pt x="407" y="558"/>
                  </a:lnTo>
                  <a:lnTo>
                    <a:pt x="413" y="534"/>
                  </a:lnTo>
                  <a:lnTo>
                    <a:pt x="419" y="513"/>
                  </a:lnTo>
                  <a:lnTo>
                    <a:pt x="428" y="494"/>
                  </a:lnTo>
                  <a:lnTo>
                    <a:pt x="436" y="496"/>
                  </a:lnTo>
                  <a:lnTo>
                    <a:pt x="445" y="499"/>
                  </a:lnTo>
                  <a:lnTo>
                    <a:pt x="455" y="505"/>
                  </a:lnTo>
                  <a:lnTo>
                    <a:pt x="464" y="511"/>
                  </a:lnTo>
                  <a:lnTo>
                    <a:pt x="487" y="530"/>
                  </a:lnTo>
                  <a:lnTo>
                    <a:pt x="509" y="553"/>
                  </a:lnTo>
                  <a:lnTo>
                    <a:pt x="530" y="577"/>
                  </a:lnTo>
                  <a:lnTo>
                    <a:pt x="547" y="599"/>
                  </a:lnTo>
                  <a:lnTo>
                    <a:pt x="560" y="618"/>
                  </a:lnTo>
                  <a:lnTo>
                    <a:pt x="564" y="630"/>
                  </a:lnTo>
                  <a:lnTo>
                    <a:pt x="564" y="587"/>
                  </a:lnTo>
                  <a:lnTo>
                    <a:pt x="568" y="555"/>
                  </a:lnTo>
                  <a:lnTo>
                    <a:pt x="573" y="527"/>
                  </a:lnTo>
                  <a:lnTo>
                    <a:pt x="579" y="508"/>
                  </a:lnTo>
                  <a:lnTo>
                    <a:pt x="585" y="501"/>
                  </a:lnTo>
                  <a:lnTo>
                    <a:pt x="589" y="496"/>
                  </a:lnTo>
                  <a:lnTo>
                    <a:pt x="594" y="491"/>
                  </a:lnTo>
                  <a:lnTo>
                    <a:pt x="600" y="489"/>
                  </a:lnTo>
                  <a:lnTo>
                    <a:pt x="607" y="486"/>
                  </a:lnTo>
                  <a:lnTo>
                    <a:pt x="615" y="486"/>
                  </a:lnTo>
                  <a:lnTo>
                    <a:pt x="623" y="486"/>
                  </a:lnTo>
                  <a:lnTo>
                    <a:pt x="632" y="487"/>
                  </a:lnTo>
                  <a:lnTo>
                    <a:pt x="673" y="498"/>
                  </a:lnTo>
                  <a:lnTo>
                    <a:pt x="726" y="513"/>
                  </a:lnTo>
                  <a:lnTo>
                    <a:pt x="758" y="520"/>
                  </a:lnTo>
                  <a:lnTo>
                    <a:pt x="792" y="527"/>
                  </a:lnTo>
                  <a:lnTo>
                    <a:pt x="830" y="532"/>
                  </a:lnTo>
                  <a:lnTo>
                    <a:pt x="872" y="534"/>
                  </a:lnTo>
                  <a:lnTo>
                    <a:pt x="866" y="529"/>
                  </a:lnTo>
                  <a:lnTo>
                    <a:pt x="707" y="430"/>
                  </a:lnTo>
                  <a:lnTo>
                    <a:pt x="560" y="310"/>
                  </a:lnTo>
                  <a:lnTo>
                    <a:pt x="526" y="317"/>
                  </a:lnTo>
                  <a:lnTo>
                    <a:pt x="517" y="312"/>
                  </a:lnTo>
                  <a:lnTo>
                    <a:pt x="460" y="318"/>
                  </a:lnTo>
                  <a:lnTo>
                    <a:pt x="421" y="329"/>
                  </a:lnTo>
                  <a:lnTo>
                    <a:pt x="368" y="332"/>
                  </a:lnTo>
                  <a:lnTo>
                    <a:pt x="358" y="339"/>
                  </a:lnTo>
                  <a:lnTo>
                    <a:pt x="319" y="348"/>
                  </a:lnTo>
                  <a:lnTo>
                    <a:pt x="309" y="337"/>
                  </a:lnTo>
                  <a:lnTo>
                    <a:pt x="308" y="299"/>
                  </a:lnTo>
                  <a:lnTo>
                    <a:pt x="285" y="249"/>
                  </a:lnTo>
                  <a:lnTo>
                    <a:pt x="296" y="241"/>
                  </a:lnTo>
                  <a:lnTo>
                    <a:pt x="324" y="234"/>
                  </a:lnTo>
                  <a:lnTo>
                    <a:pt x="513" y="206"/>
                  </a:lnTo>
                  <a:lnTo>
                    <a:pt x="543" y="203"/>
                  </a:lnTo>
                  <a:lnTo>
                    <a:pt x="553" y="212"/>
                  </a:lnTo>
                  <a:lnTo>
                    <a:pt x="560" y="239"/>
                  </a:lnTo>
                  <a:lnTo>
                    <a:pt x="590" y="187"/>
                  </a:lnTo>
                  <a:lnTo>
                    <a:pt x="472" y="196"/>
                  </a:lnTo>
                  <a:lnTo>
                    <a:pt x="457" y="187"/>
                  </a:lnTo>
                  <a:lnTo>
                    <a:pt x="466" y="112"/>
                  </a:lnTo>
                  <a:lnTo>
                    <a:pt x="477" y="0"/>
                  </a:lnTo>
                  <a:lnTo>
                    <a:pt x="472" y="3"/>
                  </a:lnTo>
                  <a:lnTo>
                    <a:pt x="347" y="1"/>
                  </a:lnTo>
                  <a:lnTo>
                    <a:pt x="258" y="43"/>
                  </a:lnTo>
                  <a:lnTo>
                    <a:pt x="204" y="96"/>
                  </a:lnTo>
                  <a:lnTo>
                    <a:pt x="189" y="82"/>
                  </a:lnTo>
                  <a:lnTo>
                    <a:pt x="162" y="43"/>
                  </a:lnTo>
                  <a:lnTo>
                    <a:pt x="157" y="55"/>
                  </a:lnTo>
                  <a:lnTo>
                    <a:pt x="198" y="105"/>
                  </a:lnTo>
                  <a:lnTo>
                    <a:pt x="206" y="141"/>
                  </a:lnTo>
                  <a:lnTo>
                    <a:pt x="187" y="215"/>
                  </a:lnTo>
                  <a:lnTo>
                    <a:pt x="187" y="218"/>
                  </a:lnTo>
                  <a:lnTo>
                    <a:pt x="158" y="282"/>
                  </a:lnTo>
                  <a:lnTo>
                    <a:pt x="157" y="286"/>
                  </a:lnTo>
                  <a:close/>
                </a:path>
              </a:pathLst>
            </a:custGeom>
            <a:solidFill>
              <a:srgbClr val="424B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09" name="Freeform 57"/>
            <p:cNvSpPr>
              <a:spLocks/>
            </p:cNvSpPr>
            <p:nvPr/>
          </p:nvSpPr>
          <p:spPr bwMode="auto">
            <a:xfrm>
              <a:off x="2789" y="2441"/>
              <a:ext cx="289" cy="480"/>
            </a:xfrm>
            <a:custGeom>
              <a:avLst/>
              <a:gdLst>
                <a:gd name="T0" fmla="*/ 166 w 872"/>
                <a:gd name="T1" fmla="*/ 334 h 1406"/>
                <a:gd name="T2" fmla="*/ 179 w 872"/>
                <a:gd name="T3" fmla="*/ 408 h 1406"/>
                <a:gd name="T4" fmla="*/ 185 w 872"/>
                <a:gd name="T5" fmla="*/ 480 h 1406"/>
                <a:gd name="T6" fmla="*/ 160 w 872"/>
                <a:gd name="T7" fmla="*/ 506 h 1406"/>
                <a:gd name="T8" fmla="*/ 158 w 872"/>
                <a:gd name="T9" fmla="*/ 539 h 1406"/>
                <a:gd name="T10" fmla="*/ 175 w 872"/>
                <a:gd name="T11" fmla="*/ 586 h 1406"/>
                <a:gd name="T12" fmla="*/ 196 w 872"/>
                <a:gd name="T13" fmla="*/ 634 h 1406"/>
                <a:gd name="T14" fmla="*/ 191 w 872"/>
                <a:gd name="T15" fmla="*/ 665 h 1406"/>
                <a:gd name="T16" fmla="*/ 151 w 872"/>
                <a:gd name="T17" fmla="*/ 685 h 1406"/>
                <a:gd name="T18" fmla="*/ 74 w 872"/>
                <a:gd name="T19" fmla="*/ 716 h 1406"/>
                <a:gd name="T20" fmla="*/ 72 w 872"/>
                <a:gd name="T21" fmla="*/ 727 h 1406"/>
                <a:gd name="T22" fmla="*/ 102 w 872"/>
                <a:gd name="T23" fmla="*/ 732 h 1406"/>
                <a:gd name="T24" fmla="*/ 109 w 872"/>
                <a:gd name="T25" fmla="*/ 741 h 1406"/>
                <a:gd name="T26" fmla="*/ 119 w 872"/>
                <a:gd name="T27" fmla="*/ 748 h 1406"/>
                <a:gd name="T28" fmla="*/ 92 w 872"/>
                <a:gd name="T29" fmla="*/ 758 h 1406"/>
                <a:gd name="T30" fmla="*/ 32 w 872"/>
                <a:gd name="T31" fmla="*/ 773 h 1406"/>
                <a:gd name="T32" fmla="*/ 0 w 872"/>
                <a:gd name="T33" fmla="*/ 787 h 1406"/>
                <a:gd name="T34" fmla="*/ 32 w 872"/>
                <a:gd name="T35" fmla="*/ 794 h 1406"/>
                <a:gd name="T36" fmla="*/ 45 w 872"/>
                <a:gd name="T37" fmla="*/ 810 h 1406"/>
                <a:gd name="T38" fmla="*/ 57 w 872"/>
                <a:gd name="T39" fmla="*/ 820 h 1406"/>
                <a:gd name="T40" fmla="*/ 81 w 872"/>
                <a:gd name="T41" fmla="*/ 873 h 1406"/>
                <a:gd name="T42" fmla="*/ 100 w 872"/>
                <a:gd name="T43" fmla="*/ 963 h 1406"/>
                <a:gd name="T44" fmla="*/ 96 w 872"/>
                <a:gd name="T45" fmla="*/ 1073 h 1406"/>
                <a:gd name="T46" fmla="*/ 59 w 872"/>
                <a:gd name="T47" fmla="*/ 1258 h 1406"/>
                <a:gd name="T48" fmla="*/ 40 w 872"/>
                <a:gd name="T49" fmla="*/ 1364 h 1406"/>
                <a:gd name="T50" fmla="*/ 211 w 872"/>
                <a:gd name="T51" fmla="*/ 1399 h 1406"/>
                <a:gd name="T52" fmla="*/ 230 w 872"/>
                <a:gd name="T53" fmla="*/ 1037 h 1406"/>
                <a:gd name="T54" fmla="*/ 308 w 872"/>
                <a:gd name="T55" fmla="*/ 482 h 1406"/>
                <a:gd name="T56" fmla="*/ 215 w 872"/>
                <a:gd name="T57" fmla="*/ 229 h 1406"/>
                <a:gd name="T58" fmla="*/ 215 w 872"/>
                <a:gd name="T59" fmla="*/ 144 h 1406"/>
                <a:gd name="T60" fmla="*/ 238 w 872"/>
                <a:gd name="T61" fmla="*/ 141 h 1406"/>
                <a:gd name="T62" fmla="*/ 332 w 872"/>
                <a:gd name="T63" fmla="*/ 453 h 1406"/>
                <a:gd name="T64" fmla="*/ 364 w 872"/>
                <a:gd name="T65" fmla="*/ 849 h 1406"/>
                <a:gd name="T66" fmla="*/ 474 w 872"/>
                <a:gd name="T67" fmla="*/ 928 h 1406"/>
                <a:gd name="T68" fmla="*/ 441 w 872"/>
                <a:gd name="T69" fmla="*/ 909 h 1406"/>
                <a:gd name="T70" fmla="*/ 413 w 872"/>
                <a:gd name="T71" fmla="*/ 899 h 1406"/>
                <a:gd name="T72" fmla="*/ 404 w 872"/>
                <a:gd name="T73" fmla="*/ 799 h 1406"/>
                <a:gd name="T74" fmla="*/ 400 w 872"/>
                <a:gd name="T75" fmla="*/ 634 h 1406"/>
                <a:gd name="T76" fmla="*/ 413 w 872"/>
                <a:gd name="T77" fmla="*/ 534 h 1406"/>
                <a:gd name="T78" fmla="*/ 436 w 872"/>
                <a:gd name="T79" fmla="*/ 496 h 1406"/>
                <a:gd name="T80" fmla="*/ 464 w 872"/>
                <a:gd name="T81" fmla="*/ 511 h 1406"/>
                <a:gd name="T82" fmla="*/ 530 w 872"/>
                <a:gd name="T83" fmla="*/ 577 h 1406"/>
                <a:gd name="T84" fmla="*/ 564 w 872"/>
                <a:gd name="T85" fmla="*/ 630 h 1406"/>
                <a:gd name="T86" fmla="*/ 573 w 872"/>
                <a:gd name="T87" fmla="*/ 527 h 1406"/>
                <a:gd name="T88" fmla="*/ 589 w 872"/>
                <a:gd name="T89" fmla="*/ 496 h 1406"/>
                <a:gd name="T90" fmla="*/ 607 w 872"/>
                <a:gd name="T91" fmla="*/ 486 h 1406"/>
                <a:gd name="T92" fmla="*/ 632 w 872"/>
                <a:gd name="T93" fmla="*/ 487 h 1406"/>
                <a:gd name="T94" fmla="*/ 758 w 872"/>
                <a:gd name="T95" fmla="*/ 520 h 1406"/>
                <a:gd name="T96" fmla="*/ 872 w 872"/>
                <a:gd name="T97" fmla="*/ 534 h 1406"/>
                <a:gd name="T98" fmla="*/ 560 w 872"/>
                <a:gd name="T99" fmla="*/ 310 h 1406"/>
                <a:gd name="T100" fmla="*/ 460 w 872"/>
                <a:gd name="T101" fmla="*/ 318 h 1406"/>
                <a:gd name="T102" fmla="*/ 358 w 872"/>
                <a:gd name="T103" fmla="*/ 339 h 1406"/>
                <a:gd name="T104" fmla="*/ 308 w 872"/>
                <a:gd name="T105" fmla="*/ 299 h 1406"/>
                <a:gd name="T106" fmla="*/ 324 w 872"/>
                <a:gd name="T107" fmla="*/ 234 h 1406"/>
                <a:gd name="T108" fmla="*/ 553 w 872"/>
                <a:gd name="T109" fmla="*/ 212 h 1406"/>
                <a:gd name="T110" fmla="*/ 472 w 872"/>
                <a:gd name="T111" fmla="*/ 196 h 1406"/>
                <a:gd name="T112" fmla="*/ 477 w 872"/>
                <a:gd name="T113" fmla="*/ 0 h 1406"/>
                <a:gd name="T114" fmla="*/ 258 w 872"/>
                <a:gd name="T115" fmla="*/ 43 h 1406"/>
                <a:gd name="T116" fmla="*/ 162 w 872"/>
                <a:gd name="T117" fmla="*/ 43 h 1406"/>
                <a:gd name="T118" fmla="*/ 206 w 872"/>
                <a:gd name="T119" fmla="*/ 141 h 1406"/>
                <a:gd name="T120" fmla="*/ 158 w 872"/>
                <a:gd name="T121" fmla="*/ 282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72" h="1406">
                  <a:moveTo>
                    <a:pt x="157" y="286"/>
                  </a:moveTo>
                  <a:lnTo>
                    <a:pt x="162" y="310"/>
                  </a:lnTo>
                  <a:lnTo>
                    <a:pt x="166" y="334"/>
                  </a:lnTo>
                  <a:lnTo>
                    <a:pt x="172" y="358"/>
                  </a:lnTo>
                  <a:lnTo>
                    <a:pt x="175" y="384"/>
                  </a:lnTo>
                  <a:lnTo>
                    <a:pt x="179" y="408"/>
                  </a:lnTo>
                  <a:lnTo>
                    <a:pt x="183" y="432"/>
                  </a:lnTo>
                  <a:lnTo>
                    <a:pt x="185" y="456"/>
                  </a:lnTo>
                  <a:lnTo>
                    <a:pt x="185" y="480"/>
                  </a:lnTo>
                  <a:lnTo>
                    <a:pt x="174" y="489"/>
                  </a:lnTo>
                  <a:lnTo>
                    <a:pt x="166" y="498"/>
                  </a:lnTo>
                  <a:lnTo>
                    <a:pt x="160" y="506"/>
                  </a:lnTo>
                  <a:lnTo>
                    <a:pt x="157" y="517"/>
                  </a:lnTo>
                  <a:lnTo>
                    <a:pt x="157" y="527"/>
                  </a:lnTo>
                  <a:lnTo>
                    <a:pt x="158" y="539"/>
                  </a:lnTo>
                  <a:lnTo>
                    <a:pt x="162" y="549"/>
                  </a:lnTo>
                  <a:lnTo>
                    <a:pt x="166" y="561"/>
                  </a:lnTo>
                  <a:lnTo>
                    <a:pt x="175" y="586"/>
                  </a:lnTo>
                  <a:lnTo>
                    <a:pt x="187" y="610"/>
                  </a:lnTo>
                  <a:lnTo>
                    <a:pt x="192" y="622"/>
                  </a:lnTo>
                  <a:lnTo>
                    <a:pt x="196" y="634"/>
                  </a:lnTo>
                  <a:lnTo>
                    <a:pt x="198" y="646"/>
                  </a:lnTo>
                  <a:lnTo>
                    <a:pt x="200" y="658"/>
                  </a:lnTo>
                  <a:lnTo>
                    <a:pt x="191" y="665"/>
                  </a:lnTo>
                  <a:lnTo>
                    <a:pt x="179" y="672"/>
                  </a:lnTo>
                  <a:lnTo>
                    <a:pt x="166" y="679"/>
                  </a:lnTo>
                  <a:lnTo>
                    <a:pt x="151" y="685"/>
                  </a:lnTo>
                  <a:lnTo>
                    <a:pt x="121" y="698"/>
                  </a:lnTo>
                  <a:lnTo>
                    <a:pt x="92" y="708"/>
                  </a:lnTo>
                  <a:lnTo>
                    <a:pt x="74" y="716"/>
                  </a:lnTo>
                  <a:lnTo>
                    <a:pt x="64" y="723"/>
                  </a:lnTo>
                  <a:lnTo>
                    <a:pt x="66" y="725"/>
                  </a:lnTo>
                  <a:lnTo>
                    <a:pt x="72" y="727"/>
                  </a:lnTo>
                  <a:lnTo>
                    <a:pt x="83" y="729"/>
                  </a:lnTo>
                  <a:lnTo>
                    <a:pt x="100" y="729"/>
                  </a:lnTo>
                  <a:lnTo>
                    <a:pt x="102" y="732"/>
                  </a:lnTo>
                  <a:lnTo>
                    <a:pt x="106" y="735"/>
                  </a:lnTo>
                  <a:lnTo>
                    <a:pt x="108" y="737"/>
                  </a:lnTo>
                  <a:lnTo>
                    <a:pt x="109" y="741"/>
                  </a:lnTo>
                  <a:lnTo>
                    <a:pt x="113" y="744"/>
                  </a:lnTo>
                  <a:lnTo>
                    <a:pt x="115" y="746"/>
                  </a:lnTo>
                  <a:lnTo>
                    <a:pt x="119" y="748"/>
                  </a:lnTo>
                  <a:lnTo>
                    <a:pt x="121" y="749"/>
                  </a:lnTo>
                  <a:lnTo>
                    <a:pt x="109" y="753"/>
                  </a:lnTo>
                  <a:lnTo>
                    <a:pt x="92" y="758"/>
                  </a:lnTo>
                  <a:lnTo>
                    <a:pt x="74" y="763"/>
                  </a:lnTo>
                  <a:lnTo>
                    <a:pt x="53" y="768"/>
                  </a:lnTo>
                  <a:lnTo>
                    <a:pt x="32" y="773"/>
                  </a:lnTo>
                  <a:lnTo>
                    <a:pt x="15" y="779"/>
                  </a:lnTo>
                  <a:lnTo>
                    <a:pt x="4" y="782"/>
                  </a:lnTo>
                  <a:lnTo>
                    <a:pt x="0" y="787"/>
                  </a:lnTo>
                  <a:lnTo>
                    <a:pt x="28" y="787"/>
                  </a:lnTo>
                  <a:lnTo>
                    <a:pt x="28" y="791"/>
                  </a:lnTo>
                  <a:lnTo>
                    <a:pt x="32" y="794"/>
                  </a:lnTo>
                  <a:lnTo>
                    <a:pt x="36" y="799"/>
                  </a:lnTo>
                  <a:lnTo>
                    <a:pt x="40" y="804"/>
                  </a:lnTo>
                  <a:lnTo>
                    <a:pt x="45" y="810"/>
                  </a:lnTo>
                  <a:lnTo>
                    <a:pt x="49" y="813"/>
                  </a:lnTo>
                  <a:lnTo>
                    <a:pt x="53" y="816"/>
                  </a:lnTo>
                  <a:lnTo>
                    <a:pt x="57" y="820"/>
                  </a:lnTo>
                  <a:lnTo>
                    <a:pt x="66" y="837"/>
                  </a:lnTo>
                  <a:lnTo>
                    <a:pt x="75" y="856"/>
                  </a:lnTo>
                  <a:lnTo>
                    <a:pt x="81" y="873"/>
                  </a:lnTo>
                  <a:lnTo>
                    <a:pt x="87" y="891"/>
                  </a:lnTo>
                  <a:lnTo>
                    <a:pt x="96" y="927"/>
                  </a:lnTo>
                  <a:lnTo>
                    <a:pt x="100" y="963"/>
                  </a:lnTo>
                  <a:lnTo>
                    <a:pt x="102" y="999"/>
                  </a:lnTo>
                  <a:lnTo>
                    <a:pt x="100" y="1037"/>
                  </a:lnTo>
                  <a:lnTo>
                    <a:pt x="96" y="1073"/>
                  </a:lnTo>
                  <a:lnTo>
                    <a:pt x="91" y="1111"/>
                  </a:lnTo>
                  <a:lnTo>
                    <a:pt x="74" y="1185"/>
                  </a:lnTo>
                  <a:lnTo>
                    <a:pt x="59" y="1258"/>
                  </a:lnTo>
                  <a:lnTo>
                    <a:pt x="49" y="1294"/>
                  </a:lnTo>
                  <a:lnTo>
                    <a:pt x="43" y="1330"/>
                  </a:lnTo>
                  <a:lnTo>
                    <a:pt x="40" y="1364"/>
                  </a:lnTo>
                  <a:lnTo>
                    <a:pt x="36" y="1401"/>
                  </a:lnTo>
                  <a:lnTo>
                    <a:pt x="62" y="1406"/>
                  </a:lnTo>
                  <a:lnTo>
                    <a:pt x="211" y="1399"/>
                  </a:lnTo>
                  <a:lnTo>
                    <a:pt x="245" y="1375"/>
                  </a:lnTo>
                  <a:lnTo>
                    <a:pt x="249" y="1321"/>
                  </a:lnTo>
                  <a:lnTo>
                    <a:pt x="230" y="1037"/>
                  </a:lnTo>
                  <a:lnTo>
                    <a:pt x="228" y="901"/>
                  </a:lnTo>
                  <a:lnTo>
                    <a:pt x="289" y="639"/>
                  </a:lnTo>
                  <a:lnTo>
                    <a:pt x="308" y="482"/>
                  </a:lnTo>
                  <a:lnTo>
                    <a:pt x="255" y="310"/>
                  </a:lnTo>
                  <a:lnTo>
                    <a:pt x="213" y="251"/>
                  </a:lnTo>
                  <a:lnTo>
                    <a:pt x="215" y="229"/>
                  </a:lnTo>
                  <a:lnTo>
                    <a:pt x="228" y="229"/>
                  </a:lnTo>
                  <a:lnTo>
                    <a:pt x="234" y="234"/>
                  </a:lnTo>
                  <a:lnTo>
                    <a:pt x="215" y="144"/>
                  </a:lnTo>
                  <a:lnTo>
                    <a:pt x="225" y="137"/>
                  </a:lnTo>
                  <a:lnTo>
                    <a:pt x="234" y="137"/>
                  </a:lnTo>
                  <a:lnTo>
                    <a:pt x="238" y="141"/>
                  </a:lnTo>
                  <a:lnTo>
                    <a:pt x="249" y="213"/>
                  </a:lnTo>
                  <a:lnTo>
                    <a:pt x="281" y="318"/>
                  </a:lnTo>
                  <a:lnTo>
                    <a:pt x="332" y="453"/>
                  </a:lnTo>
                  <a:lnTo>
                    <a:pt x="351" y="654"/>
                  </a:lnTo>
                  <a:lnTo>
                    <a:pt x="349" y="791"/>
                  </a:lnTo>
                  <a:lnTo>
                    <a:pt x="364" y="849"/>
                  </a:lnTo>
                  <a:lnTo>
                    <a:pt x="419" y="916"/>
                  </a:lnTo>
                  <a:lnTo>
                    <a:pt x="483" y="934"/>
                  </a:lnTo>
                  <a:lnTo>
                    <a:pt x="474" y="928"/>
                  </a:lnTo>
                  <a:lnTo>
                    <a:pt x="462" y="922"/>
                  </a:lnTo>
                  <a:lnTo>
                    <a:pt x="451" y="916"/>
                  </a:lnTo>
                  <a:lnTo>
                    <a:pt x="441" y="909"/>
                  </a:lnTo>
                  <a:lnTo>
                    <a:pt x="430" y="906"/>
                  </a:lnTo>
                  <a:lnTo>
                    <a:pt x="421" y="903"/>
                  </a:lnTo>
                  <a:lnTo>
                    <a:pt x="413" y="899"/>
                  </a:lnTo>
                  <a:lnTo>
                    <a:pt x="407" y="899"/>
                  </a:lnTo>
                  <a:lnTo>
                    <a:pt x="406" y="851"/>
                  </a:lnTo>
                  <a:lnTo>
                    <a:pt x="404" y="799"/>
                  </a:lnTo>
                  <a:lnTo>
                    <a:pt x="400" y="744"/>
                  </a:lnTo>
                  <a:lnTo>
                    <a:pt x="398" y="689"/>
                  </a:lnTo>
                  <a:lnTo>
                    <a:pt x="400" y="634"/>
                  </a:lnTo>
                  <a:lnTo>
                    <a:pt x="404" y="582"/>
                  </a:lnTo>
                  <a:lnTo>
                    <a:pt x="407" y="558"/>
                  </a:lnTo>
                  <a:lnTo>
                    <a:pt x="413" y="534"/>
                  </a:lnTo>
                  <a:lnTo>
                    <a:pt x="419" y="513"/>
                  </a:lnTo>
                  <a:lnTo>
                    <a:pt x="428" y="494"/>
                  </a:lnTo>
                  <a:lnTo>
                    <a:pt x="436" y="496"/>
                  </a:lnTo>
                  <a:lnTo>
                    <a:pt x="445" y="499"/>
                  </a:lnTo>
                  <a:lnTo>
                    <a:pt x="455" y="505"/>
                  </a:lnTo>
                  <a:lnTo>
                    <a:pt x="464" y="511"/>
                  </a:lnTo>
                  <a:lnTo>
                    <a:pt x="487" y="530"/>
                  </a:lnTo>
                  <a:lnTo>
                    <a:pt x="509" y="553"/>
                  </a:lnTo>
                  <a:lnTo>
                    <a:pt x="530" y="577"/>
                  </a:lnTo>
                  <a:lnTo>
                    <a:pt x="547" y="599"/>
                  </a:lnTo>
                  <a:lnTo>
                    <a:pt x="560" y="618"/>
                  </a:lnTo>
                  <a:lnTo>
                    <a:pt x="564" y="630"/>
                  </a:lnTo>
                  <a:lnTo>
                    <a:pt x="564" y="587"/>
                  </a:lnTo>
                  <a:lnTo>
                    <a:pt x="568" y="555"/>
                  </a:lnTo>
                  <a:lnTo>
                    <a:pt x="573" y="527"/>
                  </a:lnTo>
                  <a:lnTo>
                    <a:pt x="579" y="508"/>
                  </a:lnTo>
                  <a:lnTo>
                    <a:pt x="585" y="501"/>
                  </a:lnTo>
                  <a:lnTo>
                    <a:pt x="589" y="496"/>
                  </a:lnTo>
                  <a:lnTo>
                    <a:pt x="594" y="491"/>
                  </a:lnTo>
                  <a:lnTo>
                    <a:pt x="600" y="489"/>
                  </a:lnTo>
                  <a:lnTo>
                    <a:pt x="607" y="486"/>
                  </a:lnTo>
                  <a:lnTo>
                    <a:pt x="615" y="486"/>
                  </a:lnTo>
                  <a:lnTo>
                    <a:pt x="623" y="486"/>
                  </a:lnTo>
                  <a:lnTo>
                    <a:pt x="632" y="487"/>
                  </a:lnTo>
                  <a:lnTo>
                    <a:pt x="673" y="498"/>
                  </a:lnTo>
                  <a:lnTo>
                    <a:pt x="726" y="513"/>
                  </a:lnTo>
                  <a:lnTo>
                    <a:pt x="758" y="520"/>
                  </a:lnTo>
                  <a:lnTo>
                    <a:pt x="792" y="527"/>
                  </a:lnTo>
                  <a:lnTo>
                    <a:pt x="830" y="532"/>
                  </a:lnTo>
                  <a:lnTo>
                    <a:pt x="872" y="534"/>
                  </a:lnTo>
                  <a:lnTo>
                    <a:pt x="866" y="529"/>
                  </a:lnTo>
                  <a:lnTo>
                    <a:pt x="707" y="430"/>
                  </a:lnTo>
                  <a:lnTo>
                    <a:pt x="560" y="310"/>
                  </a:lnTo>
                  <a:lnTo>
                    <a:pt x="526" y="317"/>
                  </a:lnTo>
                  <a:lnTo>
                    <a:pt x="517" y="312"/>
                  </a:lnTo>
                  <a:lnTo>
                    <a:pt x="460" y="318"/>
                  </a:lnTo>
                  <a:lnTo>
                    <a:pt x="421" y="329"/>
                  </a:lnTo>
                  <a:lnTo>
                    <a:pt x="368" y="332"/>
                  </a:lnTo>
                  <a:lnTo>
                    <a:pt x="358" y="339"/>
                  </a:lnTo>
                  <a:lnTo>
                    <a:pt x="319" y="348"/>
                  </a:lnTo>
                  <a:lnTo>
                    <a:pt x="309" y="337"/>
                  </a:lnTo>
                  <a:lnTo>
                    <a:pt x="308" y="299"/>
                  </a:lnTo>
                  <a:lnTo>
                    <a:pt x="285" y="249"/>
                  </a:lnTo>
                  <a:lnTo>
                    <a:pt x="296" y="241"/>
                  </a:lnTo>
                  <a:lnTo>
                    <a:pt x="324" y="234"/>
                  </a:lnTo>
                  <a:lnTo>
                    <a:pt x="513" y="206"/>
                  </a:lnTo>
                  <a:lnTo>
                    <a:pt x="543" y="203"/>
                  </a:lnTo>
                  <a:lnTo>
                    <a:pt x="553" y="212"/>
                  </a:lnTo>
                  <a:lnTo>
                    <a:pt x="560" y="239"/>
                  </a:lnTo>
                  <a:lnTo>
                    <a:pt x="590" y="187"/>
                  </a:lnTo>
                  <a:lnTo>
                    <a:pt x="472" y="196"/>
                  </a:lnTo>
                  <a:lnTo>
                    <a:pt x="457" y="187"/>
                  </a:lnTo>
                  <a:lnTo>
                    <a:pt x="466" y="112"/>
                  </a:lnTo>
                  <a:lnTo>
                    <a:pt x="477" y="0"/>
                  </a:lnTo>
                  <a:lnTo>
                    <a:pt x="472" y="3"/>
                  </a:lnTo>
                  <a:lnTo>
                    <a:pt x="347" y="1"/>
                  </a:lnTo>
                  <a:lnTo>
                    <a:pt x="258" y="43"/>
                  </a:lnTo>
                  <a:lnTo>
                    <a:pt x="204" y="96"/>
                  </a:lnTo>
                  <a:lnTo>
                    <a:pt x="189" y="82"/>
                  </a:lnTo>
                  <a:lnTo>
                    <a:pt x="162" y="43"/>
                  </a:lnTo>
                  <a:lnTo>
                    <a:pt x="157" y="55"/>
                  </a:lnTo>
                  <a:lnTo>
                    <a:pt x="198" y="105"/>
                  </a:lnTo>
                  <a:lnTo>
                    <a:pt x="206" y="141"/>
                  </a:lnTo>
                  <a:lnTo>
                    <a:pt x="187" y="215"/>
                  </a:lnTo>
                  <a:lnTo>
                    <a:pt x="187" y="218"/>
                  </a:lnTo>
                  <a:lnTo>
                    <a:pt x="158" y="282"/>
                  </a:lnTo>
                  <a:lnTo>
                    <a:pt x="157" y="286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10" name="Freeform 58"/>
            <p:cNvSpPr>
              <a:spLocks/>
            </p:cNvSpPr>
            <p:nvPr/>
          </p:nvSpPr>
          <p:spPr bwMode="auto">
            <a:xfrm>
              <a:off x="3255" y="2503"/>
              <a:ext cx="52" cy="87"/>
            </a:xfrm>
            <a:custGeom>
              <a:avLst/>
              <a:gdLst>
                <a:gd name="T0" fmla="*/ 106 w 157"/>
                <a:gd name="T1" fmla="*/ 250 h 254"/>
                <a:gd name="T2" fmla="*/ 79 w 157"/>
                <a:gd name="T3" fmla="*/ 238 h 254"/>
                <a:gd name="T4" fmla="*/ 15 w 157"/>
                <a:gd name="T5" fmla="*/ 171 h 254"/>
                <a:gd name="T6" fmla="*/ 0 w 157"/>
                <a:gd name="T7" fmla="*/ 99 h 254"/>
                <a:gd name="T8" fmla="*/ 17 w 157"/>
                <a:gd name="T9" fmla="*/ 38 h 254"/>
                <a:gd name="T10" fmla="*/ 32 w 157"/>
                <a:gd name="T11" fmla="*/ 12 h 254"/>
                <a:gd name="T12" fmla="*/ 53 w 157"/>
                <a:gd name="T13" fmla="*/ 0 h 254"/>
                <a:gd name="T14" fmla="*/ 66 w 157"/>
                <a:gd name="T15" fmla="*/ 19 h 254"/>
                <a:gd name="T16" fmla="*/ 66 w 157"/>
                <a:gd name="T17" fmla="*/ 28 h 254"/>
                <a:gd name="T18" fmla="*/ 76 w 157"/>
                <a:gd name="T19" fmla="*/ 36 h 254"/>
                <a:gd name="T20" fmla="*/ 34 w 157"/>
                <a:gd name="T21" fmla="*/ 92 h 254"/>
                <a:gd name="T22" fmla="*/ 32 w 157"/>
                <a:gd name="T23" fmla="*/ 148 h 254"/>
                <a:gd name="T24" fmla="*/ 66 w 157"/>
                <a:gd name="T25" fmla="*/ 202 h 254"/>
                <a:gd name="T26" fmla="*/ 98 w 157"/>
                <a:gd name="T27" fmla="*/ 226 h 254"/>
                <a:gd name="T28" fmla="*/ 142 w 157"/>
                <a:gd name="T29" fmla="*/ 233 h 254"/>
                <a:gd name="T30" fmla="*/ 151 w 157"/>
                <a:gd name="T31" fmla="*/ 233 h 254"/>
                <a:gd name="T32" fmla="*/ 157 w 157"/>
                <a:gd name="T33" fmla="*/ 238 h 254"/>
                <a:gd name="T34" fmla="*/ 146 w 157"/>
                <a:gd name="T35" fmla="*/ 254 h 254"/>
                <a:gd name="T36" fmla="*/ 142 w 157"/>
                <a:gd name="T37" fmla="*/ 254 h 254"/>
                <a:gd name="T38" fmla="*/ 138 w 157"/>
                <a:gd name="T39" fmla="*/ 254 h 254"/>
                <a:gd name="T40" fmla="*/ 134 w 157"/>
                <a:gd name="T41" fmla="*/ 252 h 254"/>
                <a:gd name="T42" fmla="*/ 130 w 157"/>
                <a:gd name="T43" fmla="*/ 252 h 254"/>
                <a:gd name="T44" fmla="*/ 127 w 157"/>
                <a:gd name="T45" fmla="*/ 252 h 254"/>
                <a:gd name="T46" fmla="*/ 123 w 157"/>
                <a:gd name="T47" fmla="*/ 252 h 254"/>
                <a:gd name="T48" fmla="*/ 119 w 157"/>
                <a:gd name="T49" fmla="*/ 252 h 254"/>
                <a:gd name="T50" fmla="*/ 115 w 157"/>
                <a:gd name="T51" fmla="*/ 252 h 254"/>
                <a:gd name="T52" fmla="*/ 113 w 157"/>
                <a:gd name="T53" fmla="*/ 252 h 254"/>
                <a:gd name="T54" fmla="*/ 113 w 157"/>
                <a:gd name="T55" fmla="*/ 250 h 254"/>
                <a:gd name="T56" fmla="*/ 112 w 157"/>
                <a:gd name="T57" fmla="*/ 250 h 254"/>
                <a:gd name="T58" fmla="*/ 110 w 157"/>
                <a:gd name="T59" fmla="*/ 250 h 254"/>
                <a:gd name="T60" fmla="*/ 110 w 157"/>
                <a:gd name="T61" fmla="*/ 250 h 254"/>
                <a:gd name="T62" fmla="*/ 108 w 157"/>
                <a:gd name="T63" fmla="*/ 250 h 254"/>
                <a:gd name="T64" fmla="*/ 108 w 157"/>
                <a:gd name="T65" fmla="*/ 250 h 254"/>
                <a:gd name="T66" fmla="*/ 106 w 157"/>
                <a:gd name="T67" fmla="*/ 25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7" h="254">
                  <a:moveTo>
                    <a:pt x="106" y="250"/>
                  </a:moveTo>
                  <a:lnTo>
                    <a:pt x="79" y="238"/>
                  </a:lnTo>
                  <a:lnTo>
                    <a:pt x="15" y="171"/>
                  </a:lnTo>
                  <a:lnTo>
                    <a:pt x="0" y="99"/>
                  </a:lnTo>
                  <a:lnTo>
                    <a:pt x="17" y="38"/>
                  </a:lnTo>
                  <a:lnTo>
                    <a:pt x="32" y="12"/>
                  </a:lnTo>
                  <a:lnTo>
                    <a:pt x="53" y="0"/>
                  </a:lnTo>
                  <a:lnTo>
                    <a:pt x="66" y="19"/>
                  </a:lnTo>
                  <a:lnTo>
                    <a:pt x="66" y="28"/>
                  </a:lnTo>
                  <a:lnTo>
                    <a:pt x="76" y="36"/>
                  </a:lnTo>
                  <a:lnTo>
                    <a:pt x="34" y="92"/>
                  </a:lnTo>
                  <a:lnTo>
                    <a:pt x="32" y="148"/>
                  </a:lnTo>
                  <a:lnTo>
                    <a:pt x="66" y="202"/>
                  </a:lnTo>
                  <a:lnTo>
                    <a:pt x="98" y="226"/>
                  </a:lnTo>
                  <a:lnTo>
                    <a:pt x="142" y="233"/>
                  </a:lnTo>
                  <a:lnTo>
                    <a:pt x="151" y="233"/>
                  </a:lnTo>
                  <a:lnTo>
                    <a:pt x="157" y="238"/>
                  </a:lnTo>
                  <a:lnTo>
                    <a:pt x="146" y="254"/>
                  </a:lnTo>
                  <a:lnTo>
                    <a:pt x="142" y="254"/>
                  </a:lnTo>
                  <a:lnTo>
                    <a:pt x="138" y="254"/>
                  </a:lnTo>
                  <a:lnTo>
                    <a:pt x="134" y="252"/>
                  </a:lnTo>
                  <a:lnTo>
                    <a:pt x="130" y="252"/>
                  </a:lnTo>
                  <a:lnTo>
                    <a:pt x="127" y="252"/>
                  </a:lnTo>
                  <a:lnTo>
                    <a:pt x="123" y="252"/>
                  </a:lnTo>
                  <a:lnTo>
                    <a:pt x="119" y="252"/>
                  </a:lnTo>
                  <a:lnTo>
                    <a:pt x="115" y="252"/>
                  </a:lnTo>
                  <a:lnTo>
                    <a:pt x="113" y="252"/>
                  </a:lnTo>
                  <a:lnTo>
                    <a:pt x="113" y="250"/>
                  </a:lnTo>
                  <a:lnTo>
                    <a:pt x="112" y="250"/>
                  </a:lnTo>
                  <a:lnTo>
                    <a:pt x="110" y="250"/>
                  </a:lnTo>
                  <a:lnTo>
                    <a:pt x="110" y="250"/>
                  </a:lnTo>
                  <a:lnTo>
                    <a:pt x="108" y="250"/>
                  </a:lnTo>
                  <a:lnTo>
                    <a:pt x="108" y="250"/>
                  </a:lnTo>
                  <a:lnTo>
                    <a:pt x="106" y="250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11" name="Freeform 59"/>
            <p:cNvSpPr>
              <a:spLocks/>
            </p:cNvSpPr>
            <p:nvPr/>
          </p:nvSpPr>
          <p:spPr bwMode="auto">
            <a:xfrm>
              <a:off x="3054" y="2449"/>
              <a:ext cx="33" cy="32"/>
            </a:xfrm>
            <a:custGeom>
              <a:avLst/>
              <a:gdLst>
                <a:gd name="T0" fmla="*/ 90 w 98"/>
                <a:gd name="T1" fmla="*/ 50 h 93"/>
                <a:gd name="T2" fmla="*/ 98 w 98"/>
                <a:gd name="T3" fmla="*/ 77 h 93"/>
                <a:gd name="T4" fmla="*/ 51 w 98"/>
                <a:gd name="T5" fmla="*/ 93 h 93"/>
                <a:gd name="T6" fmla="*/ 11 w 98"/>
                <a:gd name="T7" fmla="*/ 77 h 93"/>
                <a:gd name="T8" fmla="*/ 0 w 98"/>
                <a:gd name="T9" fmla="*/ 55 h 93"/>
                <a:gd name="T10" fmla="*/ 26 w 98"/>
                <a:gd name="T11" fmla="*/ 0 h 93"/>
                <a:gd name="T12" fmla="*/ 58 w 98"/>
                <a:gd name="T13" fmla="*/ 5 h 93"/>
                <a:gd name="T14" fmla="*/ 90 w 98"/>
                <a:gd name="T15" fmla="*/ 5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8" h="93">
                  <a:moveTo>
                    <a:pt x="90" y="50"/>
                  </a:moveTo>
                  <a:lnTo>
                    <a:pt x="98" y="77"/>
                  </a:lnTo>
                  <a:lnTo>
                    <a:pt x="51" y="93"/>
                  </a:lnTo>
                  <a:lnTo>
                    <a:pt x="11" y="77"/>
                  </a:lnTo>
                  <a:lnTo>
                    <a:pt x="0" y="55"/>
                  </a:lnTo>
                  <a:lnTo>
                    <a:pt x="26" y="0"/>
                  </a:lnTo>
                  <a:lnTo>
                    <a:pt x="58" y="5"/>
                  </a:lnTo>
                  <a:lnTo>
                    <a:pt x="90" y="50"/>
                  </a:lnTo>
                  <a:close/>
                </a:path>
              </a:pathLst>
            </a:custGeom>
            <a:solidFill>
              <a:srgbClr val="333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12" name="Freeform 60"/>
            <p:cNvSpPr>
              <a:spLocks/>
            </p:cNvSpPr>
            <p:nvPr/>
          </p:nvSpPr>
          <p:spPr bwMode="auto">
            <a:xfrm>
              <a:off x="2800" y="2468"/>
              <a:ext cx="47" cy="80"/>
            </a:xfrm>
            <a:custGeom>
              <a:avLst/>
              <a:gdLst>
                <a:gd name="T0" fmla="*/ 138 w 142"/>
                <a:gd name="T1" fmla="*/ 106 h 232"/>
                <a:gd name="T2" fmla="*/ 93 w 142"/>
                <a:gd name="T3" fmla="*/ 213 h 232"/>
                <a:gd name="T4" fmla="*/ 77 w 142"/>
                <a:gd name="T5" fmla="*/ 227 h 232"/>
                <a:gd name="T6" fmla="*/ 77 w 142"/>
                <a:gd name="T7" fmla="*/ 222 h 232"/>
                <a:gd name="T8" fmla="*/ 74 w 142"/>
                <a:gd name="T9" fmla="*/ 217 h 232"/>
                <a:gd name="T10" fmla="*/ 34 w 142"/>
                <a:gd name="T11" fmla="*/ 232 h 232"/>
                <a:gd name="T12" fmla="*/ 15 w 142"/>
                <a:gd name="T13" fmla="*/ 227 h 232"/>
                <a:gd name="T14" fmla="*/ 0 w 142"/>
                <a:gd name="T15" fmla="*/ 227 h 232"/>
                <a:gd name="T16" fmla="*/ 8 w 142"/>
                <a:gd name="T17" fmla="*/ 206 h 232"/>
                <a:gd name="T18" fmla="*/ 40 w 142"/>
                <a:gd name="T19" fmla="*/ 217 h 232"/>
                <a:gd name="T20" fmla="*/ 64 w 142"/>
                <a:gd name="T21" fmla="*/ 213 h 232"/>
                <a:gd name="T22" fmla="*/ 106 w 142"/>
                <a:gd name="T23" fmla="*/ 148 h 232"/>
                <a:gd name="T24" fmla="*/ 130 w 142"/>
                <a:gd name="T25" fmla="*/ 58 h 232"/>
                <a:gd name="T26" fmla="*/ 98 w 142"/>
                <a:gd name="T27" fmla="*/ 12 h 232"/>
                <a:gd name="T28" fmla="*/ 104 w 142"/>
                <a:gd name="T29" fmla="*/ 0 h 232"/>
                <a:gd name="T30" fmla="*/ 142 w 142"/>
                <a:gd name="T31" fmla="*/ 36 h 232"/>
                <a:gd name="T32" fmla="*/ 138 w 142"/>
                <a:gd name="T33" fmla="*/ 106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2" h="232">
                  <a:moveTo>
                    <a:pt x="138" y="106"/>
                  </a:moveTo>
                  <a:lnTo>
                    <a:pt x="93" y="213"/>
                  </a:lnTo>
                  <a:lnTo>
                    <a:pt x="77" y="227"/>
                  </a:lnTo>
                  <a:lnTo>
                    <a:pt x="77" y="222"/>
                  </a:lnTo>
                  <a:lnTo>
                    <a:pt x="74" y="217"/>
                  </a:lnTo>
                  <a:lnTo>
                    <a:pt x="34" y="232"/>
                  </a:lnTo>
                  <a:lnTo>
                    <a:pt x="15" y="227"/>
                  </a:lnTo>
                  <a:lnTo>
                    <a:pt x="0" y="227"/>
                  </a:lnTo>
                  <a:lnTo>
                    <a:pt x="8" y="206"/>
                  </a:lnTo>
                  <a:lnTo>
                    <a:pt x="40" y="217"/>
                  </a:lnTo>
                  <a:lnTo>
                    <a:pt x="64" y="213"/>
                  </a:lnTo>
                  <a:lnTo>
                    <a:pt x="106" y="148"/>
                  </a:lnTo>
                  <a:lnTo>
                    <a:pt x="130" y="58"/>
                  </a:lnTo>
                  <a:lnTo>
                    <a:pt x="98" y="12"/>
                  </a:lnTo>
                  <a:lnTo>
                    <a:pt x="104" y="0"/>
                  </a:lnTo>
                  <a:lnTo>
                    <a:pt x="142" y="36"/>
                  </a:lnTo>
                  <a:lnTo>
                    <a:pt x="138" y="106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13" name="Freeform 61"/>
            <p:cNvSpPr>
              <a:spLocks/>
            </p:cNvSpPr>
            <p:nvPr/>
          </p:nvSpPr>
          <p:spPr bwMode="auto">
            <a:xfrm>
              <a:off x="3058" y="2483"/>
              <a:ext cx="38" cy="94"/>
            </a:xfrm>
            <a:custGeom>
              <a:avLst/>
              <a:gdLst>
                <a:gd name="T0" fmla="*/ 98 w 115"/>
                <a:gd name="T1" fmla="*/ 95 h 273"/>
                <a:gd name="T2" fmla="*/ 115 w 115"/>
                <a:gd name="T3" fmla="*/ 126 h 273"/>
                <a:gd name="T4" fmla="*/ 113 w 115"/>
                <a:gd name="T5" fmla="*/ 166 h 273"/>
                <a:gd name="T6" fmla="*/ 45 w 115"/>
                <a:gd name="T7" fmla="*/ 273 h 273"/>
                <a:gd name="T8" fmla="*/ 0 w 115"/>
                <a:gd name="T9" fmla="*/ 214 h 273"/>
                <a:gd name="T10" fmla="*/ 15 w 115"/>
                <a:gd name="T11" fmla="*/ 12 h 273"/>
                <a:gd name="T12" fmla="*/ 70 w 115"/>
                <a:gd name="T13" fmla="*/ 0 h 273"/>
                <a:gd name="T14" fmla="*/ 91 w 115"/>
                <a:gd name="T15" fmla="*/ 59 h 273"/>
                <a:gd name="T16" fmla="*/ 98 w 115"/>
                <a:gd name="T17" fmla="*/ 95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273">
                  <a:moveTo>
                    <a:pt x="98" y="95"/>
                  </a:moveTo>
                  <a:lnTo>
                    <a:pt x="115" y="126"/>
                  </a:lnTo>
                  <a:lnTo>
                    <a:pt x="113" y="166"/>
                  </a:lnTo>
                  <a:lnTo>
                    <a:pt x="45" y="273"/>
                  </a:lnTo>
                  <a:lnTo>
                    <a:pt x="0" y="214"/>
                  </a:lnTo>
                  <a:lnTo>
                    <a:pt x="15" y="12"/>
                  </a:lnTo>
                  <a:lnTo>
                    <a:pt x="70" y="0"/>
                  </a:lnTo>
                  <a:lnTo>
                    <a:pt x="91" y="59"/>
                  </a:lnTo>
                  <a:lnTo>
                    <a:pt x="98" y="95"/>
                  </a:lnTo>
                  <a:close/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14" name="Freeform 62"/>
            <p:cNvSpPr>
              <a:spLocks/>
            </p:cNvSpPr>
            <p:nvPr/>
          </p:nvSpPr>
          <p:spPr bwMode="auto">
            <a:xfrm>
              <a:off x="2806" y="2480"/>
              <a:ext cx="29" cy="54"/>
            </a:xfrm>
            <a:custGeom>
              <a:avLst/>
              <a:gdLst>
                <a:gd name="T0" fmla="*/ 79 w 87"/>
                <a:gd name="T1" fmla="*/ 66 h 157"/>
                <a:gd name="T2" fmla="*/ 47 w 87"/>
                <a:gd name="T3" fmla="*/ 140 h 157"/>
                <a:gd name="T4" fmla="*/ 36 w 87"/>
                <a:gd name="T5" fmla="*/ 157 h 157"/>
                <a:gd name="T6" fmla="*/ 4 w 87"/>
                <a:gd name="T7" fmla="*/ 155 h 157"/>
                <a:gd name="T8" fmla="*/ 0 w 87"/>
                <a:gd name="T9" fmla="*/ 147 h 157"/>
                <a:gd name="T10" fmla="*/ 70 w 87"/>
                <a:gd name="T11" fmla="*/ 0 h 157"/>
                <a:gd name="T12" fmla="*/ 87 w 87"/>
                <a:gd name="T13" fmla="*/ 31 h 157"/>
                <a:gd name="T14" fmla="*/ 79 w 87"/>
                <a:gd name="T15" fmla="*/ 6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157">
                  <a:moveTo>
                    <a:pt x="79" y="66"/>
                  </a:moveTo>
                  <a:lnTo>
                    <a:pt x="47" y="140"/>
                  </a:lnTo>
                  <a:lnTo>
                    <a:pt x="36" y="157"/>
                  </a:lnTo>
                  <a:lnTo>
                    <a:pt x="4" y="155"/>
                  </a:lnTo>
                  <a:lnTo>
                    <a:pt x="0" y="147"/>
                  </a:lnTo>
                  <a:lnTo>
                    <a:pt x="70" y="0"/>
                  </a:lnTo>
                  <a:lnTo>
                    <a:pt x="87" y="31"/>
                  </a:lnTo>
                  <a:lnTo>
                    <a:pt x="79" y="66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15" name="Freeform 63"/>
            <p:cNvSpPr>
              <a:spLocks/>
            </p:cNvSpPr>
            <p:nvPr/>
          </p:nvSpPr>
          <p:spPr bwMode="auto">
            <a:xfrm>
              <a:off x="3151" y="2521"/>
              <a:ext cx="40" cy="69"/>
            </a:xfrm>
            <a:custGeom>
              <a:avLst/>
              <a:gdLst>
                <a:gd name="T0" fmla="*/ 111 w 119"/>
                <a:gd name="T1" fmla="*/ 41 h 201"/>
                <a:gd name="T2" fmla="*/ 119 w 119"/>
                <a:gd name="T3" fmla="*/ 160 h 201"/>
                <a:gd name="T4" fmla="*/ 96 w 119"/>
                <a:gd name="T5" fmla="*/ 163 h 201"/>
                <a:gd name="T6" fmla="*/ 94 w 119"/>
                <a:gd name="T7" fmla="*/ 175 h 201"/>
                <a:gd name="T8" fmla="*/ 60 w 119"/>
                <a:gd name="T9" fmla="*/ 201 h 201"/>
                <a:gd name="T10" fmla="*/ 36 w 119"/>
                <a:gd name="T11" fmla="*/ 200 h 201"/>
                <a:gd name="T12" fmla="*/ 2 w 119"/>
                <a:gd name="T13" fmla="*/ 127 h 201"/>
                <a:gd name="T14" fmla="*/ 0 w 119"/>
                <a:gd name="T15" fmla="*/ 84 h 201"/>
                <a:gd name="T16" fmla="*/ 25 w 119"/>
                <a:gd name="T17" fmla="*/ 58 h 201"/>
                <a:gd name="T18" fmla="*/ 44 w 119"/>
                <a:gd name="T19" fmla="*/ 55 h 201"/>
                <a:gd name="T20" fmla="*/ 45 w 119"/>
                <a:gd name="T21" fmla="*/ 38 h 201"/>
                <a:gd name="T22" fmla="*/ 13 w 119"/>
                <a:gd name="T23" fmla="*/ 7 h 201"/>
                <a:gd name="T24" fmla="*/ 66 w 119"/>
                <a:gd name="T25" fmla="*/ 0 h 201"/>
                <a:gd name="T26" fmla="*/ 89 w 119"/>
                <a:gd name="T27" fmla="*/ 5 h 201"/>
                <a:gd name="T28" fmla="*/ 111 w 119"/>
                <a:gd name="T29" fmla="*/ 4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9" h="201">
                  <a:moveTo>
                    <a:pt x="111" y="41"/>
                  </a:moveTo>
                  <a:lnTo>
                    <a:pt x="119" y="160"/>
                  </a:lnTo>
                  <a:lnTo>
                    <a:pt x="96" y="163"/>
                  </a:lnTo>
                  <a:lnTo>
                    <a:pt x="94" y="175"/>
                  </a:lnTo>
                  <a:lnTo>
                    <a:pt x="60" y="201"/>
                  </a:lnTo>
                  <a:lnTo>
                    <a:pt x="36" y="200"/>
                  </a:lnTo>
                  <a:lnTo>
                    <a:pt x="2" y="127"/>
                  </a:lnTo>
                  <a:lnTo>
                    <a:pt x="0" y="84"/>
                  </a:lnTo>
                  <a:lnTo>
                    <a:pt x="25" y="58"/>
                  </a:lnTo>
                  <a:lnTo>
                    <a:pt x="44" y="55"/>
                  </a:lnTo>
                  <a:lnTo>
                    <a:pt x="45" y="38"/>
                  </a:lnTo>
                  <a:lnTo>
                    <a:pt x="13" y="7"/>
                  </a:lnTo>
                  <a:lnTo>
                    <a:pt x="66" y="0"/>
                  </a:lnTo>
                  <a:lnTo>
                    <a:pt x="89" y="5"/>
                  </a:lnTo>
                  <a:lnTo>
                    <a:pt x="111" y="4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16" name="Freeform 64"/>
            <p:cNvSpPr>
              <a:spLocks/>
            </p:cNvSpPr>
            <p:nvPr/>
          </p:nvSpPr>
          <p:spPr bwMode="auto">
            <a:xfrm>
              <a:off x="3271" y="2526"/>
              <a:ext cx="31" cy="49"/>
            </a:xfrm>
            <a:custGeom>
              <a:avLst/>
              <a:gdLst>
                <a:gd name="T0" fmla="*/ 72 w 93"/>
                <a:gd name="T1" fmla="*/ 50 h 144"/>
                <a:gd name="T2" fmla="*/ 93 w 93"/>
                <a:gd name="T3" fmla="*/ 118 h 144"/>
                <a:gd name="T4" fmla="*/ 91 w 93"/>
                <a:gd name="T5" fmla="*/ 144 h 144"/>
                <a:gd name="T6" fmla="*/ 34 w 93"/>
                <a:gd name="T7" fmla="*/ 119 h 144"/>
                <a:gd name="T8" fmla="*/ 12 w 93"/>
                <a:gd name="T9" fmla="*/ 92 h 144"/>
                <a:gd name="T10" fmla="*/ 0 w 93"/>
                <a:gd name="T11" fmla="*/ 47 h 144"/>
                <a:gd name="T12" fmla="*/ 21 w 93"/>
                <a:gd name="T13" fmla="*/ 0 h 144"/>
                <a:gd name="T14" fmla="*/ 42 w 93"/>
                <a:gd name="T15" fmla="*/ 0 h 144"/>
                <a:gd name="T16" fmla="*/ 72 w 93"/>
                <a:gd name="T17" fmla="*/ 5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44">
                  <a:moveTo>
                    <a:pt x="72" y="50"/>
                  </a:moveTo>
                  <a:lnTo>
                    <a:pt x="93" y="118"/>
                  </a:lnTo>
                  <a:lnTo>
                    <a:pt x="91" y="144"/>
                  </a:lnTo>
                  <a:lnTo>
                    <a:pt x="34" y="119"/>
                  </a:lnTo>
                  <a:lnTo>
                    <a:pt x="12" y="92"/>
                  </a:lnTo>
                  <a:lnTo>
                    <a:pt x="0" y="47"/>
                  </a:lnTo>
                  <a:lnTo>
                    <a:pt x="21" y="0"/>
                  </a:lnTo>
                  <a:lnTo>
                    <a:pt x="42" y="0"/>
                  </a:lnTo>
                  <a:lnTo>
                    <a:pt x="72" y="50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17" name="Freeform 65"/>
            <p:cNvSpPr>
              <a:spLocks/>
            </p:cNvSpPr>
            <p:nvPr/>
          </p:nvSpPr>
          <p:spPr bwMode="auto">
            <a:xfrm>
              <a:off x="2896" y="2519"/>
              <a:ext cx="75" cy="32"/>
            </a:xfrm>
            <a:custGeom>
              <a:avLst/>
              <a:gdLst>
                <a:gd name="T0" fmla="*/ 226 w 226"/>
                <a:gd name="T1" fmla="*/ 33 h 93"/>
                <a:gd name="T2" fmla="*/ 209 w 226"/>
                <a:gd name="T3" fmla="*/ 62 h 93"/>
                <a:gd name="T4" fmla="*/ 124 w 226"/>
                <a:gd name="T5" fmla="*/ 67 h 93"/>
                <a:gd name="T6" fmla="*/ 11 w 226"/>
                <a:gd name="T7" fmla="*/ 93 h 93"/>
                <a:gd name="T8" fmla="*/ 0 w 226"/>
                <a:gd name="T9" fmla="*/ 39 h 93"/>
                <a:gd name="T10" fmla="*/ 26 w 226"/>
                <a:gd name="T11" fmla="*/ 24 h 93"/>
                <a:gd name="T12" fmla="*/ 169 w 226"/>
                <a:gd name="T13" fmla="*/ 7 h 93"/>
                <a:gd name="T14" fmla="*/ 200 w 226"/>
                <a:gd name="T15" fmla="*/ 0 h 93"/>
                <a:gd name="T16" fmla="*/ 211 w 226"/>
                <a:gd name="T17" fmla="*/ 26 h 93"/>
                <a:gd name="T18" fmla="*/ 226 w 226"/>
                <a:gd name="T19" fmla="*/ 3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6" h="93">
                  <a:moveTo>
                    <a:pt x="226" y="33"/>
                  </a:moveTo>
                  <a:lnTo>
                    <a:pt x="209" y="62"/>
                  </a:lnTo>
                  <a:lnTo>
                    <a:pt x="124" y="67"/>
                  </a:lnTo>
                  <a:lnTo>
                    <a:pt x="11" y="93"/>
                  </a:lnTo>
                  <a:lnTo>
                    <a:pt x="0" y="39"/>
                  </a:lnTo>
                  <a:lnTo>
                    <a:pt x="26" y="24"/>
                  </a:lnTo>
                  <a:lnTo>
                    <a:pt x="169" y="7"/>
                  </a:lnTo>
                  <a:lnTo>
                    <a:pt x="200" y="0"/>
                  </a:lnTo>
                  <a:lnTo>
                    <a:pt x="211" y="26"/>
                  </a:lnTo>
                  <a:lnTo>
                    <a:pt x="226" y="33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18" name="Freeform 66"/>
            <p:cNvSpPr>
              <a:spLocks/>
            </p:cNvSpPr>
            <p:nvPr/>
          </p:nvSpPr>
          <p:spPr bwMode="auto">
            <a:xfrm>
              <a:off x="3159" y="2537"/>
              <a:ext cx="27" cy="35"/>
            </a:xfrm>
            <a:custGeom>
              <a:avLst/>
              <a:gdLst>
                <a:gd name="T0" fmla="*/ 77 w 81"/>
                <a:gd name="T1" fmla="*/ 33 h 102"/>
                <a:gd name="T2" fmla="*/ 75 w 81"/>
                <a:gd name="T3" fmla="*/ 69 h 102"/>
                <a:gd name="T4" fmla="*/ 81 w 81"/>
                <a:gd name="T5" fmla="*/ 73 h 102"/>
                <a:gd name="T6" fmla="*/ 58 w 81"/>
                <a:gd name="T7" fmla="*/ 98 h 102"/>
                <a:gd name="T8" fmla="*/ 36 w 81"/>
                <a:gd name="T9" fmla="*/ 102 h 102"/>
                <a:gd name="T10" fmla="*/ 21 w 81"/>
                <a:gd name="T11" fmla="*/ 102 h 102"/>
                <a:gd name="T12" fmla="*/ 0 w 81"/>
                <a:gd name="T13" fmla="*/ 57 h 102"/>
                <a:gd name="T14" fmla="*/ 0 w 81"/>
                <a:gd name="T15" fmla="*/ 30 h 102"/>
                <a:gd name="T16" fmla="*/ 5 w 81"/>
                <a:gd name="T17" fmla="*/ 30 h 102"/>
                <a:gd name="T18" fmla="*/ 9 w 81"/>
                <a:gd name="T19" fmla="*/ 26 h 102"/>
                <a:gd name="T20" fmla="*/ 19 w 81"/>
                <a:gd name="T21" fmla="*/ 48 h 102"/>
                <a:gd name="T22" fmla="*/ 22 w 81"/>
                <a:gd name="T23" fmla="*/ 74 h 102"/>
                <a:gd name="T24" fmla="*/ 41 w 81"/>
                <a:gd name="T25" fmla="*/ 93 h 102"/>
                <a:gd name="T26" fmla="*/ 54 w 81"/>
                <a:gd name="T27" fmla="*/ 81 h 102"/>
                <a:gd name="T28" fmla="*/ 56 w 81"/>
                <a:gd name="T29" fmla="*/ 59 h 102"/>
                <a:gd name="T30" fmla="*/ 28 w 81"/>
                <a:gd name="T31" fmla="*/ 45 h 102"/>
                <a:gd name="T32" fmla="*/ 58 w 81"/>
                <a:gd name="T33" fmla="*/ 36 h 102"/>
                <a:gd name="T34" fmla="*/ 36 w 81"/>
                <a:gd name="T35" fmla="*/ 0 h 102"/>
                <a:gd name="T36" fmla="*/ 60 w 81"/>
                <a:gd name="T37" fmla="*/ 2 h 102"/>
                <a:gd name="T38" fmla="*/ 77 w 81"/>
                <a:gd name="T39" fmla="*/ 3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1" h="102">
                  <a:moveTo>
                    <a:pt x="77" y="33"/>
                  </a:moveTo>
                  <a:lnTo>
                    <a:pt x="75" y="69"/>
                  </a:lnTo>
                  <a:lnTo>
                    <a:pt x="81" y="73"/>
                  </a:lnTo>
                  <a:lnTo>
                    <a:pt x="58" y="98"/>
                  </a:lnTo>
                  <a:lnTo>
                    <a:pt x="36" y="102"/>
                  </a:lnTo>
                  <a:lnTo>
                    <a:pt x="21" y="102"/>
                  </a:lnTo>
                  <a:lnTo>
                    <a:pt x="0" y="57"/>
                  </a:lnTo>
                  <a:lnTo>
                    <a:pt x="0" y="30"/>
                  </a:lnTo>
                  <a:lnTo>
                    <a:pt x="5" y="30"/>
                  </a:lnTo>
                  <a:lnTo>
                    <a:pt x="9" y="26"/>
                  </a:lnTo>
                  <a:lnTo>
                    <a:pt x="19" y="48"/>
                  </a:lnTo>
                  <a:lnTo>
                    <a:pt x="22" y="74"/>
                  </a:lnTo>
                  <a:lnTo>
                    <a:pt x="41" y="93"/>
                  </a:lnTo>
                  <a:lnTo>
                    <a:pt x="54" y="81"/>
                  </a:lnTo>
                  <a:lnTo>
                    <a:pt x="56" y="59"/>
                  </a:lnTo>
                  <a:lnTo>
                    <a:pt x="28" y="45"/>
                  </a:lnTo>
                  <a:lnTo>
                    <a:pt x="58" y="36"/>
                  </a:lnTo>
                  <a:lnTo>
                    <a:pt x="36" y="0"/>
                  </a:lnTo>
                  <a:lnTo>
                    <a:pt x="60" y="2"/>
                  </a:lnTo>
                  <a:lnTo>
                    <a:pt x="77" y="33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19" name="Freeform 67"/>
            <p:cNvSpPr>
              <a:spLocks/>
            </p:cNvSpPr>
            <p:nvPr/>
          </p:nvSpPr>
          <p:spPr bwMode="auto">
            <a:xfrm>
              <a:off x="2779" y="2575"/>
              <a:ext cx="39" cy="77"/>
            </a:xfrm>
            <a:custGeom>
              <a:avLst/>
              <a:gdLst>
                <a:gd name="T0" fmla="*/ 102 w 119"/>
                <a:gd name="T1" fmla="*/ 140 h 223"/>
                <a:gd name="T2" fmla="*/ 83 w 119"/>
                <a:gd name="T3" fmla="*/ 223 h 223"/>
                <a:gd name="T4" fmla="*/ 0 w 119"/>
                <a:gd name="T5" fmla="*/ 135 h 223"/>
                <a:gd name="T6" fmla="*/ 2 w 119"/>
                <a:gd name="T7" fmla="*/ 117 h 223"/>
                <a:gd name="T8" fmla="*/ 57 w 119"/>
                <a:gd name="T9" fmla="*/ 169 h 223"/>
                <a:gd name="T10" fmla="*/ 62 w 119"/>
                <a:gd name="T11" fmla="*/ 169 h 223"/>
                <a:gd name="T12" fmla="*/ 66 w 119"/>
                <a:gd name="T13" fmla="*/ 173 h 223"/>
                <a:gd name="T14" fmla="*/ 75 w 119"/>
                <a:gd name="T15" fmla="*/ 161 h 223"/>
                <a:gd name="T16" fmla="*/ 13 w 119"/>
                <a:gd name="T17" fmla="*/ 92 h 223"/>
                <a:gd name="T18" fmla="*/ 19 w 119"/>
                <a:gd name="T19" fmla="*/ 71 h 223"/>
                <a:gd name="T20" fmla="*/ 19 w 119"/>
                <a:gd name="T21" fmla="*/ 61 h 223"/>
                <a:gd name="T22" fmla="*/ 24 w 119"/>
                <a:gd name="T23" fmla="*/ 57 h 223"/>
                <a:gd name="T24" fmla="*/ 60 w 119"/>
                <a:gd name="T25" fmla="*/ 102 h 223"/>
                <a:gd name="T26" fmla="*/ 74 w 119"/>
                <a:gd name="T27" fmla="*/ 116 h 223"/>
                <a:gd name="T28" fmla="*/ 89 w 119"/>
                <a:gd name="T29" fmla="*/ 117 h 223"/>
                <a:gd name="T30" fmla="*/ 92 w 119"/>
                <a:gd name="T31" fmla="*/ 112 h 223"/>
                <a:gd name="T32" fmla="*/ 30 w 119"/>
                <a:gd name="T33" fmla="*/ 28 h 223"/>
                <a:gd name="T34" fmla="*/ 32 w 119"/>
                <a:gd name="T35" fmla="*/ 0 h 223"/>
                <a:gd name="T36" fmla="*/ 119 w 119"/>
                <a:gd name="T37" fmla="*/ 74 h 223"/>
                <a:gd name="T38" fmla="*/ 102 w 119"/>
                <a:gd name="T39" fmla="*/ 14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9" h="223">
                  <a:moveTo>
                    <a:pt x="102" y="140"/>
                  </a:moveTo>
                  <a:lnTo>
                    <a:pt x="83" y="223"/>
                  </a:lnTo>
                  <a:lnTo>
                    <a:pt x="0" y="135"/>
                  </a:lnTo>
                  <a:lnTo>
                    <a:pt x="2" y="117"/>
                  </a:lnTo>
                  <a:lnTo>
                    <a:pt x="57" y="169"/>
                  </a:lnTo>
                  <a:lnTo>
                    <a:pt x="62" y="169"/>
                  </a:lnTo>
                  <a:lnTo>
                    <a:pt x="66" y="173"/>
                  </a:lnTo>
                  <a:lnTo>
                    <a:pt x="75" y="161"/>
                  </a:lnTo>
                  <a:lnTo>
                    <a:pt x="13" y="92"/>
                  </a:lnTo>
                  <a:lnTo>
                    <a:pt x="19" y="71"/>
                  </a:lnTo>
                  <a:lnTo>
                    <a:pt x="19" y="61"/>
                  </a:lnTo>
                  <a:lnTo>
                    <a:pt x="24" y="57"/>
                  </a:lnTo>
                  <a:lnTo>
                    <a:pt x="60" y="102"/>
                  </a:lnTo>
                  <a:lnTo>
                    <a:pt x="74" y="116"/>
                  </a:lnTo>
                  <a:lnTo>
                    <a:pt x="89" y="117"/>
                  </a:lnTo>
                  <a:lnTo>
                    <a:pt x="92" y="112"/>
                  </a:lnTo>
                  <a:lnTo>
                    <a:pt x="30" y="28"/>
                  </a:lnTo>
                  <a:lnTo>
                    <a:pt x="32" y="0"/>
                  </a:lnTo>
                  <a:lnTo>
                    <a:pt x="119" y="74"/>
                  </a:lnTo>
                  <a:lnTo>
                    <a:pt x="102" y="140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20" name="Freeform 68"/>
            <p:cNvSpPr>
              <a:spLocks/>
            </p:cNvSpPr>
            <p:nvPr/>
          </p:nvSpPr>
          <p:spPr bwMode="auto">
            <a:xfrm>
              <a:off x="3281" y="2604"/>
              <a:ext cx="47" cy="65"/>
            </a:xfrm>
            <a:custGeom>
              <a:avLst/>
              <a:gdLst>
                <a:gd name="T0" fmla="*/ 106 w 142"/>
                <a:gd name="T1" fmla="*/ 31 h 191"/>
                <a:gd name="T2" fmla="*/ 110 w 142"/>
                <a:gd name="T3" fmla="*/ 36 h 191"/>
                <a:gd name="T4" fmla="*/ 50 w 142"/>
                <a:gd name="T5" fmla="*/ 90 h 191"/>
                <a:gd name="T6" fmla="*/ 29 w 142"/>
                <a:gd name="T7" fmla="*/ 107 h 191"/>
                <a:gd name="T8" fmla="*/ 40 w 142"/>
                <a:gd name="T9" fmla="*/ 117 h 191"/>
                <a:gd name="T10" fmla="*/ 50 w 142"/>
                <a:gd name="T11" fmla="*/ 117 h 191"/>
                <a:gd name="T12" fmla="*/ 119 w 142"/>
                <a:gd name="T13" fmla="*/ 59 h 191"/>
                <a:gd name="T14" fmla="*/ 119 w 142"/>
                <a:gd name="T15" fmla="*/ 64 h 191"/>
                <a:gd name="T16" fmla="*/ 127 w 142"/>
                <a:gd name="T17" fmla="*/ 72 h 191"/>
                <a:gd name="T18" fmla="*/ 117 w 142"/>
                <a:gd name="T19" fmla="*/ 72 h 191"/>
                <a:gd name="T20" fmla="*/ 108 w 142"/>
                <a:gd name="T21" fmla="*/ 96 h 191"/>
                <a:gd name="T22" fmla="*/ 51 w 142"/>
                <a:gd name="T23" fmla="*/ 152 h 191"/>
                <a:gd name="T24" fmla="*/ 51 w 142"/>
                <a:gd name="T25" fmla="*/ 157 h 191"/>
                <a:gd name="T26" fmla="*/ 59 w 142"/>
                <a:gd name="T27" fmla="*/ 165 h 191"/>
                <a:gd name="T28" fmla="*/ 134 w 142"/>
                <a:gd name="T29" fmla="*/ 112 h 191"/>
                <a:gd name="T30" fmla="*/ 142 w 142"/>
                <a:gd name="T31" fmla="*/ 129 h 191"/>
                <a:gd name="T32" fmla="*/ 74 w 142"/>
                <a:gd name="T33" fmla="*/ 183 h 191"/>
                <a:gd name="T34" fmla="*/ 59 w 142"/>
                <a:gd name="T35" fmla="*/ 191 h 191"/>
                <a:gd name="T36" fmla="*/ 23 w 142"/>
                <a:gd name="T37" fmla="*/ 141 h 191"/>
                <a:gd name="T38" fmla="*/ 23 w 142"/>
                <a:gd name="T39" fmla="*/ 129 h 191"/>
                <a:gd name="T40" fmla="*/ 0 w 142"/>
                <a:gd name="T41" fmla="*/ 96 h 191"/>
                <a:gd name="T42" fmla="*/ 27 w 142"/>
                <a:gd name="T43" fmla="*/ 67 h 191"/>
                <a:gd name="T44" fmla="*/ 83 w 142"/>
                <a:gd name="T45" fmla="*/ 9 h 191"/>
                <a:gd name="T46" fmla="*/ 93 w 142"/>
                <a:gd name="T47" fmla="*/ 0 h 191"/>
                <a:gd name="T48" fmla="*/ 106 w 142"/>
                <a:gd name="T49" fmla="*/ 3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2" h="191">
                  <a:moveTo>
                    <a:pt x="106" y="31"/>
                  </a:moveTo>
                  <a:lnTo>
                    <a:pt x="110" y="36"/>
                  </a:lnTo>
                  <a:lnTo>
                    <a:pt x="50" y="90"/>
                  </a:lnTo>
                  <a:lnTo>
                    <a:pt x="29" y="107"/>
                  </a:lnTo>
                  <a:lnTo>
                    <a:pt x="40" y="117"/>
                  </a:lnTo>
                  <a:lnTo>
                    <a:pt x="50" y="117"/>
                  </a:lnTo>
                  <a:lnTo>
                    <a:pt x="119" y="59"/>
                  </a:lnTo>
                  <a:lnTo>
                    <a:pt x="119" y="64"/>
                  </a:lnTo>
                  <a:lnTo>
                    <a:pt x="127" y="72"/>
                  </a:lnTo>
                  <a:lnTo>
                    <a:pt x="117" y="72"/>
                  </a:lnTo>
                  <a:lnTo>
                    <a:pt x="108" y="96"/>
                  </a:lnTo>
                  <a:lnTo>
                    <a:pt x="51" y="152"/>
                  </a:lnTo>
                  <a:lnTo>
                    <a:pt x="51" y="157"/>
                  </a:lnTo>
                  <a:lnTo>
                    <a:pt x="59" y="165"/>
                  </a:lnTo>
                  <a:lnTo>
                    <a:pt x="134" y="112"/>
                  </a:lnTo>
                  <a:lnTo>
                    <a:pt x="142" y="129"/>
                  </a:lnTo>
                  <a:lnTo>
                    <a:pt x="74" y="183"/>
                  </a:lnTo>
                  <a:lnTo>
                    <a:pt x="59" y="191"/>
                  </a:lnTo>
                  <a:lnTo>
                    <a:pt x="23" y="141"/>
                  </a:lnTo>
                  <a:lnTo>
                    <a:pt x="23" y="129"/>
                  </a:lnTo>
                  <a:lnTo>
                    <a:pt x="0" y="96"/>
                  </a:lnTo>
                  <a:lnTo>
                    <a:pt x="27" y="67"/>
                  </a:lnTo>
                  <a:lnTo>
                    <a:pt x="83" y="9"/>
                  </a:lnTo>
                  <a:lnTo>
                    <a:pt x="93" y="0"/>
                  </a:lnTo>
                  <a:lnTo>
                    <a:pt x="106" y="31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21" name="Freeform 69"/>
            <p:cNvSpPr>
              <a:spLocks/>
            </p:cNvSpPr>
            <p:nvPr/>
          </p:nvSpPr>
          <p:spPr bwMode="auto">
            <a:xfrm>
              <a:off x="3048" y="2627"/>
              <a:ext cx="38" cy="35"/>
            </a:xfrm>
            <a:custGeom>
              <a:avLst/>
              <a:gdLst>
                <a:gd name="T0" fmla="*/ 102 w 115"/>
                <a:gd name="T1" fmla="*/ 26 h 104"/>
                <a:gd name="T2" fmla="*/ 115 w 115"/>
                <a:gd name="T3" fmla="*/ 47 h 104"/>
                <a:gd name="T4" fmla="*/ 100 w 115"/>
                <a:gd name="T5" fmla="*/ 86 h 104"/>
                <a:gd name="T6" fmla="*/ 74 w 115"/>
                <a:gd name="T7" fmla="*/ 104 h 104"/>
                <a:gd name="T8" fmla="*/ 36 w 115"/>
                <a:gd name="T9" fmla="*/ 97 h 104"/>
                <a:gd name="T10" fmla="*/ 13 w 115"/>
                <a:gd name="T11" fmla="*/ 78 h 104"/>
                <a:gd name="T12" fmla="*/ 0 w 115"/>
                <a:gd name="T13" fmla="*/ 60 h 104"/>
                <a:gd name="T14" fmla="*/ 11 w 115"/>
                <a:gd name="T15" fmla="*/ 21 h 104"/>
                <a:gd name="T16" fmla="*/ 41 w 115"/>
                <a:gd name="T17" fmla="*/ 0 h 104"/>
                <a:gd name="T18" fmla="*/ 89 w 115"/>
                <a:gd name="T19" fmla="*/ 16 h 104"/>
                <a:gd name="T20" fmla="*/ 102 w 115"/>
                <a:gd name="T21" fmla="*/ 2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04">
                  <a:moveTo>
                    <a:pt x="102" y="26"/>
                  </a:moveTo>
                  <a:lnTo>
                    <a:pt x="115" y="47"/>
                  </a:lnTo>
                  <a:lnTo>
                    <a:pt x="100" y="86"/>
                  </a:lnTo>
                  <a:lnTo>
                    <a:pt x="74" y="104"/>
                  </a:lnTo>
                  <a:lnTo>
                    <a:pt x="36" y="97"/>
                  </a:lnTo>
                  <a:lnTo>
                    <a:pt x="13" y="78"/>
                  </a:lnTo>
                  <a:lnTo>
                    <a:pt x="0" y="60"/>
                  </a:lnTo>
                  <a:lnTo>
                    <a:pt x="11" y="21"/>
                  </a:lnTo>
                  <a:lnTo>
                    <a:pt x="41" y="0"/>
                  </a:lnTo>
                  <a:lnTo>
                    <a:pt x="89" y="16"/>
                  </a:lnTo>
                  <a:lnTo>
                    <a:pt x="102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22" name="Freeform 70"/>
            <p:cNvSpPr>
              <a:spLocks/>
            </p:cNvSpPr>
            <p:nvPr/>
          </p:nvSpPr>
          <p:spPr bwMode="auto">
            <a:xfrm>
              <a:off x="3054" y="2631"/>
              <a:ext cx="23" cy="26"/>
            </a:xfrm>
            <a:custGeom>
              <a:avLst/>
              <a:gdLst>
                <a:gd name="T0" fmla="*/ 66 w 68"/>
                <a:gd name="T1" fmla="*/ 59 h 76"/>
                <a:gd name="T2" fmla="*/ 41 w 68"/>
                <a:gd name="T3" fmla="*/ 76 h 76"/>
                <a:gd name="T4" fmla="*/ 13 w 68"/>
                <a:gd name="T5" fmla="*/ 57 h 76"/>
                <a:gd name="T6" fmla="*/ 0 w 68"/>
                <a:gd name="T7" fmla="*/ 34 h 76"/>
                <a:gd name="T8" fmla="*/ 6 w 68"/>
                <a:gd name="T9" fmla="*/ 21 h 76"/>
                <a:gd name="T10" fmla="*/ 6 w 68"/>
                <a:gd name="T11" fmla="*/ 12 h 76"/>
                <a:gd name="T12" fmla="*/ 26 w 68"/>
                <a:gd name="T13" fmla="*/ 14 h 76"/>
                <a:gd name="T14" fmla="*/ 26 w 68"/>
                <a:gd name="T15" fmla="*/ 0 h 76"/>
                <a:gd name="T16" fmla="*/ 68 w 68"/>
                <a:gd name="T17" fmla="*/ 19 h 76"/>
                <a:gd name="T18" fmla="*/ 66 w 68"/>
                <a:gd name="T19" fmla="*/ 5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76">
                  <a:moveTo>
                    <a:pt x="66" y="59"/>
                  </a:moveTo>
                  <a:lnTo>
                    <a:pt x="41" y="76"/>
                  </a:lnTo>
                  <a:lnTo>
                    <a:pt x="13" y="57"/>
                  </a:lnTo>
                  <a:lnTo>
                    <a:pt x="0" y="34"/>
                  </a:lnTo>
                  <a:lnTo>
                    <a:pt x="6" y="21"/>
                  </a:lnTo>
                  <a:lnTo>
                    <a:pt x="6" y="12"/>
                  </a:lnTo>
                  <a:lnTo>
                    <a:pt x="26" y="14"/>
                  </a:lnTo>
                  <a:lnTo>
                    <a:pt x="26" y="0"/>
                  </a:lnTo>
                  <a:lnTo>
                    <a:pt x="68" y="19"/>
                  </a:lnTo>
                  <a:lnTo>
                    <a:pt x="66" y="59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23" name="Freeform 71"/>
            <p:cNvSpPr>
              <a:spLocks/>
            </p:cNvSpPr>
            <p:nvPr/>
          </p:nvSpPr>
          <p:spPr bwMode="auto">
            <a:xfrm>
              <a:off x="3051" y="2685"/>
              <a:ext cx="33" cy="33"/>
            </a:xfrm>
            <a:custGeom>
              <a:avLst/>
              <a:gdLst>
                <a:gd name="T0" fmla="*/ 76 w 99"/>
                <a:gd name="T1" fmla="*/ 19 h 94"/>
                <a:gd name="T2" fmla="*/ 99 w 99"/>
                <a:gd name="T3" fmla="*/ 30 h 94"/>
                <a:gd name="T4" fmla="*/ 97 w 99"/>
                <a:gd name="T5" fmla="*/ 69 h 94"/>
                <a:gd name="T6" fmla="*/ 66 w 99"/>
                <a:gd name="T7" fmla="*/ 94 h 94"/>
                <a:gd name="T8" fmla="*/ 29 w 99"/>
                <a:gd name="T9" fmla="*/ 87 h 94"/>
                <a:gd name="T10" fmla="*/ 0 w 99"/>
                <a:gd name="T11" fmla="*/ 50 h 94"/>
                <a:gd name="T12" fmla="*/ 12 w 99"/>
                <a:gd name="T13" fmla="*/ 21 h 94"/>
                <a:gd name="T14" fmla="*/ 42 w 99"/>
                <a:gd name="T15" fmla="*/ 0 h 94"/>
                <a:gd name="T16" fmla="*/ 57 w 99"/>
                <a:gd name="T17" fmla="*/ 0 h 94"/>
                <a:gd name="T18" fmla="*/ 76 w 99"/>
                <a:gd name="T19" fmla="*/ 1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4">
                  <a:moveTo>
                    <a:pt x="76" y="19"/>
                  </a:moveTo>
                  <a:lnTo>
                    <a:pt x="99" y="30"/>
                  </a:lnTo>
                  <a:lnTo>
                    <a:pt x="97" y="69"/>
                  </a:lnTo>
                  <a:lnTo>
                    <a:pt x="66" y="94"/>
                  </a:lnTo>
                  <a:lnTo>
                    <a:pt x="29" y="87"/>
                  </a:lnTo>
                  <a:lnTo>
                    <a:pt x="0" y="50"/>
                  </a:lnTo>
                  <a:lnTo>
                    <a:pt x="12" y="21"/>
                  </a:lnTo>
                  <a:lnTo>
                    <a:pt x="42" y="0"/>
                  </a:lnTo>
                  <a:lnTo>
                    <a:pt x="57" y="0"/>
                  </a:lnTo>
                  <a:lnTo>
                    <a:pt x="76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24" name="Freeform 72"/>
            <p:cNvSpPr>
              <a:spLocks/>
            </p:cNvSpPr>
            <p:nvPr/>
          </p:nvSpPr>
          <p:spPr bwMode="auto">
            <a:xfrm>
              <a:off x="3059" y="2690"/>
              <a:ext cx="18" cy="21"/>
            </a:xfrm>
            <a:custGeom>
              <a:avLst/>
              <a:gdLst>
                <a:gd name="T0" fmla="*/ 55 w 55"/>
                <a:gd name="T1" fmla="*/ 19 h 62"/>
                <a:gd name="T2" fmla="*/ 53 w 55"/>
                <a:gd name="T3" fmla="*/ 54 h 62"/>
                <a:gd name="T4" fmla="*/ 41 w 55"/>
                <a:gd name="T5" fmla="*/ 62 h 62"/>
                <a:gd name="T6" fmla="*/ 19 w 55"/>
                <a:gd name="T7" fmla="*/ 61 h 62"/>
                <a:gd name="T8" fmla="*/ 0 w 55"/>
                <a:gd name="T9" fmla="*/ 42 h 62"/>
                <a:gd name="T10" fmla="*/ 7 w 55"/>
                <a:gd name="T11" fmla="*/ 7 h 62"/>
                <a:gd name="T12" fmla="*/ 17 w 55"/>
                <a:gd name="T13" fmla="*/ 0 h 62"/>
                <a:gd name="T14" fmla="*/ 43 w 55"/>
                <a:gd name="T15" fmla="*/ 18 h 62"/>
                <a:gd name="T16" fmla="*/ 55 w 55"/>
                <a:gd name="T17" fmla="*/ 1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62">
                  <a:moveTo>
                    <a:pt x="55" y="19"/>
                  </a:moveTo>
                  <a:lnTo>
                    <a:pt x="53" y="54"/>
                  </a:lnTo>
                  <a:lnTo>
                    <a:pt x="41" y="62"/>
                  </a:lnTo>
                  <a:lnTo>
                    <a:pt x="19" y="61"/>
                  </a:lnTo>
                  <a:lnTo>
                    <a:pt x="0" y="42"/>
                  </a:lnTo>
                  <a:lnTo>
                    <a:pt x="7" y="7"/>
                  </a:lnTo>
                  <a:lnTo>
                    <a:pt x="17" y="0"/>
                  </a:lnTo>
                  <a:lnTo>
                    <a:pt x="43" y="18"/>
                  </a:lnTo>
                  <a:lnTo>
                    <a:pt x="55" y="19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25" name="Freeform 73"/>
            <p:cNvSpPr>
              <a:spLocks/>
            </p:cNvSpPr>
            <p:nvPr/>
          </p:nvSpPr>
          <p:spPr bwMode="auto">
            <a:xfrm>
              <a:off x="2800" y="2686"/>
              <a:ext cx="67" cy="28"/>
            </a:xfrm>
            <a:custGeom>
              <a:avLst/>
              <a:gdLst>
                <a:gd name="T0" fmla="*/ 194 w 200"/>
                <a:gd name="T1" fmla="*/ 64 h 81"/>
                <a:gd name="T2" fmla="*/ 200 w 200"/>
                <a:gd name="T3" fmla="*/ 67 h 81"/>
                <a:gd name="T4" fmla="*/ 179 w 200"/>
                <a:gd name="T5" fmla="*/ 81 h 81"/>
                <a:gd name="T6" fmla="*/ 26 w 200"/>
                <a:gd name="T7" fmla="*/ 55 h 81"/>
                <a:gd name="T8" fmla="*/ 0 w 200"/>
                <a:gd name="T9" fmla="*/ 42 h 81"/>
                <a:gd name="T10" fmla="*/ 0 w 200"/>
                <a:gd name="T11" fmla="*/ 24 h 81"/>
                <a:gd name="T12" fmla="*/ 60 w 200"/>
                <a:gd name="T13" fmla="*/ 48 h 81"/>
                <a:gd name="T14" fmla="*/ 85 w 200"/>
                <a:gd name="T15" fmla="*/ 50 h 81"/>
                <a:gd name="T16" fmla="*/ 91 w 200"/>
                <a:gd name="T17" fmla="*/ 47 h 81"/>
                <a:gd name="T18" fmla="*/ 40 w 200"/>
                <a:gd name="T19" fmla="*/ 17 h 81"/>
                <a:gd name="T20" fmla="*/ 40 w 200"/>
                <a:gd name="T21" fmla="*/ 0 h 81"/>
                <a:gd name="T22" fmla="*/ 153 w 200"/>
                <a:gd name="T23" fmla="*/ 54 h 81"/>
                <a:gd name="T24" fmla="*/ 194 w 200"/>
                <a:gd name="T25" fmla="*/ 6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0" h="81">
                  <a:moveTo>
                    <a:pt x="194" y="64"/>
                  </a:moveTo>
                  <a:lnTo>
                    <a:pt x="200" y="67"/>
                  </a:lnTo>
                  <a:lnTo>
                    <a:pt x="179" y="81"/>
                  </a:lnTo>
                  <a:lnTo>
                    <a:pt x="26" y="55"/>
                  </a:lnTo>
                  <a:lnTo>
                    <a:pt x="0" y="42"/>
                  </a:lnTo>
                  <a:lnTo>
                    <a:pt x="0" y="24"/>
                  </a:lnTo>
                  <a:lnTo>
                    <a:pt x="60" y="48"/>
                  </a:lnTo>
                  <a:lnTo>
                    <a:pt x="85" y="50"/>
                  </a:lnTo>
                  <a:lnTo>
                    <a:pt x="91" y="47"/>
                  </a:lnTo>
                  <a:lnTo>
                    <a:pt x="40" y="17"/>
                  </a:lnTo>
                  <a:lnTo>
                    <a:pt x="40" y="0"/>
                  </a:lnTo>
                  <a:lnTo>
                    <a:pt x="153" y="54"/>
                  </a:lnTo>
                  <a:lnTo>
                    <a:pt x="194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26" name="Freeform 74"/>
            <p:cNvSpPr>
              <a:spLocks/>
            </p:cNvSpPr>
            <p:nvPr/>
          </p:nvSpPr>
          <p:spPr bwMode="auto">
            <a:xfrm>
              <a:off x="3053" y="2739"/>
              <a:ext cx="36" cy="31"/>
            </a:xfrm>
            <a:custGeom>
              <a:avLst/>
              <a:gdLst>
                <a:gd name="T0" fmla="*/ 98 w 108"/>
                <a:gd name="T1" fmla="*/ 26 h 90"/>
                <a:gd name="T2" fmla="*/ 108 w 108"/>
                <a:gd name="T3" fmla="*/ 35 h 90"/>
                <a:gd name="T4" fmla="*/ 100 w 108"/>
                <a:gd name="T5" fmla="*/ 74 h 90"/>
                <a:gd name="T6" fmla="*/ 66 w 108"/>
                <a:gd name="T7" fmla="*/ 90 h 90"/>
                <a:gd name="T8" fmla="*/ 15 w 108"/>
                <a:gd name="T9" fmla="*/ 74 h 90"/>
                <a:gd name="T10" fmla="*/ 0 w 108"/>
                <a:gd name="T11" fmla="*/ 52 h 90"/>
                <a:gd name="T12" fmla="*/ 8 w 108"/>
                <a:gd name="T13" fmla="*/ 21 h 90"/>
                <a:gd name="T14" fmla="*/ 28 w 108"/>
                <a:gd name="T15" fmla="*/ 0 h 90"/>
                <a:gd name="T16" fmla="*/ 81 w 108"/>
                <a:gd name="T17" fmla="*/ 12 h 90"/>
                <a:gd name="T18" fmla="*/ 98 w 108"/>
                <a:gd name="T19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90">
                  <a:moveTo>
                    <a:pt x="98" y="26"/>
                  </a:moveTo>
                  <a:lnTo>
                    <a:pt x="108" y="35"/>
                  </a:lnTo>
                  <a:lnTo>
                    <a:pt x="100" y="74"/>
                  </a:lnTo>
                  <a:lnTo>
                    <a:pt x="66" y="90"/>
                  </a:lnTo>
                  <a:lnTo>
                    <a:pt x="15" y="74"/>
                  </a:lnTo>
                  <a:lnTo>
                    <a:pt x="0" y="52"/>
                  </a:lnTo>
                  <a:lnTo>
                    <a:pt x="8" y="21"/>
                  </a:lnTo>
                  <a:lnTo>
                    <a:pt x="28" y="0"/>
                  </a:lnTo>
                  <a:lnTo>
                    <a:pt x="81" y="12"/>
                  </a:lnTo>
                  <a:lnTo>
                    <a:pt x="98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27" name="Freeform 75"/>
            <p:cNvSpPr>
              <a:spLocks/>
            </p:cNvSpPr>
            <p:nvPr/>
          </p:nvSpPr>
          <p:spPr bwMode="auto">
            <a:xfrm>
              <a:off x="3060" y="2744"/>
              <a:ext cx="24" cy="20"/>
            </a:xfrm>
            <a:custGeom>
              <a:avLst/>
              <a:gdLst>
                <a:gd name="T0" fmla="*/ 72 w 72"/>
                <a:gd name="T1" fmla="*/ 33 h 59"/>
                <a:gd name="T2" fmla="*/ 66 w 72"/>
                <a:gd name="T3" fmla="*/ 50 h 59"/>
                <a:gd name="T4" fmla="*/ 47 w 72"/>
                <a:gd name="T5" fmla="*/ 59 h 59"/>
                <a:gd name="T6" fmla="*/ 19 w 72"/>
                <a:gd name="T7" fmla="*/ 54 h 59"/>
                <a:gd name="T8" fmla="*/ 0 w 72"/>
                <a:gd name="T9" fmla="*/ 26 h 59"/>
                <a:gd name="T10" fmla="*/ 11 w 72"/>
                <a:gd name="T11" fmla="*/ 0 h 59"/>
                <a:gd name="T12" fmla="*/ 49 w 72"/>
                <a:gd name="T13" fmla="*/ 5 h 59"/>
                <a:gd name="T14" fmla="*/ 72 w 72"/>
                <a:gd name="T15" fmla="*/ 3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59">
                  <a:moveTo>
                    <a:pt x="72" y="33"/>
                  </a:moveTo>
                  <a:lnTo>
                    <a:pt x="66" y="50"/>
                  </a:lnTo>
                  <a:lnTo>
                    <a:pt x="47" y="59"/>
                  </a:lnTo>
                  <a:lnTo>
                    <a:pt x="19" y="54"/>
                  </a:lnTo>
                  <a:lnTo>
                    <a:pt x="0" y="26"/>
                  </a:lnTo>
                  <a:lnTo>
                    <a:pt x="11" y="0"/>
                  </a:lnTo>
                  <a:lnTo>
                    <a:pt x="49" y="5"/>
                  </a:lnTo>
                  <a:lnTo>
                    <a:pt x="72" y="33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28" name="Freeform 76"/>
            <p:cNvSpPr>
              <a:spLocks/>
            </p:cNvSpPr>
            <p:nvPr/>
          </p:nvSpPr>
          <p:spPr bwMode="auto">
            <a:xfrm>
              <a:off x="3112" y="2771"/>
              <a:ext cx="71" cy="42"/>
            </a:xfrm>
            <a:custGeom>
              <a:avLst/>
              <a:gdLst>
                <a:gd name="T0" fmla="*/ 185 w 213"/>
                <a:gd name="T1" fmla="*/ 94 h 125"/>
                <a:gd name="T2" fmla="*/ 112 w 213"/>
                <a:gd name="T3" fmla="*/ 113 h 125"/>
                <a:gd name="T4" fmla="*/ 74 w 213"/>
                <a:gd name="T5" fmla="*/ 112 h 125"/>
                <a:gd name="T6" fmla="*/ 10 w 213"/>
                <a:gd name="T7" fmla="*/ 125 h 125"/>
                <a:gd name="T8" fmla="*/ 6 w 213"/>
                <a:gd name="T9" fmla="*/ 38 h 125"/>
                <a:gd name="T10" fmla="*/ 0 w 213"/>
                <a:gd name="T11" fmla="*/ 34 h 125"/>
                <a:gd name="T12" fmla="*/ 127 w 213"/>
                <a:gd name="T13" fmla="*/ 17 h 125"/>
                <a:gd name="T14" fmla="*/ 198 w 213"/>
                <a:gd name="T15" fmla="*/ 8 h 125"/>
                <a:gd name="T16" fmla="*/ 213 w 213"/>
                <a:gd name="T17" fmla="*/ 0 h 125"/>
                <a:gd name="T18" fmla="*/ 202 w 213"/>
                <a:gd name="T19" fmla="*/ 51 h 125"/>
                <a:gd name="T20" fmla="*/ 185 w 213"/>
                <a:gd name="T21" fmla="*/ 9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125">
                  <a:moveTo>
                    <a:pt x="185" y="94"/>
                  </a:moveTo>
                  <a:lnTo>
                    <a:pt x="112" y="113"/>
                  </a:lnTo>
                  <a:lnTo>
                    <a:pt x="74" y="112"/>
                  </a:lnTo>
                  <a:lnTo>
                    <a:pt x="10" y="125"/>
                  </a:lnTo>
                  <a:lnTo>
                    <a:pt x="6" y="38"/>
                  </a:lnTo>
                  <a:lnTo>
                    <a:pt x="0" y="34"/>
                  </a:lnTo>
                  <a:lnTo>
                    <a:pt x="127" y="17"/>
                  </a:lnTo>
                  <a:lnTo>
                    <a:pt x="198" y="8"/>
                  </a:lnTo>
                  <a:lnTo>
                    <a:pt x="213" y="0"/>
                  </a:lnTo>
                  <a:lnTo>
                    <a:pt x="202" y="51"/>
                  </a:lnTo>
                  <a:lnTo>
                    <a:pt x="185" y="94"/>
                  </a:lnTo>
                  <a:close/>
                </a:path>
              </a:pathLst>
            </a:custGeom>
            <a:solidFill>
              <a:srgbClr val="D5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29" name="Freeform 77"/>
            <p:cNvSpPr>
              <a:spLocks/>
            </p:cNvSpPr>
            <p:nvPr/>
          </p:nvSpPr>
          <p:spPr bwMode="auto">
            <a:xfrm>
              <a:off x="2927" y="2763"/>
              <a:ext cx="125" cy="45"/>
            </a:xfrm>
            <a:custGeom>
              <a:avLst/>
              <a:gdLst>
                <a:gd name="T0" fmla="*/ 368 w 377"/>
                <a:gd name="T1" fmla="*/ 41 h 129"/>
                <a:gd name="T2" fmla="*/ 377 w 377"/>
                <a:gd name="T3" fmla="*/ 112 h 129"/>
                <a:gd name="T4" fmla="*/ 377 w 377"/>
                <a:gd name="T5" fmla="*/ 129 h 129"/>
                <a:gd name="T6" fmla="*/ 162 w 377"/>
                <a:gd name="T7" fmla="*/ 112 h 129"/>
                <a:gd name="T8" fmla="*/ 115 w 377"/>
                <a:gd name="T9" fmla="*/ 102 h 129"/>
                <a:gd name="T10" fmla="*/ 9 w 377"/>
                <a:gd name="T11" fmla="*/ 93 h 129"/>
                <a:gd name="T12" fmla="*/ 2 w 377"/>
                <a:gd name="T13" fmla="*/ 48 h 129"/>
                <a:gd name="T14" fmla="*/ 0 w 377"/>
                <a:gd name="T15" fmla="*/ 0 h 129"/>
                <a:gd name="T16" fmla="*/ 175 w 377"/>
                <a:gd name="T17" fmla="*/ 38 h 129"/>
                <a:gd name="T18" fmla="*/ 368 w 377"/>
                <a:gd name="T19" fmla="*/ 41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7" h="129">
                  <a:moveTo>
                    <a:pt x="368" y="41"/>
                  </a:moveTo>
                  <a:lnTo>
                    <a:pt x="377" y="112"/>
                  </a:lnTo>
                  <a:lnTo>
                    <a:pt x="377" y="129"/>
                  </a:lnTo>
                  <a:lnTo>
                    <a:pt x="162" y="112"/>
                  </a:lnTo>
                  <a:lnTo>
                    <a:pt x="115" y="102"/>
                  </a:lnTo>
                  <a:lnTo>
                    <a:pt x="9" y="93"/>
                  </a:lnTo>
                  <a:lnTo>
                    <a:pt x="2" y="48"/>
                  </a:lnTo>
                  <a:lnTo>
                    <a:pt x="0" y="0"/>
                  </a:lnTo>
                  <a:lnTo>
                    <a:pt x="175" y="38"/>
                  </a:lnTo>
                  <a:lnTo>
                    <a:pt x="368" y="41"/>
                  </a:lnTo>
                  <a:close/>
                </a:path>
              </a:pathLst>
            </a:custGeom>
            <a:solidFill>
              <a:srgbClr val="D5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30" name="Freeform 78"/>
            <p:cNvSpPr>
              <a:spLocks/>
            </p:cNvSpPr>
            <p:nvPr/>
          </p:nvSpPr>
          <p:spPr bwMode="auto">
            <a:xfrm>
              <a:off x="3060" y="2780"/>
              <a:ext cx="46" cy="42"/>
            </a:xfrm>
            <a:custGeom>
              <a:avLst/>
              <a:gdLst>
                <a:gd name="T0" fmla="*/ 139 w 139"/>
                <a:gd name="T1" fmla="*/ 24 h 123"/>
                <a:gd name="T2" fmla="*/ 139 w 139"/>
                <a:gd name="T3" fmla="*/ 90 h 123"/>
                <a:gd name="T4" fmla="*/ 130 w 139"/>
                <a:gd name="T5" fmla="*/ 110 h 123"/>
                <a:gd name="T6" fmla="*/ 134 w 139"/>
                <a:gd name="T7" fmla="*/ 116 h 123"/>
                <a:gd name="T8" fmla="*/ 87 w 139"/>
                <a:gd name="T9" fmla="*/ 123 h 123"/>
                <a:gd name="T10" fmla="*/ 22 w 139"/>
                <a:gd name="T11" fmla="*/ 110 h 123"/>
                <a:gd name="T12" fmla="*/ 2 w 139"/>
                <a:gd name="T13" fmla="*/ 74 h 123"/>
                <a:gd name="T14" fmla="*/ 0 w 139"/>
                <a:gd name="T15" fmla="*/ 9 h 123"/>
                <a:gd name="T16" fmla="*/ 30 w 139"/>
                <a:gd name="T17" fmla="*/ 0 h 123"/>
                <a:gd name="T18" fmla="*/ 124 w 139"/>
                <a:gd name="T19" fmla="*/ 5 h 123"/>
                <a:gd name="T20" fmla="*/ 139 w 139"/>
                <a:gd name="T21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9" h="123">
                  <a:moveTo>
                    <a:pt x="139" y="24"/>
                  </a:moveTo>
                  <a:lnTo>
                    <a:pt x="139" y="90"/>
                  </a:lnTo>
                  <a:lnTo>
                    <a:pt x="130" y="110"/>
                  </a:lnTo>
                  <a:lnTo>
                    <a:pt x="134" y="116"/>
                  </a:lnTo>
                  <a:lnTo>
                    <a:pt x="87" y="123"/>
                  </a:lnTo>
                  <a:lnTo>
                    <a:pt x="22" y="110"/>
                  </a:lnTo>
                  <a:lnTo>
                    <a:pt x="2" y="74"/>
                  </a:lnTo>
                  <a:lnTo>
                    <a:pt x="0" y="9"/>
                  </a:lnTo>
                  <a:lnTo>
                    <a:pt x="30" y="0"/>
                  </a:lnTo>
                  <a:lnTo>
                    <a:pt x="124" y="5"/>
                  </a:lnTo>
                  <a:lnTo>
                    <a:pt x="139" y="24"/>
                  </a:lnTo>
                  <a:close/>
                </a:path>
              </a:pathLst>
            </a:custGeom>
            <a:solidFill>
              <a:srgbClr val="CC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31" name="Freeform 79"/>
            <p:cNvSpPr>
              <a:spLocks/>
            </p:cNvSpPr>
            <p:nvPr/>
          </p:nvSpPr>
          <p:spPr bwMode="auto">
            <a:xfrm>
              <a:off x="3064" y="2782"/>
              <a:ext cx="39" cy="32"/>
            </a:xfrm>
            <a:custGeom>
              <a:avLst/>
              <a:gdLst>
                <a:gd name="T0" fmla="*/ 117 w 117"/>
                <a:gd name="T1" fmla="*/ 88 h 95"/>
                <a:gd name="T2" fmla="*/ 64 w 117"/>
                <a:gd name="T3" fmla="*/ 95 h 95"/>
                <a:gd name="T4" fmla="*/ 21 w 117"/>
                <a:gd name="T5" fmla="*/ 88 h 95"/>
                <a:gd name="T6" fmla="*/ 8 w 117"/>
                <a:gd name="T7" fmla="*/ 74 h 95"/>
                <a:gd name="T8" fmla="*/ 0 w 117"/>
                <a:gd name="T9" fmla="*/ 18 h 95"/>
                <a:gd name="T10" fmla="*/ 15 w 117"/>
                <a:gd name="T11" fmla="*/ 0 h 95"/>
                <a:gd name="T12" fmla="*/ 92 w 117"/>
                <a:gd name="T13" fmla="*/ 7 h 95"/>
                <a:gd name="T14" fmla="*/ 117 w 117"/>
                <a:gd name="T15" fmla="*/ 8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95">
                  <a:moveTo>
                    <a:pt x="117" y="88"/>
                  </a:moveTo>
                  <a:lnTo>
                    <a:pt x="64" y="95"/>
                  </a:lnTo>
                  <a:lnTo>
                    <a:pt x="21" y="88"/>
                  </a:lnTo>
                  <a:lnTo>
                    <a:pt x="8" y="74"/>
                  </a:lnTo>
                  <a:lnTo>
                    <a:pt x="0" y="18"/>
                  </a:lnTo>
                  <a:lnTo>
                    <a:pt x="15" y="0"/>
                  </a:lnTo>
                  <a:lnTo>
                    <a:pt x="92" y="7"/>
                  </a:lnTo>
                  <a:lnTo>
                    <a:pt x="117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32" name="Freeform 80"/>
            <p:cNvSpPr>
              <a:spLocks/>
            </p:cNvSpPr>
            <p:nvPr/>
          </p:nvSpPr>
          <p:spPr bwMode="auto">
            <a:xfrm>
              <a:off x="3071" y="2786"/>
              <a:ext cx="23" cy="22"/>
            </a:xfrm>
            <a:custGeom>
              <a:avLst/>
              <a:gdLst>
                <a:gd name="T0" fmla="*/ 56 w 70"/>
                <a:gd name="T1" fmla="*/ 11 h 64"/>
                <a:gd name="T2" fmla="*/ 70 w 70"/>
                <a:gd name="T3" fmla="*/ 47 h 64"/>
                <a:gd name="T4" fmla="*/ 68 w 70"/>
                <a:gd name="T5" fmla="*/ 64 h 64"/>
                <a:gd name="T6" fmla="*/ 11 w 70"/>
                <a:gd name="T7" fmla="*/ 62 h 64"/>
                <a:gd name="T8" fmla="*/ 0 w 70"/>
                <a:gd name="T9" fmla="*/ 0 h 64"/>
                <a:gd name="T10" fmla="*/ 53 w 70"/>
                <a:gd name="T11" fmla="*/ 7 h 64"/>
                <a:gd name="T12" fmla="*/ 56 w 70"/>
                <a:gd name="T13" fmla="*/ 1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64">
                  <a:moveTo>
                    <a:pt x="56" y="11"/>
                  </a:moveTo>
                  <a:lnTo>
                    <a:pt x="70" y="47"/>
                  </a:lnTo>
                  <a:lnTo>
                    <a:pt x="68" y="64"/>
                  </a:lnTo>
                  <a:lnTo>
                    <a:pt x="11" y="62"/>
                  </a:lnTo>
                  <a:lnTo>
                    <a:pt x="0" y="0"/>
                  </a:lnTo>
                  <a:lnTo>
                    <a:pt x="53" y="7"/>
                  </a:lnTo>
                  <a:lnTo>
                    <a:pt x="56" y="1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33" name="Freeform 81"/>
            <p:cNvSpPr>
              <a:spLocks/>
            </p:cNvSpPr>
            <p:nvPr/>
          </p:nvSpPr>
          <p:spPr bwMode="auto">
            <a:xfrm>
              <a:off x="3075" y="2807"/>
              <a:ext cx="161" cy="145"/>
            </a:xfrm>
            <a:custGeom>
              <a:avLst/>
              <a:gdLst>
                <a:gd name="T0" fmla="*/ 481 w 485"/>
                <a:gd name="T1" fmla="*/ 129 h 424"/>
                <a:gd name="T2" fmla="*/ 485 w 485"/>
                <a:gd name="T3" fmla="*/ 129 h 424"/>
                <a:gd name="T4" fmla="*/ 434 w 485"/>
                <a:gd name="T5" fmla="*/ 198 h 424"/>
                <a:gd name="T6" fmla="*/ 390 w 485"/>
                <a:gd name="T7" fmla="*/ 274 h 424"/>
                <a:gd name="T8" fmla="*/ 347 w 485"/>
                <a:gd name="T9" fmla="*/ 365 h 424"/>
                <a:gd name="T10" fmla="*/ 302 w 485"/>
                <a:gd name="T11" fmla="*/ 415 h 424"/>
                <a:gd name="T12" fmla="*/ 283 w 485"/>
                <a:gd name="T13" fmla="*/ 424 h 424"/>
                <a:gd name="T14" fmla="*/ 268 w 485"/>
                <a:gd name="T15" fmla="*/ 422 h 424"/>
                <a:gd name="T16" fmla="*/ 290 w 485"/>
                <a:gd name="T17" fmla="*/ 370 h 424"/>
                <a:gd name="T18" fmla="*/ 326 w 485"/>
                <a:gd name="T19" fmla="*/ 332 h 424"/>
                <a:gd name="T20" fmla="*/ 328 w 485"/>
                <a:gd name="T21" fmla="*/ 293 h 424"/>
                <a:gd name="T22" fmla="*/ 306 w 485"/>
                <a:gd name="T23" fmla="*/ 270 h 424"/>
                <a:gd name="T24" fmla="*/ 275 w 485"/>
                <a:gd name="T25" fmla="*/ 279 h 424"/>
                <a:gd name="T26" fmla="*/ 200 w 485"/>
                <a:gd name="T27" fmla="*/ 344 h 424"/>
                <a:gd name="T28" fmla="*/ 175 w 485"/>
                <a:gd name="T29" fmla="*/ 362 h 424"/>
                <a:gd name="T30" fmla="*/ 141 w 485"/>
                <a:gd name="T31" fmla="*/ 360 h 424"/>
                <a:gd name="T32" fmla="*/ 128 w 485"/>
                <a:gd name="T33" fmla="*/ 350 h 424"/>
                <a:gd name="T34" fmla="*/ 253 w 485"/>
                <a:gd name="T35" fmla="*/ 251 h 424"/>
                <a:gd name="T36" fmla="*/ 258 w 485"/>
                <a:gd name="T37" fmla="*/ 251 h 424"/>
                <a:gd name="T38" fmla="*/ 268 w 485"/>
                <a:gd name="T39" fmla="*/ 243 h 424"/>
                <a:gd name="T40" fmla="*/ 258 w 485"/>
                <a:gd name="T41" fmla="*/ 234 h 424"/>
                <a:gd name="T42" fmla="*/ 240 w 485"/>
                <a:gd name="T43" fmla="*/ 238 h 424"/>
                <a:gd name="T44" fmla="*/ 109 w 485"/>
                <a:gd name="T45" fmla="*/ 344 h 424"/>
                <a:gd name="T46" fmla="*/ 81 w 485"/>
                <a:gd name="T47" fmla="*/ 339 h 424"/>
                <a:gd name="T48" fmla="*/ 75 w 485"/>
                <a:gd name="T49" fmla="*/ 339 h 424"/>
                <a:gd name="T50" fmla="*/ 72 w 485"/>
                <a:gd name="T51" fmla="*/ 325 h 424"/>
                <a:gd name="T52" fmla="*/ 72 w 485"/>
                <a:gd name="T53" fmla="*/ 313 h 424"/>
                <a:gd name="T54" fmla="*/ 128 w 485"/>
                <a:gd name="T55" fmla="*/ 263 h 424"/>
                <a:gd name="T56" fmla="*/ 204 w 485"/>
                <a:gd name="T57" fmla="*/ 200 h 424"/>
                <a:gd name="T58" fmla="*/ 194 w 485"/>
                <a:gd name="T59" fmla="*/ 179 h 424"/>
                <a:gd name="T60" fmla="*/ 194 w 485"/>
                <a:gd name="T61" fmla="*/ 174 h 424"/>
                <a:gd name="T62" fmla="*/ 166 w 485"/>
                <a:gd name="T63" fmla="*/ 172 h 424"/>
                <a:gd name="T64" fmla="*/ 83 w 485"/>
                <a:gd name="T65" fmla="*/ 213 h 424"/>
                <a:gd name="T66" fmla="*/ 68 w 485"/>
                <a:gd name="T67" fmla="*/ 212 h 424"/>
                <a:gd name="T68" fmla="*/ 58 w 485"/>
                <a:gd name="T69" fmla="*/ 226 h 424"/>
                <a:gd name="T70" fmla="*/ 9 w 485"/>
                <a:gd name="T71" fmla="*/ 219 h 424"/>
                <a:gd name="T72" fmla="*/ 6 w 485"/>
                <a:gd name="T73" fmla="*/ 213 h 424"/>
                <a:gd name="T74" fmla="*/ 0 w 485"/>
                <a:gd name="T75" fmla="*/ 213 h 424"/>
                <a:gd name="T76" fmla="*/ 2 w 485"/>
                <a:gd name="T77" fmla="*/ 200 h 424"/>
                <a:gd name="T78" fmla="*/ 45 w 485"/>
                <a:gd name="T79" fmla="*/ 172 h 424"/>
                <a:gd name="T80" fmla="*/ 70 w 485"/>
                <a:gd name="T81" fmla="*/ 169 h 424"/>
                <a:gd name="T82" fmla="*/ 75 w 485"/>
                <a:gd name="T83" fmla="*/ 160 h 424"/>
                <a:gd name="T84" fmla="*/ 164 w 485"/>
                <a:gd name="T85" fmla="*/ 110 h 424"/>
                <a:gd name="T86" fmla="*/ 224 w 485"/>
                <a:gd name="T87" fmla="*/ 65 h 424"/>
                <a:gd name="T88" fmla="*/ 249 w 485"/>
                <a:gd name="T89" fmla="*/ 58 h 424"/>
                <a:gd name="T90" fmla="*/ 255 w 485"/>
                <a:gd name="T91" fmla="*/ 53 h 424"/>
                <a:gd name="T92" fmla="*/ 245 w 485"/>
                <a:gd name="T93" fmla="*/ 45 h 424"/>
                <a:gd name="T94" fmla="*/ 206 w 485"/>
                <a:gd name="T95" fmla="*/ 55 h 424"/>
                <a:gd name="T96" fmla="*/ 126 w 485"/>
                <a:gd name="T97" fmla="*/ 113 h 424"/>
                <a:gd name="T98" fmla="*/ 117 w 485"/>
                <a:gd name="T99" fmla="*/ 105 h 424"/>
                <a:gd name="T100" fmla="*/ 111 w 485"/>
                <a:gd name="T101" fmla="*/ 105 h 424"/>
                <a:gd name="T102" fmla="*/ 187 w 485"/>
                <a:gd name="T103" fmla="*/ 46 h 424"/>
                <a:gd name="T104" fmla="*/ 255 w 485"/>
                <a:gd name="T105" fmla="*/ 22 h 424"/>
                <a:gd name="T106" fmla="*/ 279 w 485"/>
                <a:gd name="T107" fmla="*/ 7 h 424"/>
                <a:gd name="T108" fmla="*/ 306 w 485"/>
                <a:gd name="T109" fmla="*/ 0 h 424"/>
                <a:gd name="T110" fmla="*/ 373 w 485"/>
                <a:gd name="T111" fmla="*/ 58 h 424"/>
                <a:gd name="T112" fmla="*/ 481 w 485"/>
                <a:gd name="T113" fmla="*/ 129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85" h="424">
                  <a:moveTo>
                    <a:pt x="481" y="129"/>
                  </a:moveTo>
                  <a:lnTo>
                    <a:pt x="485" y="129"/>
                  </a:lnTo>
                  <a:lnTo>
                    <a:pt x="434" y="198"/>
                  </a:lnTo>
                  <a:lnTo>
                    <a:pt x="390" y="274"/>
                  </a:lnTo>
                  <a:lnTo>
                    <a:pt x="347" y="365"/>
                  </a:lnTo>
                  <a:lnTo>
                    <a:pt x="302" y="415"/>
                  </a:lnTo>
                  <a:lnTo>
                    <a:pt x="283" y="424"/>
                  </a:lnTo>
                  <a:lnTo>
                    <a:pt x="268" y="422"/>
                  </a:lnTo>
                  <a:lnTo>
                    <a:pt x="290" y="370"/>
                  </a:lnTo>
                  <a:lnTo>
                    <a:pt x="326" y="332"/>
                  </a:lnTo>
                  <a:lnTo>
                    <a:pt x="328" y="293"/>
                  </a:lnTo>
                  <a:lnTo>
                    <a:pt x="306" y="270"/>
                  </a:lnTo>
                  <a:lnTo>
                    <a:pt x="275" y="279"/>
                  </a:lnTo>
                  <a:lnTo>
                    <a:pt x="200" y="344"/>
                  </a:lnTo>
                  <a:lnTo>
                    <a:pt x="175" y="362"/>
                  </a:lnTo>
                  <a:lnTo>
                    <a:pt x="141" y="360"/>
                  </a:lnTo>
                  <a:lnTo>
                    <a:pt x="128" y="350"/>
                  </a:lnTo>
                  <a:lnTo>
                    <a:pt x="253" y="251"/>
                  </a:lnTo>
                  <a:lnTo>
                    <a:pt x="258" y="251"/>
                  </a:lnTo>
                  <a:lnTo>
                    <a:pt x="268" y="243"/>
                  </a:lnTo>
                  <a:lnTo>
                    <a:pt x="258" y="234"/>
                  </a:lnTo>
                  <a:lnTo>
                    <a:pt x="240" y="238"/>
                  </a:lnTo>
                  <a:lnTo>
                    <a:pt x="109" y="344"/>
                  </a:lnTo>
                  <a:lnTo>
                    <a:pt x="81" y="339"/>
                  </a:lnTo>
                  <a:lnTo>
                    <a:pt x="75" y="339"/>
                  </a:lnTo>
                  <a:lnTo>
                    <a:pt x="72" y="325"/>
                  </a:lnTo>
                  <a:lnTo>
                    <a:pt x="72" y="313"/>
                  </a:lnTo>
                  <a:lnTo>
                    <a:pt x="128" y="263"/>
                  </a:lnTo>
                  <a:lnTo>
                    <a:pt x="204" y="200"/>
                  </a:lnTo>
                  <a:lnTo>
                    <a:pt x="194" y="179"/>
                  </a:lnTo>
                  <a:lnTo>
                    <a:pt x="194" y="174"/>
                  </a:lnTo>
                  <a:lnTo>
                    <a:pt x="166" y="172"/>
                  </a:lnTo>
                  <a:lnTo>
                    <a:pt x="83" y="213"/>
                  </a:lnTo>
                  <a:lnTo>
                    <a:pt x="68" y="212"/>
                  </a:lnTo>
                  <a:lnTo>
                    <a:pt x="58" y="226"/>
                  </a:lnTo>
                  <a:lnTo>
                    <a:pt x="9" y="219"/>
                  </a:lnTo>
                  <a:lnTo>
                    <a:pt x="6" y="213"/>
                  </a:lnTo>
                  <a:lnTo>
                    <a:pt x="0" y="213"/>
                  </a:lnTo>
                  <a:lnTo>
                    <a:pt x="2" y="200"/>
                  </a:lnTo>
                  <a:lnTo>
                    <a:pt x="45" y="172"/>
                  </a:lnTo>
                  <a:lnTo>
                    <a:pt x="70" y="169"/>
                  </a:lnTo>
                  <a:lnTo>
                    <a:pt x="75" y="160"/>
                  </a:lnTo>
                  <a:lnTo>
                    <a:pt x="164" y="110"/>
                  </a:lnTo>
                  <a:lnTo>
                    <a:pt x="224" y="65"/>
                  </a:lnTo>
                  <a:lnTo>
                    <a:pt x="249" y="58"/>
                  </a:lnTo>
                  <a:lnTo>
                    <a:pt x="255" y="53"/>
                  </a:lnTo>
                  <a:lnTo>
                    <a:pt x="245" y="45"/>
                  </a:lnTo>
                  <a:lnTo>
                    <a:pt x="206" y="55"/>
                  </a:lnTo>
                  <a:lnTo>
                    <a:pt x="126" y="113"/>
                  </a:lnTo>
                  <a:lnTo>
                    <a:pt x="117" y="105"/>
                  </a:lnTo>
                  <a:lnTo>
                    <a:pt x="111" y="105"/>
                  </a:lnTo>
                  <a:lnTo>
                    <a:pt x="187" y="46"/>
                  </a:lnTo>
                  <a:lnTo>
                    <a:pt x="255" y="22"/>
                  </a:lnTo>
                  <a:lnTo>
                    <a:pt x="279" y="7"/>
                  </a:lnTo>
                  <a:lnTo>
                    <a:pt x="306" y="0"/>
                  </a:lnTo>
                  <a:lnTo>
                    <a:pt x="373" y="58"/>
                  </a:lnTo>
                  <a:lnTo>
                    <a:pt x="481" y="129"/>
                  </a:lnTo>
                  <a:close/>
                </a:path>
              </a:pathLst>
            </a:custGeom>
            <a:solidFill>
              <a:srgbClr val="FFAE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34" name="Freeform 82"/>
            <p:cNvSpPr>
              <a:spLocks noEditPoints="1"/>
            </p:cNvSpPr>
            <p:nvPr/>
          </p:nvSpPr>
          <p:spPr bwMode="auto">
            <a:xfrm>
              <a:off x="3075" y="2807"/>
              <a:ext cx="161" cy="144"/>
            </a:xfrm>
            <a:custGeom>
              <a:avLst/>
              <a:gdLst>
                <a:gd name="T0" fmla="*/ 189 w 485"/>
                <a:gd name="T1" fmla="*/ 55 h 422"/>
                <a:gd name="T2" fmla="*/ 172 w 485"/>
                <a:gd name="T3" fmla="*/ 77 h 422"/>
                <a:gd name="T4" fmla="*/ 255 w 485"/>
                <a:gd name="T5" fmla="*/ 53 h 422"/>
                <a:gd name="T6" fmla="*/ 196 w 485"/>
                <a:gd name="T7" fmla="*/ 100 h 422"/>
                <a:gd name="T8" fmla="*/ 215 w 485"/>
                <a:gd name="T9" fmla="*/ 143 h 422"/>
                <a:gd name="T10" fmla="*/ 240 w 485"/>
                <a:gd name="T11" fmla="*/ 165 h 422"/>
                <a:gd name="T12" fmla="*/ 277 w 485"/>
                <a:gd name="T13" fmla="*/ 148 h 422"/>
                <a:gd name="T14" fmla="*/ 302 w 485"/>
                <a:gd name="T15" fmla="*/ 143 h 422"/>
                <a:gd name="T16" fmla="*/ 304 w 485"/>
                <a:gd name="T17" fmla="*/ 158 h 422"/>
                <a:gd name="T18" fmla="*/ 324 w 485"/>
                <a:gd name="T19" fmla="*/ 169 h 422"/>
                <a:gd name="T20" fmla="*/ 407 w 485"/>
                <a:gd name="T21" fmla="*/ 148 h 422"/>
                <a:gd name="T22" fmla="*/ 468 w 485"/>
                <a:gd name="T23" fmla="*/ 139 h 422"/>
                <a:gd name="T24" fmla="*/ 472 w 485"/>
                <a:gd name="T25" fmla="*/ 141 h 422"/>
                <a:gd name="T26" fmla="*/ 485 w 485"/>
                <a:gd name="T27" fmla="*/ 129 h 422"/>
                <a:gd name="T28" fmla="*/ 279 w 485"/>
                <a:gd name="T29" fmla="*/ 7 h 422"/>
                <a:gd name="T30" fmla="*/ 279 w 485"/>
                <a:gd name="T31" fmla="*/ 412 h 422"/>
                <a:gd name="T32" fmla="*/ 306 w 485"/>
                <a:gd name="T33" fmla="*/ 369 h 422"/>
                <a:gd name="T34" fmla="*/ 290 w 485"/>
                <a:gd name="T35" fmla="*/ 370 h 422"/>
                <a:gd name="T36" fmla="*/ 328 w 485"/>
                <a:gd name="T37" fmla="*/ 324 h 422"/>
                <a:gd name="T38" fmla="*/ 334 w 485"/>
                <a:gd name="T39" fmla="*/ 300 h 422"/>
                <a:gd name="T40" fmla="*/ 332 w 485"/>
                <a:gd name="T41" fmla="*/ 281 h 422"/>
                <a:gd name="T42" fmla="*/ 321 w 485"/>
                <a:gd name="T43" fmla="*/ 274 h 422"/>
                <a:gd name="T44" fmla="*/ 311 w 485"/>
                <a:gd name="T45" fmla="*/ 270 h 422"/>
                <a:gd name="T46" fmla="*/ 307 w 485"/>
                <a:gd name="T47" fmla="*/ 270 h 422"/>
                <a:gd name="T48" fmla="*/ 328 w 485"/>
                <a:gd name="T49" fmla="*/ 293 h 422"/>
                <a:gd name="T50" fmla="*/ 253 w 485"/>
                <a:gd name="T51" fmla="*/ 293 h 422"/>
                <a:gd name="T52" fmla="*/ 232 w 485"/>
                <a:gd name="T53" fmla="*/ 310 h 422"/>
                <a:gd name="T54" fmla="*/ 209 w 485"/>
                <a:gd name="T55" fmla="*/ 329 h 422"/>
                <a:gd name="T56" fmla="*/ 162 w 485"/>
                <a:gd name="T57" fmla="*/ 348 h 422"/>
                <a:gd name="T58" fmla="*/ 141 w 485"/>
                <a:gd name="T59" fmla="*/ 348 h 422"/>
                <a:gd name="T60" fmla="*/ 145 w 485"/>
                <a:gd name="T61" fmla="*/ 339 h 422"/>
                <a:gd name="T62" fmla="*/ 141 w 485"/>
                <a:gd name="T63" fmla="*/ 360 h 422"/>
                <a:gd name="T64" fmla="*/ 123 w 485"/>
                <a:gd name="T65" fmla="*/ 332 h 422"/>
                <a:gd name="T66" fmla="*/ 117 w 485"/>
                <a:gd name="T67" fmla="*/ 334 h 422"/>
                <a:gd name="T68" fmla="*/ 111 w 485"/>
                <a:gd name="T69" fmla="*/ 334 h 422"/>
                <a:gd name="T70" fmla="*/ 141 w 485"/>
                <a:gd name="T71" fmla="*/ 277 h 422"/>
                <a:gd name="T72" fmla="*/ 196 w 485"/>
                <a:gd name="T73" fmla="*/ 234 h 422"/>
                <a:gd name="T74" fmla="*/ 198 w 485"/>
                <a:gd name="T75" fmla="*/ 219 h 422"/>
                <a:gd name="T76" fmla="*/ 200 w 485"/>
                <a:gd name="T77" fmla="*/ 203 h 422"/>
                <a:gd name="T78" fmla="*/ 75 w 485"/>
                <a:gd name="T79" fmla="*/ 339 h 422"/>
                <a:gd name="T80" fmla="*/ 200 w 485"/>
                <a:gd name="T81" fmla="*/ 193 h 422"/>
                <a:gd name="T82" fmla="*/ 198 w 485"/>
                <a:gd name="T83" fmla="*/ 184 h 422"/>
                <a:gd name="T84" fmla="*/ 194 w 485"/>
                <a:gd name="T85" fmla="*/ 176 h 422"/>
                <a:gd name="T86" fmla="*/ 192 w 485"/>
                <a:gd name="T87" fmla="*/ 174 h 422"/>
                <a:gd name="T88" fmla="*/ 189 w 485"/>
                <a:gd name="T89" fmla="*/ 170 h 422"/>
                <a:gd name="T90" fmla="*/ 181 w 485"/>
                <a:gd name="T91" fmla="*/ 163 h 422"/>
                <a:gd name="T92" fmla="*/ 136 w 485"/>
                <a:gd name="T93" fmla="*/ 157 h 422"/>
                <a:gd name="T94" fmla="*/ 40 w 485"/>
                <a:gd name="T95" fmla="*/ 181 h 422"/>
                <a:gd name="T96" fmla="*/ 6 w 485"/>
                <a:gd name="T97" fmla="*/ 213 h 422"/>
                <a:gd name="T98" fmla="*/ 83 w 485"/>
                <a:gd name="T99" fmla="*/ 213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5" h="422">
                  <a:moveTo>
                    <a:pt x="211" y="38"/>
                  </a:moveTo>
                  <a:lnTo>
                    <a:pt x="204" y="45"/>
                  </a:lnTo>
                  <a:lnTo>
                    <a:pt x="196" y="50"/>
                  </a:lnTo>
                  <a:lnTo>
                    <a:pt x="189" y="55"/>
                  </a:lnTo>
                  <a:lnTo>
                    <a:pt x="183" y="60"/>
                  </a:lnTo>
                  <a:lnTo>
                    <a:pt x="177" y="67"/>
                  </a:lnTo>
                  <a:lnTo>
                    <a:pt x="174" y="72"/>
                  </a:lnTo>
                  <a:lnTo>
                    <a:pt x="172" y="77"/>
                  </a:lnTo>
                  <a:lnTo>
                    <a:pt x="170" y="82"/>
                  </a:lnTo>
                  <a:lnTo>
                    <a:pt x="206" y="55"/>
                  </a:lnTo>
                  <a:lnTo>
                    <a:pt x="245" y="45"/>
                  </a:lnTo>
                  <a:lnTo>
                    <a:pt x="255" y="53"/>
                  </a:lnTo>
                  <a:lnTo>
                    <a:pt x="249" y="58"/>
                  </a:lnTo>
                  <a:lnTo>
                    <a:pt x="224" y="65"/>
                  </a:lnTo>
                  <a:lnTo>
                    <a:pt x="189" y="93"/>
                  </a:lnTo>
                  <a:lnTo>
                    <a:pt x="196" y="100"/>
                  </a:lnTo>
                  <a:lnTo>
                    <a:pt x="202" y="110"/>
                  </a:lnTo>
                  <a:lnTo>
                    <a:pt x="207" y="120"/>
                  </a:lnTo>
                  <a:lnTo>
                    <a:pt x="211" y="132"/>
                  </a:lnTo>
                  <a:lnTo>
                    <a:pt x="215" y="143"/>
                  </a:lnTo>
                  <a:lnTo>
                    <a:pt x="221" y="153"/>
                  </a:lnTo>
                  <a:lnTo>
                    <a:pt x="226" y="162"/>
                  </a:lnTo>
                  <a:lnTo>
                    <a:pt x="236" y="167"/>
                  </a:lnTo>
                  <a:lnTo>
                    <a:pt x="240" y="165"/>
                  </a:lnTo>
                  <a:lnTo>
                    <a:pt x="245" y="162"/>
                  </a:lnTo>
                  <a:lnTo>
                    <a:pt x="255" y="157"/>
                  </a:lnTo>
                  <a:lnTo>
                    <a:pt x="266" y="151"/>
                  </a:lnTo>
                  <a:lnTo>
                    <a:pt x="277" y="148"/>
                  </a:lnTo>
                  <a:lnTo>
                    <a:pt x="289" y="143"/>
                  </a:lnTo>
                  <a:lnTo>
                    <a:pt x="298" y="141"/>
                  </a:lnTo>
                  <a:lnTo>
                    <a:pt x="302" y="139"/>
                  </a:lnTo>
                  <a:lnTo>
                    <a:pt x="302" y="143"/>
                  </a:lnTo>
                  <a:lnTo>
                    <a:pt x="304" y="146"/>
                  </a:lnTo>
                  <a:lnTo>
                    <a:pt x="304" y="150"/>
                  </a:lnTo>
                  <a:lnTo>
                    <a:pt x="304" y="155"/>
                  </a:lnTo>
                  <a:lnTo>
                    <a:pt x="304" y="158"/>
                  </a:lnTo>
                  <a:lnTo>
                    <a:pt x="306" y="163"/>
                  </a:lnTo>
                  <a:lnTo>
                    <a:pt x="306" y="167"/>
                  </a:lnTo>
                  <a:lnTo>
                    <a:pt x="306" y="170"/>
                  </a:lnTo>
                  <a:lnTo>
                    <a:pt x="324" y="169"/>
                  </a:lnTo>
                  <a:lnTo>
                    <a:pt x="345" y="165"/>
                  </a:lnTo>
                  <a:lnTo>
                    <a:pt x="366" y="160"/>
                  </a:lnTo>
                  <a:lnTo>
                    <a:pt x="387" y="153"/>
                  </a:lnTo>
                  <a:lnTo>
                    <a:pt x="407" y="148"/>
                  </a:lnTo>
                  <a:lnTo>
                    <a:pt x="428" y="143"/>
                  </a:lnTo>
                  <a:lnTo>
                    <a:pt x="447" y="139"/>
                  </a:lnTo>
                  <a:lnTo>
                    <a:pt x="468" y="139"/>
                  </a:lnTo>
                  <a:lnTo>
                    <a:pt x="468" y="139"/>
                  </a:lnTo>
                  <a:lnTo>
                    <a:pt x="470" y="139"/>
                  </a:lnTo>
                  <a:lnTo>
                    <a:pt x="470" y="139"/>
                  </a:lnTo>
                  <a:lnTo>
                    <a:pt x="472" y="141"/>
                  </a:lnTo>
                  <a:lnTo>
                    <a:pt x="472" y="141"/>
                  </a:lnTo>
                  <a:lnTo>
                    <a:pt x="473" y="141"/>
                  </a:lnTo>
                  <a:lnTo>
                    <a:pt x="473" y="143"/>
                  </a:lnTo>
                  <a:lnTo>
                    <a:pt x="475" y="143"/>
                  </a:lnTo>
                  <a:lnTo>
                    <a:pt x="485" y="129"/>
                  </a:lnTo>
                  <a:lnTo>
                    <a:pt x="481" y="129"/>
                  </a:lnTo>
                  <a:lnTo>
                    <a:pt x="373" y="58"/>
                  </a:lnTo>
                  <a:lnTo>
                    <a:pt x="306" y="0"/>
                  </a:lnTo>
                  <a:lnTo>
                    <a:pt x="279" y="7"/>
                  </a:lnTo>
                  <a:lnTo>
                    <a:pt x="255" y="22"/>
                  </a:lnTo>
                  <a:lnTo>
                    <a:pt x="211" y="38"/>
                  </a:lnTo>
                  <a:close/>
                  <a:moveTo>
                    <a:pt x="274" y="422"/>
                  </a:moveTo>
                  <a:lnTo>
                    <a:pt x="279" y="412"/>
                  </a:lnTo>
                  <a:lnTo>
                    <a:pt x="285" y="401"/>
                  </a:lnTo>
                  <a:lnTo>
                    <a:pt x="292" y="389"/>
                  </a:lnTo>
                  <a:lnTo>
                    <a:pt x="300" y="379"/>
                  </a:lnTo>
                  <a:lnTo>
                    <a:pt x="306" y="369"/>
                  </a:lnTo>
                  <a:lnTo>
                    <a:pt x="313" y="356"/>
                  </a:lnTo>
                  <a:lnTo>
                    <a:pt x="319" y="346"/>
                  </a:lnTo>
                  <a:lnTo>
                    <a:pt x="324" y="334"/>
                  </a:lnTo>
                  <a:lnTo>
                    <a:pt x="290" y="370"/>
                  </a:lnTo>
                  <a:lnTo>
                    <a:pt x="268" y="422"/>
                  </a:lnTo>
                  <a:lnTo>
                    <a:pt x="274" y="422"/>
                  </a:lnTo>
                  <a:close/>
                  <a:moveTo>
                    <a:pt x="326" y="331"/>
                  </a:moveTo>
                  <a:lnTo>
                    <a:pt x="328" y="324"/>
                  </a:lnTo>
                  <a:lnTo>
                    <a:pt x="330" y="319"/>
                  </a:lnTo>
                  <a:lnTo>
                    <a:pt x="332" y="312"/>
                  </a:lnTo>
                  <a:lnTo>
                    <a:pt x="334" y="306"/>
                  </a:lnTo>
                  <a:lnTo>
                    <a:pt x="334" y="300"/>
                  </a:lnTo>
                  <a:lnTo>
                    <a:pt x="334" y="294"/>
                  </a:lnTo>
                  <a:lnTo>
                    <a:pt x="334" y="288"/>
                  </a:lnTo>
                  <a:lnTo>
                    <a:pt x="334" y="281"/>
                  </a:lnTo>
                  <a:lnTo>
                    <a:pt x="332" y="281"/>
                  </a:lnTo>
                  <a:lnTo>
                    <a:pt x="330" y="279"/>
                  </a:lnTo>
                  <a:lnTo>
                    <a:pt x="326" y="277"/>
                  </a:lnTo>
                  <a:lnTo>
                    <a:pt x="323" y="275"/>
                  </a:lnTo>
                  <a:lnTo>
                    <a:pt x="321" y="274"/>
                  </a:lnTo>
                  <a:lnTo>
                    <a:pt x="317" y="272"/>
                  </a:lnTo>
                  <a:lnTo>
                    <a:pt x="315" y="272"/>
                  </a:lnTo>
                  <a:lnTo>
                    <a:pt x="311" y="270"/>
                  </a:lnTo>
                  <a:lnTo>
                    <a:pt x="311" y="270"/>
                  </a:lnTo>
                  <a:lnTo>
                    <a:pt x="311" y="270"/>
                  </a:lnTo>
                  <a:lnTo>
                    <a:pt x="309" y="270"/>
                  </a:lnTo>
                  <a:lnTo>
                    <a:pt x="309" y="270"/>
                  </a:lnTo>
                  <a:lnTo>
                    <a:pt x="307" y="270"/>
                  </a:lnTo>
                  <a:lnTo>
                    <a:pt x="307" y="270"/>
                  </a:lnTo>
                  <a:lnTo>
                    <a:pt x="306" y="270"/>
                  </a:lnTo>
                  <a:lnTo>
                    <a:pt x="306" y="272"/>
                  </a:lnTo>
                  <a:lnTo>
                    <a:pt x="328" y="293"/>
                  </a:lnTo>
                  <a:lnTo>
                    <a:pt x="326" y="331"/>
                  </a:lnTo>
                  <a:close/>
                  <a:moveTo>
                    <a:pt x="268" y="286"/>
                  </a:moveTo>
                  <a:lnTo>
                    <a:pt x="260" y="289"/>
                  </a:lnTo>
                  <a:lnTo>
                    <a:pt x="253" y="293"/>
                  </a:lnTo>
                  <a:lnTo>
                    <a:pt x="247" y="296"/>
                  </a:lnTo>
                  <a:lnTo>
                    <a:pt x="241" y="301"/>
                  </a:lnTo>
                  <a:lnTo>
                    <a:pt x="236" y="305"/>
                  </a:lnTo>
                  <a:lnTo>
                    <a:pt x="232" y="310"/>
                  </a:lnTo>
                  <a:lnTo>
                    <a:pt x="230" y="313"/>
                  </a:lnTo>
                  <a:lnTo>
                    <a:pt x="230" y="317"/>
                  </a:lnTo>
                  <a:lnTo>
                    <a:pt x="219" y="324"/>
                  </a:lnTo>
                  <a:lnTo>
                    <a:pt x="209" y="329"/>
                  </a:lnTo>
                  <a:lnTo>
                    <a:pt x="198" y="334"/>
                  </a:lnTo>
                  <a:lnTo>
                    <a:pt x="187" y="339"/>
                  </a:lnTo>
                  <a:lnTo>
                    <a:pt x="175" y="344"/>
                  </a:lnTo>
                  <a:lnTo>
                    <a:pt x="162" y="348"/>
                  </a:lnTo>
                  <a:lnTo>
                    <a:pt x="151" y="350"/>
                  </a:lnTo>
                  <a:lnTo>
                    <a:pt x="141" y="351"/>
                  </a:lnTo>
                  <a:lnTo>
                    <a:pt x="141" y="350"/>
                  </a:lnTo>
                  <a:lnTo>
                    <a:pt x="141" y="348"/>
                  </a:lnTo>
                  <a:lnTo>
                    <a:pt x="141" y="344"/>
                  </a:lnTo>
                  <a:lnTo>
                    <a:pt x="143" y="343"/>
                  </a:lnTo>
                  <a:lnTo>
                    <a:pt x="143" y="341"/>
                  </a:lnTo>
                  <a:lnTo>
                    <a:pt x="145" y="339"/>
                  </a:lnTo>
                  <a:lnTo>
                    <a:pt x="145" y="338"/>
                  </a:lnTo>
                  <a:lnTo>
                    <a:pt x="147" y="334"/>
                  </a:lnTo>
                  <a:lnTo>
                    <a:pt x="128" y="350"/>
                  </a:lnTo>
                  <a:lnTo>
                    <a:pt x="141" y="360"/>
                  </a:lnTo>
                  <a:lnTo>
                    <a:pt x="175" y="362"/>
                  </a:lnTo>
                  <a:lnTo>
                    <a:pt x="200" y="344"/>
                  </a:lnTo>
                  <a:lnTo>
                    <a:pt x="268" y="286"/>
                  </a:lnTo>
                  <a:close/>
                  <a:moveTo>
                    <a:pt x="123" y="332"/>
                  </a:moveTo>
                  <a:lnTo>
                    <a:pt x="121" y="332"/>
                  </a:lnTo>
                  <a:lnTo>
                    <a:pt x="121" y="334"/>
                  </a:lnTo>
                  <a:lnTo>
                    <a:pt x="119" y="334"/>
                  </a:lnTo>
                  <a:lnTo>
                    <a:pt x="117" y="334"/>
                  </a:lnTo>
                  <a:lnTo>
                    <a:pt x="115" y="334"/>
                  </a:lnTo>
                  <a:lnTo>
                    <a:pt x="113" y="334"/>
                  </a:lnTo>
                  <a:lnTo>
                    <a:pt x="111" y="334"/>
                  </a:lnTo>
                  <a:lnTo>
                    <a:pt x="111" y="334"/>
                  </a:lnTo>
                  <a:lnTo>
                    <a:pt x="113" y="322"/>
                  </a:lnTo>
                  <a:lnTo>
                    <a:pt x="119" y="306"/>
                  </a:lnTo>
                  <a:lnTo>
                    <a:pt x="130" y="293"/>
                  </a:lnTo>
                  <a:lnTo>
                    <a:pt x="141" y="277"/>
                  </a:lnTo>
                  <a:lnTo>
                    <a:pt x="155" y="265"/>
                  </a:lnTo>
                  <a:lnTo>
                    <a:pt x="170" y="251"/>
                  </a:lnTo>
                  <a:lnTo>
                    <a:pt x="183" y="241"/>
                  </a:lnTo>
                  <a:lnTo>
                    <a:pt x="196" y="234"/>
                  </a:lnTo>
                  <a:lnTo>
                    <a:pt x="196" y="231"/>
                  </a:lnTo>
                  <a:lnTo>
                    <a:pt x="196" y="226"/>
                  </a:lnTo>
                  <a:lnTo>
                    <a:pt x="196" y="222"/>
                  </a:lnTo>
                  <a:lnTo>
                    <a:pt x="198" y="219"/>
                  </a:lnTo>
                  <a:lnTo>
                    <a:pt x="198" y="215"/>
                  </a:lnTo>
                  <a:lnTo>
                    <a:pt x="198" y="210"/>
                  </a:lnTo>
                  <a:lnTo>
                    <a:pt x="200" y="207"/>
                  </a:lnTo>
                  <a:lnTo>
                    <a:pt x="200" y="203"/>
                  </a:lnTo>
                  <a:lnTo>
                    <a:pt x="128" y="263"/>
                  </a:lnTo>
                  <a:lnTo>
                    <a:pt x="72" y="313"/>
                  </a:lnTo>
                  <a:lnTo>
                    <a:pt x="72" y="325"/>
                  </a:lnTo>
                  <a:lnTo>
                    <a:pt x="75" y="339"/>
                  </a:lnTo>
                  <a:lnTo>
                    <a:pt x="81" y="339"/>
                  </a:lnTo>
                  <a:lnTo>
                    <a:pt x="109" y="344"/>
                  </a:lnTo>
                  <a:lnTo>
                    <a:pt x="123" y="332"/>
                  </a:lnTo>
                  <a:close/>
                  <a:moveTo>
                    <a:pt x="200" y="193"/>
                  </a:moveTo>
                  <a:lnTo>
                    <a:pt x="200" y="191"/>
                  </a:lnTo>
                  <a:lnTo>
                    <a:pt x="200" y="189"/>
                  </a:lnTo>
                  <a:lnTo>
                    <a:pt x="200" y="188"/>
                  </a:lnTo>
                  <a:lnTo>
                    <a:pt x="198" y="184"/>
                  </a:lnTo>
                  <a:lnTo>
                    <a:pt x="198" y="182"/>
                  </a:lnTo>
                  <a:lnTo>
                    <a:pt x="198" y="181"/>
                  </a:lnTo>
                  <a:lnTo>
                    <a:pt x="196" y="177"/>
                  </a:lnTo>
                  <a:lnTo>
                    <a:pt x="194" y="176"/>
                  </a:lnTo>
                  <a:lnTo>
                    <a:pt x="194" y="179"/>
                  </a:lnTo>
                  <a:lnTo>
                    <a:pt x="200" y="193"/>
                  </a:lnTo>
                  <a:close/>
                  <a:moveTo>
                    <a:pt x="192" y="174"/>
                  </a:moveTo>
                  <a:lnTo>
                    <a:pt x="192" y="174"/>
                  </a:lnTo>
                  <a:lnTo>
                    <a:pt x="192" y="172"/>
                  </a:lnTo>
                  <a:lnTo>
                    <a:pt x="191" y="172"/>
                  </a:lnTo>
                  <a:lnTo>
                    <a:pt x="191" y="170"/>
                  </a:lnTo>
                  <a:lnTo>
                    <a:pt x="189" y="170"/>
                  </a:lnTo>
                  <a:lnTo>
                    <a:pt x="189" y="169"/>
                  </a:lnTo>
                  <a:lnTo>
                    <a:pt x="187" y="169"/>
                  </a:lnTo>
                  <a:lnTo>
                    <a:pt x="187" y="167"/>
                  </a:lnTo>
                  <a:lnTo>
                    <a:pt x="181" y="163"/>
                  </a:lnTo>
                  <a:lnTo>
                    <a:pt x="174" y="160"/>
                  </a:lnTo>
                  <a:lnTo>
                    <a:pt x="166" y="158"/>
                  </a:lnTo>
                  <a:lnTo>
                    <a:pt x="157" y="157"/>
                  </a:lnTo>
                  <a:lnTo>
                    <a:pt x="136" y="157"/>
                  </a:lnTo>
                  <a:lnTo>
                    <a:pt x="113" y="160"/>
                  </a:lnTo>
                  <a:lnTo>
                    <a:pt x="91" y="165"/>
                  </a:lnTo>
                  <a:lnTo>
                    <a:pt x="64" y="172"/>
                  </a:lnTo>
                  <a:lnTo>
                    <a:pt x="40" y="181"/>
                  </a:lnTo>
                  <a:lnTo>
                    <a:pt x="15" y="191"/>
                  </a:lnTo>
                  <a:lnTo>
                    <a:pt x="2" y="200"/>
                  </a:lnTo>
                  <a:lnTo>
                    <a:pt x="0" y="213"/>
                  </a:lnTo>
                  <a:lnTo>
                    <a:pt x="6" y="213"/>
                  </a:lnTo>
                  <a:lnTo>
                    <a:pt x="9" y="219"/>
                  </a:lnTo>
                  <a:lnTo>
                    <a:pt x="58" y="226"/>
                  </a:lnTo>
                  <a:lnTo>
                    <a:pt x="68" y="212"/>
                  </a:lnTo>
                  <a:lnTo>
                    <a:pt x="83" y="213"/>
                  </a:lnTo>
                  <a:lnTo>
                    <a:pt x="166" y="172"/>
                  </a:lnTo>
                  <a:lnTo>
                    <a:pt x="192" y="174"/>
                  </a:lnTo>
                  <a:close/>
                </a:path>
              </a:pathLst>
            </a:custGeom>
            <a:solidFill>
              <a:srgbClr val="FF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35" name="Freeform 83"/>
            <p:cNvSpPr>
              <a:spLocks/>
            </p:cNvSpPr>
            <p:nvPr/>
          </p:nvSpPr>
          <p:spPr bwMode="auto">
            <a:xfrm>
              <a:off x="2887" y="2802"/>
              <a:ext cx="213" cy="233"/>
            </a:xfrm>
            <a:custGeom>
              <a:avLst/>
              <a:gdLst>
                <a:gd name="T0" fmla="*/ 468 w 643"/>
                <a:gd name="T1" fmla="*/ 43 h 681"/>
                <a:gd name="T2" fmla="*/ 506 w 643"/>
                <a:gd name="T3" fmla="*/ 50 h 681"/>
                <a:gd name="T4" fmla="*/ 549 w 643"/>
                <a:gd name="T5" fmla="*/ 78 h 681"/>
                <a:gd name="T6" fmla="*/ 619 w 643"/>
                <a:gd name="T7" fmla="*/ 84 h 681"/>
                <a:gd name="T8" fmla="*/ 615 w 643"/>
                <a:gd name="T9" fmla="*/ 167 h 681"/>
                <a:gd name="T10" fmla="*/ 591 w 643"/>
                <a:gd name="T11" fmla="*/ 181 h 681"/>
                <a:gd name="T12" fmla="*/ 587 w 643"/>
                <a:gd name="T13" fmla="*/ 150 h 681"/>
                <a:gd name="T14" fmla="*/ 545 w 643"/>
                <a:gd name="T15" fmla="*/ 117 h 681"/>
                <a:gd name="T16" fmla="*/ 508 w 643"/>
                <a:gd name="T17" fmla="*/ 119 h 681"/>
                <a:gd name="T18" fmla="*/ 487 w 643"/>
                <a:gd name="T19" fmla="*/ 153 h 681"/>
                <a:gd name="T20" fmla="*/ 489 w 643"/>
                <a:gd name="T21" fmla="*/ 193 h 681"/>
                <a:gd name="T22" fmla="*/ 521 w 643"/>
                <a:gd name="T23" fmla="*/ 226 h 681"/>
                <a:gd name="T24" fmla="*/ 540 w 643"/>
                <a:gd name="T25" fmla="*/ 226 h 681"/>
                <a:gd name="T26" fmla="*/ 568 w 643"/>
                <a:gd name="T27" fmla="*/ 253 h 681"/>
                <a:gd name="T28" fmla="*/ 625 w 643"/>
                <a:gd name="T29" fmla="*/ 260 h 681"/>
                <a:gd name="T30" fmla="*/ 626 w 643"/>
                <a:gd name="T31" fmla="*/ 305 h 681"/>
                <a:gd name="T32" fmla="*/ 632 w 643"/>
                <a:gd name="T33" fmla="*/ 308 h 681"/>
                <a:gd name="T34" fmla="*/ 611 w 643"/>
                <a:gd name="T35" fmla="*/ 343 h 681"/>
                <a:gd name="T36" fmla="*/ 615 w 643"/>
                <a:gd name="T37" fmla="*/ 357 h 681"/>
                <a:gd name="T38" fmla="*/ 634 w 643"/>
                <a:gd name="T39" fmla="*/ 376 h 681"/>
                <a:gd name="T40" fmla="*/ 643 w 643"/>
                <a:gd name="T41" fmla="*/ 376 h 681"/>
                <a:gd name="T42" fmla="*/ 632 w 643"/>
                <a:gd name="T43" fmla="*/ 384 h 681"/>
                <a:gd name="T44" fmla="*/ 619 w 643"/>
                <a:gd name="T45" fmla="*/ 527 h 681"/>
                <a:gd name="T46" fmla="*/ 623 w 643"/>
                <a:gd name="T47" fmla="*/ 655 h 681"/>
                <a:gd name="T48" fmla="*/ 632 w 643"/>
                <a:gd name="T49" fmla="*/ 677 h 681"/>
                <a:gd name="T50" fmla="*/ 632 w 643"/>
                <a:gd name="T51" fmla="*/ 681 h 681"/>
                <a:gd name="T52" fmla="*/ 330 w 643"/>
                <a:gd name="T53" fmla="*/ 669 h 681"/>
                <a:gd name="T54" fmla="*/ 0 w 643"/>
                <a:gd name="T55" fmla="*/ 619 h 681"/>
                <a:gd name="T56" fmla="*/ 23 w 643"/>
                <a:gd name="T57" fmla="*/ 396 h 681"/>
                <a:gd name="T58" fmla="*/ 25 w 643"/>
                <a:gd name="T59" fmla="*/ 252 h 681"/>
                <a:gd name="T60" fmla="*/ 38 w 643"/>
                <a:gd name="T61" fmla="*/ 177 h 681"/>
                <a:gd name="T62" fmla="*/ 62 w 643"/>
                <a:gd name="T63" fmla="*/ 100 h 681"/>
                <a:gd name="T64" fmla="*/ 95 w 643"/>
                <a:gd name="T65" fmla="*/ 22 h 681"/>
                <a:gd name="T66" fmla="*/ 106 w 643"/>
                <a:gd name="T67" fmla="*/ 0 h 681"/>
                <a:gd name="T68" fmla="*/ 272 w 643"/>
                <a:gd name="T69" fmla="*/ 31 h 681"/>
                <a:gd name="T70" fmla="*/ 468 w 643"/>
                <a:gd name="T71" fmla="*/ 43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3" h="681">
                  <a:moveTo>
                    <a:pt x="468" y="43"/>
                  </a:moveTo>
                  <a:lnTo>
                    <a:pt x="506" y="50"/>
                  </a:lnTo>
                  <a:lnTo>
                    <a:pt x="549" y="78"/>
                  </a:lnTo>
                  <a:lnTo>
                    <a:pt x="619" y="84"/>
                  </a:lnTo>
                  <a:lnTo>
                    <a:pt x="615" y="167"/>
                  </a:lnTo>
                  <a:lnTo>
                    <a:pt x="591" y="181"/>
                  </a:lnTo>
                  <a:lnTo>
                    <a:pt x="587" y="150"/>
                  </a:lnTo>
                  <a:lnTo>
                    <a:pt x="545" y="117"/>
                  </a:lnTo>
                  <a:lnTo>
                    <a:pt x="508" y="119"/>
                  </a:lnTo>
                  <a:lnTo>
                    <a:pt x="487" y="153"/>
                  </a:lnTo>
                  <a:lnTo>
                    <a:pt x="489" y="193"/>
                  </a:lnTo>
                  <a:lnTo>
                    <a:pt x="521" y="226"/>
                  </a:lnTo>
                  <a:lnTo>
                    <a:pt x="540" y="226"/>
                  </a:lnTo>
                  <a:lnTo>
                    <a:pt x="568" y="253"/>
                  </a:lnTo>
                  <a:lnTo>
                    <a:pt x="625" y="260"/>
                  </a:lnTo>
                  <a:lnTo>
                    <a:pt x="626" y="305"/>
                  </a:lnTo>
                  <a:lnTo>
                    <a:pt x="632" y="308"/>
                  </a:lnTo>
                  <a:lnTo>
                    <a:pt x="611" y="343"/>
                  </a:lnTo>
                  <a:lnTo>
                    <a:pt x="615" y="357"/>
                  </a:lnTo>
                  <a:lnTo>
                    <a:pt x="634" y="376"/>
                  </a:lnTo>
                  <a:lnTo>
                    <a:pt x="643" y="376"/>
                  </a:lnTo>
                  <a:lnTo>
                    <a:pt x="632" y="384"/>
                  </a:lnTo>
                  <a:lnTo>
                    <a:pt x="619" y="527"/>
                  </a:lnTo>
                  <a:lnTo>
                    <a:pt x="623" y="655"/>
                  </a:lnTo>
                  <a:lnTo>
                    <a:pt x="632" y="677"/>
                  </a:lnTo>
                  <a:lnTo>
                    <a:pt x="632" y="681"/>
                  </a:lnTo>
                  <a:lnTo>
                    <a:pt x="330" y="669"/>
                  </a:lnTo>
                  <a:lnTo>
                    <a:pt x="0" y="619"/>
                  </a:lnTo>
                  <a:lnTo>
                    <a:pt x="23" y="396"/>
                  </a:lnTo>
                  <a:lnTo>
                    <a:pt x="25" y="252"/>
                  </a:lnTo>
                  <a:lnTo>
                    <a:pt x="38" y="177"/>
                  </a:lnTo>
                  <a:lnTo>
                    <a:pt x="62" y="100"/>
                  </a:lnTo>
                  <a:lnTo>
                    <a:pt x="95" y="22"/>
                  </a:lnTo>
                  <a:lnTo>
                    <a:pt x="106" y="0"/>
                  </a:lnTo>
                  <a:lnTo>
                    <a:pt x="272" y="31"/>
                  </a:lnTo>
                  <a:lnTo>
                    <a:pt x="468" y="43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36" name="Freeform 84"/>
            <p:cNvSpPr>
              <a:spLocks/>
            </p:cNvSpPr>
            <p:nvPr/>
          </p:nvSpPr>
          <p:spPr bwMode="auto">
            <a:xfrm>
              <a:off x="3100" y="2816"/>
              <a:ext cx="39" cy="39"/>
            </a:xfrm>
            <a:custGeom>
              <a:avLst/>
              <a:gdLst>
                <a:gd name="T0" fmla="*/ 74 w 117"/>
                <a:gd name="T1" fmla="*/ 21 h 116"/>
                <a:gd name="T2" fmla="*/ 8 w 117"/>
                <a:gd name="T3" fmla="*/ 71 h 116"/>
                <a:gd name="T4" fmla="*/ 8 w 117"/>
                <a:gd name="T5" fmla="*/ 85 h 116"/>
                <a:gd name="T6" fmla="*/ 27 w 117"/>
                <a:gd name="T7" fmla="*/ 93 h 116"/>
                <a:gd name="T8" fmla="*/ 31 w 117"/>
                <a:gd name="T9" fmla="*/ 93 h 116"/>
                <a:gd name="T10" fmla="*/ 2 w 117"/>
                <a:gd name="T11" fmla="*/ 116 h 116"/>
                <a:gd name="T12" fmla="*/ 0 w 117"/>
                <a:gd name="T13" fmla="*/ 37 h 116"/>
                <a:gd name="T14" fmla="*/ 0 w 117"/>
                <a:gd name="T15" fmla="*/ 31 h 116"/>
                <a:gd name="T16" fmla="*/ 21 w 117"/>
                <a:gd name="T17" fmla="*/ 28 h 116"/>
                <a:gd name="T18" fmla="*/ 21 w 117"/>
                <a:gd name="T19" fmla="*/ 24 h 116"/>
                <a:gd name="T20" fmla="*/ 93 w 117"/>
                <a:gd name="T21" fmla="*/ 0 h 116"/>
                <a:gd name="T22" fmla="*/ 117 w 117"/>
                <a:gd name="T23" fmla="*/ 2 h 116"/>
                <a:gd name="T24" fmla="*/ 74 w 117"/>
                <a:gd name="T25" fmla="*/ 2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116">
                  <a:moveTo>
                    <a:pt x="74" y="21"/>
                  </a:moveTo>
                  <a:lnTo>
                    <a:pt x="8" y="71"/>
                  </a:lnTo>
                  <a:lnTo>
                    <a:pt x="8" y="85"/>
                  </a:lnTo>
                  <a:lnTo>
                    <a:pt x="27" y="93"/>
                  </a:lnTo>
                  <a:lnTo>
                    <a:pt x="31" y="93"/>
                  </a:lnTo>
                  <a:lnTo>
                    <a:pt x="2" y="116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21" y="28"/>
                  </a:lnTo>
                  <a:lnTo>
                    <a:pt x="21" y="24"/>
                  </a:lnTo>
                  <a:lnTo>
                    <a:pt x="93" y="0"/>
                  </a:lnTo>
                  <a:lnTo>
                    <a:pt x="117" y="2"/>
                  </a:lnTo>
                  <a:lnTo>
                    <a:pt x="74" y="21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37" name="Freeform 85"/>
            <p:cNvSpPr>
              <a:spLocks/>
            </p:cNvSpPr>
            <p:nvPr/>
          </p:nvSpPr>
          <p:spPr bwMode="auto">
            <a:xfrm>
              <a:off x="3165" y="2829"/>
              <a:ext cx="22" cy="14"/>
            </a:xfrm>
            <a:custGeom>
              <a:avLst/>
              <a:gdLst>
                <a:gd name="T0" fmla="*/ 64 w 66"/>
                <a:gd name="T1" fmla="*/ 9 h 42"/>
                <a:gd name="T2" fmla="*/ 60 w 66"/>
                <a:gd name="T3" fmla="*/ 9 h 42"/>
                <a:gd name="T4" fmla="*/ 54 w 66"/>
                <a:gd name="T5" fmla="*/ 5 h 42"/>
                <a:gd name="T6" fmla="*/ 5 w 66"/>
                <a:gd name="T7" fmla="*/ 42 h 42"/>
                <a:gd name="T8" fmla="*/ 0 w 66"/>
                <a:gd name="T9" fmla="*/ 42 h 42"/>
                <a:gd name="T10" fmla="*/ 11 w 66"/>
                <a:gd name="T11" fmla="*/ 24 h 42"/>
                <a:gd name="T12" fmla="*/ 45 w 66"/>
                <a:gd name="T13" fmla="*/ 0 h 42"/>
                <a:gd name="T14" fmla="*/ 66 w 66"/>
                <a:gd name="T15" fmla="*/ 0 h 42"/>
                <a:gd name="T16" fmla="*/ 64 w 66"/>
                <a:gd name="T17" fmla="*/ 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42">
                  <a:moveTo>
                    <a:pt x="64" y="9"/>
                  </a:moveTo>
                  <a:lnTo>
                    <a:pt x="60" y="9"/>
                  </a:lnTo>
                  <a:lnTo>
                    <a:pt x="54" y="5"/>
                  </a:lnTo>
                  <a:lnTo>
                    <a:pt x="5" y="42"/>
                  </a:lnTo>
                  <a:lnTo>
                    <a:pt x="0" y="42"/>
                  </a:lnTo>
                  <a:lnTo>
                    <a:pt x="11" y="24"/>
                  </a:lnTo>
                  <a:lnTo>
                    <a:pt x="45" y="0"/>
                  </a:lnTo>
                  <a:lnTo>
                    <a:pt x="66" y="0"/>
                  </a:lnTo>
                  <a:lnTo>
                    <a:pt x="64" y="9"/>
                  </a:lnTo>
                  <a:close/>
                </a:path>
              </a:pathLst>
            </a:custGeom>
            <a:solidFill>
              <a:srgbClr val="FF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38" name="Freeform 86"/>
            <p:cNvSpPr>
              <a:spLocks/>
            </p:cNvSpPr>
            <p:nvPr/>
          </p:nvSpPr>
          <p:spPr bwMode="auto">
            <a:xfrm>
              <a:off x="3180" y="2834"/>
              <a:ext cx="18" cy="20"/>
            </a:xfrm>
            <a:custGeom>
              <a:avLst/>
              <a:gdLst>
                <a:gd name="T0" fmla="*/ 0 w 55"/>
                <a:gd name="T1" fmla="*/ 58 h 58"/>
                <a:gd name="T2" fmla="*/ 0 w 55"/>
                <a:gd name="T3" fmla="*/ 36 h 58"/>
                <a:gd name="T4" fmla="*/ 51 w 55"/>
                <a:gd name="T5" fmla="*/ 0 h 58"/>
                <a:gd name="T6" fmla="*/ 55 w 55"/>
                <a:gd name="T7" fmla="*/ 0 h 58"/>
                <a:gd name="T8" fmla="*/ 0 w 55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8">
                  <a:moveTo>
                    <a:pt x="0" y="58"/>
                  </a:moveTo>
                  <a:lnTo>
                    <a:pt x="0" y="36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AE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39" name="Freeform 87"/>
            <p:cNvSpPr>
              <a:spLocks/>
            </p:cNvSpPr>
            <p:nvPr/>
          </p:nvSpPr>
          <p:spPr bwMode="auto">
            <a:xfrm>
              <a:off x="3189" y="2845"/>
              <a:ext cx="20" cy="24"/>
            </a:xfrm>
            <a:custGeom>
              <a:avLst/>
              <a:gdLst>
                <a:gd name="T0" fmla="*/ 6 w 61"/>
                <a:gd name="T1" fmla="*/ 69 h 72"/>
                <a:gd name="T2" fmla="*/ 0 w 61"/>
                <a:gd name="T3" fmla="*/ 72 h 72"/>
                <a:gd name="T4" fmla="*/ 0 w 61"/>
                <a:gd name="T5" fmla="*/ 55 h 72"/>
                <a:gd name="T6" fmla="*/ 30 w 61"/>
                <a:gd name="T7" fmla="*/ 17 h 72"/>
                <a:gd name="T8" fmla="*/ 57 w 61"/>
                <a:gd name="T9" fmla="*/ 0 h 72"/>
                <a:gd name="T10" fmla="*/ 61 w 61"/>
                <a:gd name="T11" fmla="*/ 1 h 72"/>
                <a:gd name="T12" fmla="*/ 6 w 61"/>
                <a:gd name="T13" fmla="*/ 6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2">
                  <a:moveTo>
                    <a:pt x="6" y="69"/>
                  </a:moveTo>
                  <a:lnTo>
                    <a:pt x="0" y="72"/>
                  </a:lnTo>
                  <a:lnTo>
                    <a:pt x="0" y="55"/>
                  </a:lnTo>
                  <a:lnTo>
                    <a:pt x="30" y="17"/>
                  </a:lnTo>
                  <a:lnTo>
                    <a:pt x="57" y="0"/>
                  </a:lnTo>
                  <a:lnTo>
                    <a:pt x="61" y="1"/>
                  </a:lnTo>
                  <a:lnTo>
                    <a:pt x="6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40" name="Freeform 88"/>
            <p:cNvSpPr>
              <a:spLocks/>
            </p:cNvSpPr>
            <p:nvPr/>
          </p:nvSpPr>
          <p:spPr bwMode="auto">
            <a:xfrm>
              <a:off x="3147" y="2848"/>
              <a:ext cx="35" cy="31"/>
            </a:xfrm>
            <a:custGeom>
              <a:avLst/>
              <a:gdLst>
                <a:gd name="T0" fmla="*/ 51 w 106"/>
                <a:gd name="T1" fmla="*/ 16 h 91"/>
                <a:gd name="T2" fmla="*/ 55 w 106"/>
                <a:gd name="T3" fmla="*/ 47 h 91"/>
                <a:gd name="T4" fmla="*/ 77 w 106"/>
                <a:gd name="T5" fmla="*/ 69 h 91"/>
                <a:gd name="T6" fmla="*/ 100 w 106"/>
                <a:gd name="T7" fmla="*/ 79 h 91"/>
                <a:gd name="T8" fmla="*/ 106 w 106"/>
                <a:gd name="T9" fmla="*/ 83 h 91"/>
                <a:gd name="T10" fmla="*/ 106 w 106"/>
                <a:gd name="T11" fmla="*/ 91 h 91"/>
                <a:gd name="T12" fmla="*/ 87 w 106"/>
                <a:gd name="T13" fmla="*/ 91 h 91"/>
                <a:gd name="T14" fmla="*/ 87 w 106"/>
                <a:gd name="T15" fmla="*/ 86 h 91"/>
                <a:gd name="T16" fmla="*/ 53 w 106"/>
                <a:gd name="T17" fmla="*/ 67 h 91"/>
                <a:gd name="T18" fmla="*/ 32 w 106"/>
                <a:gd name="T19" fmla="*/ 23 h 91"/>
                <a:gd name="T20" fmla="*/ 32 w 106"/>
                <a:gd name="T21" fmla="*/ 14 h 91"/>
                <a:gd name="T22" fmla="*/ 0 w 106"/>
                <a:gd name="T23" fmla="*/ 4 h 91"/>
                <a:gd name="T24" fmla="*/ 0 w 106"/>
                <a:gd name="T25" fmla="*/ 0 h 91"/>
                <a:gd name="T26" fmla="*/ 43 w 106"/>
                <a:gd name="T27" fmla="*/ 5 h 91"/>
                <a:gd name="T28" fmla="*/ 51 w 106"/>
                <a:gd name="T29" fmla="*/ 1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6" h="91">
                  <a:moveTo>
                    <a:pt x="51" y="16"/>
                  </a:moveTo>
                  <a:lnTo>
                    <a:pt x="55" y="47"/>
                  </a:lnTo>
                  <a:lnTo>
                    <a:pt x="77" y="69"/>
                  </a:lnTo>
                  <a:lnTo>
                    <a:pt x="100" y="79"/>
                  </a:lnTo>
                  <a:lnTo>
                    <a:pt x="106" y="83"/>
                  </a:lnTo>
                  <a:lnTo>
                    <a:pt x="106" y="91"/>
                  </a:lnTo>
                  <a:lnTo>
                    <a:pt x="87" y="91"/>
                  </a:lnTo>
                  <a:lnTo>
                    <a:pt x="87" y="86"/>
                  </a:lnTo>
                  <a:lnTo>
                    <a:pt x="53" y="67"/>
                  </a:lnTo>
                  <a:lnTo>
                    <a:pt x="32" y="23"/>
                  </a:lnTo>
                  <a:lnTo>
                    <a:pt x="32" y="1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3" y="5"/>
                  </a:lnTo>
                  <a:lnTo>
                    <a:pt x="51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41" name="Freeform 89"/>
            <p:cNvSpPr>
              <a:spLocks/>
            </p:cNvSpPr>
            <p:nvPr/>
          </p:nvSpPr>
          <p:spPr bwMode="auto">
            <a:xfrm>
              <a:off x="3056" y="2849"/>
              <a:ext cx="19" cy="22"/>
            </a:xfrm>
            <a:custGeom>
              <a:avLst/>
              <a:gdLst>
                <a:gd name="T0" fmla="*/ 52 w 56"/>
                <a:gd name="T1" fmla="*/ 27 h 65"/>
                <a:gd name="T2" fmla="*/ 56 w 56"/>
                <a:gd name="T3" fmla="*/ 58 h 65"/>
                <a:gd name="T4" fmla="*/ 50 w 56"/>
                <a:gd name="T5" fmla="*/ 58 h 65"/>
                <a:gd name="T6" fmla="*/ 47 w 56"/>
                <a:gd name="T7" fmla="*/ 62 h 65"/>
                <a:gd name="T8" fmla="*/ 37 w 56"/>
                <a:gd name="T9" fmla="*/ 58 h 65"/>
                <a:gd name="T10" fmla="*/ 26 w 56"/>
                <a:gd name="T11" fmla="*/ 65 h 65"/>
                <a:gd name="T12" fmla="*/ 13 w 56"/>
                <a:gd name="T13" fmla="*/ 60 h 65"/>
                <a:gd name="T14" fmla="*/ 0 w 56"/>
                <a:gd name="T15" fmla="*/ 34 h 65"/>
                <a:gd name="T16" fmla="*/ 15 w 56"/>
                <a:gd name="T17" fmla="*/ 0 h 65"/>
                <a:gd name="T18" fmla="*/ 45 w 56"/>
                <a:gd name="T19" fmla="*/ 10 h 65"/>
                <a:gd name="T20" fmla="*/ 52 w 56"/>
                <a:gd name="T21" fmla="*/ 2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65">
                  <a:moveTo>
                    <a:pt x="52" y="27"/>
                  </a:moveTo>
                  <a:lnTo>
                    <a:pt x="56" y="58"/>
                  </a:lnTo>
                  <a:lnTo>
                    <a:pt x="50" y="58"/>
                  </a:lnTo>
                  <a:lnTo>
                    <a:pt x="47" y="62"/>
                  </a:lnTo>
                  <a:lnTo>
                    <a:pt x="37" y="58"/>
                  </a:lnTo>
                  <a:lnTo>
                    <a:pt x="26" y="65"/>
                  </a:lnTo>
                  <a:lnTo>
                    <a:pt x="13" y="60"/>
                  </a:lnTo>
                  <a:lnTo>
                    <a:pt x="0" y="34"/>
                  </a:lnTo>
                  <a:lnTo>
                    <a:pt x="15" y="0"/>
                  </a:lnTo>
                  <a:lnTo>
                    <a:pt x="45" y="10"/>
                  </a:lnTo>
                  <a:lnTo>
                    <a:pt x="52" y="27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42" name="Freeform 90"/>
            <p:cNvSpPr>
              <a:spLocks/>
            </p:cNvSpPr>
            <p:nvPr/>
          </p:nvSpPr>
          <p:spPr bwMode="auto">
            <a:xfrm>
              <a:off x="3102" y="2873"/>
              <a:ext cx="130" cy="169"/>
            </a:xfrm>
            <a:custGeom>
              <a:avLst/>
              <a:gdLst>
                <a:gd name="T0" fmla="*/ 391 w 391"/>
                <a:gd name="T1" fmla="*/ 181 h 493"/>
                <a:gd name="T2" fmla="*/ 383 w 391"/>
                <a:gd name="T3" fmla="*/ 355 h 493"/>
                <a:gd name="T4" fmla="*/ 366 w 391"/>
                <a:gd name="T5" fmla="*/ 481 h 493"/>
                <a:gd name="T6" fmla="*/ 317 w 391"/>
                <a:gd name="T7" fmla="*/ 488 h 493"/>
                <a:gd name="T8" fmla="*/ 125 w 391"/>
                <a:gd name="T9" fmla="*/ 493 h 493"/>
                <a:gd name="T10" fmla="*/ 10 w 391"/>
                <a:gd name="T11" fmla="*/ 485 h 493"/>
                <a:gd name="T12" fmla="*/ 2 w 391"/>
                <a:gd name="T13" fmla="*/ 452 h 493"/>
                <a:gd name="T14" fmla="*/ 0 w 391"/>
                <a:gd name="T15" fmla="*/ 237 h 493"/>
                <a:gd name="T16" fmla="*/ 11 w 391"/>
                <a:gd name="T17" fmla="*/ 173 h 493"/>
                <a:gd name="T18" fmla="*/ 74 w 391"/>
                <a:gd name="T19" fmla="*/ 192 h 493"/>
                <a:gd name="T20" fmla="*/ 113 w 391"/>
                <a:gd name="T21" fmla="*/ 185 h 493"/>
                <a:gd name="T22" fmla="*/ 166 w 391"/>
                <a:gd name="T23" fmla="*/ 152 h 493"/>
                <a:gd name="T24" fmla="*/ 183 w 391"/>
                <a:gd name="T25" fmla="*/ 123 h 493"/>
                <a:gd name="T26" fmla="*/ 217 w 391"/>
                <a:gd name="T27" fmla="*/ 107 h 493"/>
                <a:gd name="T28" fmla="*/ 215 w 391"/>
                <a:gd name="T29" fmla="*/ 138 h 493"/>
                <a:gd name="T30" fmla="*/ 170 w 391"/>
                <a:gd name="T31" fmla="*/ 197 h 493"/>
                <a:gd name="T32" fmla="*/ 159 w 391"/>
                <a:gd name="T33" fmla="*/ 228 h 493"/>
                <a:gd name="T34" fmla="*/ 162 w 391"/>
                <a:gd name="T35" fmla="*/ 240 h 493"/>
                <a:gd name="T36" fmla="*/ 181 w 391"/>
                <a:gd name="T37" fmla="*/ 250 h 493"/>
                <a:gd name="T38" fmla="*/ 225 w 391"/>
                <a:gd name="T39" fmla="*/ 243 h 493"/>
                <a:gd name="T40" fmla="*/ 260 w 391"/>
                <a:gd name="T41" fmla="*/ 219 h 493"/>
                <a:gd name="T42" fmla="*/ 296 w 391"/>
                <a:gd name="T43" fmla="*/ 162 h 493"/>
                <a:gd name="T44" fmla="*/ 377 w 391"/>
                <a:gd name="T45" fmla="*/ 0 h 493"/>
                <a:gd name="T46" fmla="*/ 377 w 391"/>
                <a:gd name="T47" fmla="*/ 69 h 493"/>
                <a:gd name="T48" fmla="*/ 391 w 391"/>
                <a:gd name="T49" fmla="*/ 181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1" h="493">
                  <a:moveTo>
                    <a:pt x="391" y="181"/>
                  </a:moveTo>
                  <a:lnTo>
                    <a:pt x="383" y="355"/>
                  </a:lnTo>
                  <a:lnTo>
                    <a:pt x="366" y="481"/>
                  </a:lnTo>
                  <a:lnTo>
                    <a:pt x="317" y="488"/>
                  </a:lnTo>
                  <a:lnTo>
                    <a:pt x="125" y="493"/>
                  </a:lnTo>
                  <a:lnTo>
                    <a:pt x="10" y="485"/>
                  </a:lnTo>
                  <a:lnTo>
                    <a:pt x="2" y="452"/>
                  </a:lnTo>
                  <a:lnTo>
                    <a:pt x="0" y="237"/>
                  </a:lnTo>
                  <a:lnTo>
                    <a:pt x="11" y="173"/>
                  </a:lnTo>
                  <a:lnTo>
                    <a:pt x="74" y="192"/>
                  </a:lnTo>
                  <a:lnTo>
                    <a:pt x="113" y="185"/>
                  </a:lnTo>
                  <a:lnTo>
                    <a:pt x="166" y="152"/>
                  </a:lnTo>
                  <a:lnTo>
                    <a:pt x="183" y="123"/>
                  </a:lnTo>
                  <a:lnTo>
                    <a:pt x="217" y="107"/>
                  </a:lnTo>
                  <a:lnTo>
                    <a:pt x="215" y="138"/>
                  </a:lnTo>
                  <a:lnTo>
                    <a:pt x="170" y="197"/>
                  </a:lnTo>
                  <a:lnTo>
                    <a:pt x="159" y="228"/>
                  </a:lnTo>
                  <a:lnTo>
                    <a:pt x="162" y="240"/>
                  </a:lnTo>
                  <a:lnTo>
                    <a:pt x="181" y="250"/>
                  </a:lnTo>
                  <a:lnTo>
                    <a:pt x="225" y="243"/>
                  </a:lnTo>
                  <a:lnTo>
                    <a:pt x="260" y="219"/>
                  </a:lnTo>
                  <a:lnTo>
                    <a:pt x="296" y="162"/>
                  </a:lnTo>
                  <a:lnTo>
                    <a:pt x="377" y="0"/>
                  </a:lnTo>
                  <a:lnTo>
                    <a:pt x="377" y="69"/>
                  </a:lnTo>
                  <a:lnTo>
                    <a:pt x="391" y="181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43" name="Freeform 91"/>
            <p:cNvSpPr>
              <a:spLocks/>
            </p:cNvSpPr>
            <p:nvPr/>
          </p:nvSpPr>
          <p:spPr bwMode="auto">
            <a:xfrm>
              <a:off x="3102" y="2870"/>
              <a:ext cx="30" cy="30"/>
            </a:xfrm>
            <a:custGeom>
              <a:avLst/>
              <a:gdLst>
                <a:gd name="T0" fmla="*/ 4 w 89"/>
                <a:gd name="T1" fmla="*/ 88 h 88"/>
                <a:gd name="T2" fmla="*/ 0 w 89"/>
                <a:gd name="T3" fmla="*/ 45 h 88"/>
                <a:gd name="T4" fmla="*/ 89 w 89"/>
                <a:gd name="T5" fmla="*/ 0 h 88"/>
                <a:gd name="T6" fmla="*/ 87 w 89"/>
                <a:gd name="T7" fmla="*/ 21 h 88"/>
                <a:gd name="T8" fmla="*/ 4 w 89"/>
                <a:gd name="T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88">
                  <a:moveTo>
                    <a:pt x="4" y="88"/>
                  </a:moveTo>
                  <a:lnTo>
                    <a:pt x="0" y="45"/>
                  </a:lnTo>
                  <a:lnTo>
                    <a:pt x="89" y="0"/>
                  </a:lnTo>
                  <a:lnTo>
                    <a:pt x="87" y="21"/>
                  </a:lnTo>
                  <a:lnTo>
                    <a:pt x="4" y="88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44" name="Freeform 92"/>
            <p:cNvSpPr>
              <a:spLocks/>
            </p:cNvSpPr>
            <p:nvPr/>
          </p:nvSpPr>
          <p:spPr bwMode="auto">
            <a:xfrm>
              <a:off x="2781" y="2925"/>
              <a:ext cx="91" cy="126"/>
            </a:xfrm>
            <a:custGeom>
              <a:avLst/>
              <a:gdLst>
                <a:gd name="T0" fmla="*/ 256 w 273"/>
                <a:gd name="T1" fmla="*/ 116 h 369"/>
                <a:gd name="T2" fmla="*/ 273 w 273"/>
                <a:gd name="T3" fmla="*/ 160 h 369"/>
                <a:gd name="T4" fmla="*/ 258 w 273"/>
                <a:gd name="T5" fmla="*/ 190 h 369"/>
                <a:gd name="T6" fmla="*/ 249 w 273"/>
                <a:gd name="T7" fmla="*/ 190 h 369"/>
                <a:gd name="T8" fmla="*/ 199 w 273"/>
                <a:gd name="T9" fmla="*/ 114 h 369"/>
                <a:gd name="T10" fmla="*/ 186 w 273"/>
                <a:gd name="T11" fmla="*/ 69 h 369"/>
                <a:gd name="T12" fmla="*/ 173 w 273"/>
                <a:gd name="T13" fmla="*/ 55 h 369"/>
                <a:gd name="T14" fmla="*/ 154 w 273"/>
                <a:gd name="T15" fmla="*/ 59 h 369"/>
                <a:gd name="T16" fmla="*/ 137 w 273"/>
                <a:gd name="T17" fmla="*/ 93 h 369"/>
                <a:gd name="T18" fmla="*/ 120 w 273"/>
                <a:gd name="T19" fmla="*/ 159 h 369"/>
                <a:gd name="T20" fmla="*/ 118 w 273"/>
                <a:gd name="T21" fmla="*/ 267 h 369"/>
                <a:gd name="T22" fmla="*/ 150 w 273"/>
                <a:gd name="T23" fmla="*/ 317 h 369"/>
                <a:gd name="T24" fmla="*/ 149 w 273"/>
                <a:gd name="T25" fmla="*/ 329 h 369"/>
                <a:gd name="T26" fmla="*/ 158 w 273"/>
                <a:gd name="T27" fmla="*/ 340 h 369"/>
                <a:gd name="T28" fmla="*/ 137 w 273"/>
                <a:gd name="T29" fmla="*/ 369 h 369"/>
                <a:gd name="T30" fmla="*/ 105 w 273"/>
                <a:gd name="T31" fmla="*/ 333 h 369"/>
                <a:gd name="T32" fmla="*/ 66 w 273"/>
                <a:gd name="T33" fmla="*/ 260 h 369"/>
                <a:gd name="T34" fmla="*/ 60 w 273"/>
                <a:gd name="T35" fmla="*/ 195 h 369"/>
                <a:gd name="T36" fmla="*/ 62 w 273"/>
                <a:gd name="T37" fmla="*/ 169 h 369"/>
                <a:gd name="T38" fmla="*/ 67 w 273"/>
                <a:gd name="T39" fmla="*/ 169 h 369"/>
                <a:gd name="T40" fmla="*/ 71 w 273"/>
                <a:gd name="T41" fmla="*/ 164 h 369"/>
                <a:gd name="T42" fmla="*/ 62 w 273"/>
                <a:gd name="T43" fmla="*/ 155 h 369"/>
                <a:gd name="T44" fmla="*/ 43 w 273"/>
                <a:gd name="T45" fmla="*/ 155 h 369"/>
                <a:gd name="T46" fmla="*/ 33 w 273"/>
                <a:gd name="T47" fmla="*/ 233 h 369"/>
                <a:gd name="T48" fmla="*/ 0 w 273"/>
                <a:gd name="T49" fmla="*/ 179 h 369"/>
                <a:gd name="T50" fmla="*/ 9 w 273"/>
                <a:gd name="T51" fmla="*/ 78 h 369"/>
                <a:gd name="T52" fmla="*/ 16 w 273"/>
                <a:gd name="T53" fmla="*/ 23 h 369"/>
                <a:gd name="T54" fmla="*/ 18 w 273"/>
                <a:gd name="T55" fmla="*/ 9 h 369"/>
                <a:gd name="T56" fmla="*/ 79 w 273"/>
                <a:gd name="T57" fmla="*/ 12 h 369"/>
                <a:gd name="T58" fmla="*/ 218 w 273"/>
                <a:gd name="T59" fmla="*/ 9 h 369"/>
                <a:gd name="T60" fmla="*/ 230 w 273"/>
                <a:gd name="T61" fmla="*/ 0 h 369"/>
                <a:gd name="T62" fmla="*/ 239 w 273"/>
                <a:gd name="T63" fmla="*/ 0 h 369"/>
                <a:gd name="T64" fmla="*/ 256 w 273"/>
                <a:gd name="T65" fmla="*/ 1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3" h="369">
                  <a:moveTo>
                    <a:pt x="256" y="116"/>
                  </a:moveTo>
                  <a:lnTo>
                    <a:pt x="273" y="160"/>
                  </a:lnTo>
                  <a:lnTo>
                    <a:pt x="258" y="190"/>
                  </a:lnTo>
                  <a:lnTo>
                    <a:pt x="249" y="190"/>
                  </a:lnTo>
                  <a:lnTo>
                    <a:pt x="199" y="114"/>
                  </a:lnTo>
                  <a:lnTo>
                    <a:pt x="186" y="69"/>
                  </a:lnTo>
                  <a:lnTo>
                    <a:pt x="173" y="55"/>
                  </a:lnTo>
                  <a:lnTo>
                    <a:pt x="154" y="59"/>
                  </a:lnTo>
                  <a:lnTo>
                    <a:pt x="137" y="93"/>
                  </a:lnTo>
                  <a:lnTo>
                    <a:pt x="120" y="159"/>
                  </a:lnTo>
                  <a:lnTo>
                    <a:pt x="118" y="267"/>
                  </a:lnTo>
                  <a:lnTo>
                    <a:pt x="150" y="317"/>
                  </a:lnTo>
                  <a:lnTo>
                    <a:pt x="149" y="329"/>
                  </a:lnTo>
                  <a:lnTo>
                    <a:pt x="158" y="340"/>
                  </a:lnTo>
                  <a:lnTo>
                    <a:pt x="137" y="369"/>
                  </a:lnTo>
                  <a:lnTo>
                    <a:pt x="105" y="333"/>
                  </a:lnTo>
                  <a:lnTo>
                    <a:pt x="66" y="260"/>
                  </a:lnTo>
                  <a:lnTo>
                    <a:pt x="60" y="195"/>
                  </a:lnTo>
                  <a:lnTo>
                    <a:pt x="62" y="169"/>
                  </a:lnTo>
                  <a:lnTo>
                    <a:pt x="67" y="169"/>
                  </a:lnTo>
                  <a:lnTo>
                    <a:pt x="71" y="164"/>
                  </a:lnTo>
                  <a:lnTo>
                    <a:pt x="62" y="155"/>
                  </a:lnTo>
                  <a:lnTo>
                    <a:pt x="43" y="155"/>
                  </a:lnTo>
                  <a:lnTo>
                    <a:pt x="33" y="233"/>
                  </a:lnTo>
                  <a:lnTo>
                    <a:pt x="0" y="179"/>
                  </a:lnTo>
                  <a:lnTo>
                    <a:pt x="9" y="78"/>
                  </a:lnTo>
                  <a:lnTo>
                    <a:pt x="16" y="23"/>
                  </a:lnTo>
                  <a:lnTo>
                    <a:pt x="18" y="9"/>
                  </a:lnTo>
                  <a:lnTo>
                    <a:pt x="79" y="12"/>
                  </a:lnTo>
                  <a:lnTo>
                    <a:pt x="218" y="9"/>
                  </a:lnTo>
                  <a:lnTo>
                    <a:pt x="230" y="0"/>
                  </a:lnTo>
                  <a:lnTo>
                    <a:pt x="239" y="0"/>
                  </a:lnTo>
                  <a:lnTo>
                    <a:pt x="256" y="116"/>
                  </a:lnTo>
                  <a:close/>
                </a:path>
              </a:pathLst>
            </a:custGeom>
            <a:solidFill>
              <a:srgbClr val="FFAE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45" name="Freeform 93"/>
            <p:cNvSpPr>
              <a:spLocks/>
            </p:cNvSpPr>
            <p:nvPr/>
          </p:nvSpPr>
          <p:spPr bwMode="auto">
            <a:xfrm>
              <a:off x="2826" y="2975"/>
              <a:ext cx="7" cy="45"/>
            </a:xfrm>
            <a:custGeom>
              <a:avLst/>
              <a:gdLst>
                <a:gd name="T0" fmla="*/ 0 w 21"/>
                <a:gd name="T1" fmla="*/ 93 h 133"/>
                <a:gd name="T2" fmla="*/ 10 w 21"/>
                <a:gd name="T3" fmla="*/ 0 h 133"/>
                <a:gd name="T4" fmla="*/ 21 w 21"/>
                <a:gd name="T5" fmla="*/ 133 h 133"/>
                <a:gd name="T6" fmla="*/ 0 w 21"/>
                <a:gd name="T7" fmla="*/ 9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33">
                  <a:moveTo>
                    <a:pt x="0" y="93"/>
                  </a:moveTo>
                  <a:lnTo>
                    <a:pt x="10" y="0"/>
                  </a:lnTo>
                  <a:lnTo>
                    <a:pt x="21" y="133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46" name="Freeform 94"/>
            <p:cNvSpPr>
              <a:spLocks/>
            </p:cNvSpPr>
            <p:nvPr/>
          </p:nvSpPr>
          <p:spPr bwMode="auto">
            <a:xfrm>
              <a:off x="2896" y="3024"/>
              <a:ext cx="319" cy="659"/>
            </a:xfrm>
            <a:custGeom>
              <a:avLst/>
              <a:gdLst>
                <a:gd name="T0" fmla="*/ 568 w 961"/>
                <a:gd name="T1" fmla="*/ 59 h 1925"/>
                <a:gd name="T2" fmla="*/ 644 w 961"/>
                <a:gd name="T3" fmla="*/ 68 h 1925"/>
                <a:gd name="T4" fmla="*/ 913 w 961"/>
                <a:gd name="T5" fmla="*/ 66 h 1925"/>
                <a:gd name="T6" fmla="*/ 961 w 961"/>
                <a:gd name="T7" fmla="*/ 164 h 1925"/>
                <a:gd name="T8" fmla="*/ 900 w 961"/>
                <a:gd name="T9" fmla="*/ 679 h 1925"/>
                <a:gd name="T10" fmla="*/ 891 w 961"/>
                <a:gd name="T11" fmla="*/ 1131 h 1925"/>
                <a:gd name="T12" fmla="*/ 913 w 961"/>
                <a:gd name="T13" fmla="*/ 1698 h 1925"/>
                <a:gd name="T14" fmla="*/ 921 w 961"/>
                <a:gd name="T15" fmla="*/ 1908 h 1925"/>
                <a:gd name="T16" fmla="*/ 585 w 961"/>
                <a:gd name="T17" fmla="*/ 1911 h 1925"/>
                <a:gd name="T18" fmla="*/ 493 w 961"/>
                <a:gd name="T19" fmla="*/ 1670 h 1925"/>
                <a:gd name="T20" fmla="*/ 497 w 961"/>
                <a:gd name="T21" fmla="*/ 1424 h 1925"/>
                <a:gd name="T22" fmla="*/ 472 w 961"/>
                <a:gd name="T23" fmla="*/ 617 h 1925"/>
                <a:gd name="T24" fmla="*/ 472 w 961"/>
                <a:gd name="T25" fmla="*/ 243 h 1925"/>
                <a:gd name="T26" fmla="*/ 485 w 961"/>
                <a:gd name="T27" fmla="*/ 174 h 1925"/>
                <a:gd name="T28" fmla="*/ 510 w 961"/>
                <a:gd name="T29" fmla="*/ 74 h 1925"/>
                <a:gd name="T30" fmla="*/ 472 w 961"/>
                <a:gd name="T31" fmla="*/ 138 h 1925"/>
                <a:gd name="T32" fmla="*/ 461 w 961"/>
                <a:gd name="T33" fmla="*/ 104 h 1925"/>
                <a:gd name="T34" fmla="*/ 440 w 961"/>
                <a:gd name="T35" fmla="*/ 111 h 1925"/>
                <a:gd name="T36" fmla="*/ 448 w 961"/>
                <a:gd name="T37" fmla="*/ 528 h 1925"/>
                <a:gd name="T38" fmla="*/ 436 w 961"/>
                <a:gd name="T39" fmla="*/ 650 h 1925"/>
                <a:gd name="T40" fmla="*/ 440 w 961"/>
                <a:gd name="T41" fmla="*/ 831 h 1925"/>
                <a:gd name="T42" fmla="*/ 459 w 961"/>
                <a:gd name="T43" fmla="*/ 862 h 1925"/>
                <a:gd name="T44" fmla="*/ 466 w 961"/>
                <a:gd name="T45" fmla="*/ 893 h 1925"/>
                <a:gd name="T46" fmla="*/ 466 w 961"/>
                <a:gd name="T47" fmla="*/ 1160 h 1925"/>
                <a:gd name="T48" fmla="*/ 466 w 961"/>
                <a:gd name="T49" fmla="*/ 1331 h 1925"/>
                <a:gd name="T50" fmla="*/ 466 w 961"/>
                <a:gd name="T51" fmla="*/ 1796 h 1925"/>
                <a:gd name="T52" fmla="*/ 272 w 961"/>
                <a:gd name="T53" fmla="*/ 1839 h 1925"/>
                <a:gd name="T54" fmla="*/ 202 w 961"/>
                <a:gd name="T55" fmla="*/ 1829 h 1925"/>
                <a:gd name="T56" fmla="*/ 159 w 961"/>
                <a:gd name="T57" fmla="*/ 1813 h 1925"/>
                <a:gd name="T58" fmla="*/ 168 w 961"/>
                <a:gd name="T59" fmla="*/ 1532 h 1925"/>
                <a:gd name="T60" fmla="*/ 129 w 961"/>
                <a:gd name="T61" fmla="*/ 1308 h 1925"/>
                <a:gd name="T62" fmla="*/ 48 w 961"/>
                <a:gd name="T63" fmla="*/ 1010 h 1925"/>
                <a:gd name="T64" fmla="*/ 21 w 961"/>
                <a:gd name="T65" fmla="*/ 593 h 1925"/>
                <a:gd name="T66" fmla="*/ 12 w 961"/>
                <a:gd name="T67" fmla="*/ 236 h 1925"/>
                <a:gd name="T68" fmla="*/ 14 w 961"/>
                <a:gd name="T69" fmla="*/ 0 h 1925"/>
                <a:gd name="T70" fmla="*/ 366 w 961"/>
                <a:gd name="T71" fmla="*/ 50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61" h="1925">
                  <a:moveTo>
                    <a:pt x="366" y="50"/>
                  </a:moveTo>
                  <a:lnTo>
                    <a:pt x="568" y="59"/>
                  </a:lnTo>
                  <a:lnTo>
                    <a:pt x="578" y="52"/>
                  </a:lnTo>
                  <a:lnTo>
                    <a:pt x="644" y="68"/>
                  </a:lnTo>
                  <a:lnTo>
                    <a:pt x="880" y="73"/>
                  </a:lnTo>
                  <a:lnTo>
                    <a:pt x="913" y="66"/>
                  </a:lnTo>
                  <a:lnTo>
                    <a:pt x="957" y="73"/>
                  </a:lnTo>
                  <a:lnTo>
                    <a:pt x="961" y="164"/>
                  </a:lnTo>
                  <a:lnTo>
                    <a:pt x="936" y="348"/>
                  </a:lnTo>
                  <a:lnTo>
                    <a:pt x="900" y="679"/>
                  </a:lnTo>
                  <a:lnTo>
                    <a:pt x="874" y="910"/>
                  </a:lnTo>
                  <a:lnTo>
                    <a:pt x="891" y="1131"/>
                  </a:lnTo>
                  <a:lnTo>
                    <a:pt x="908" y="1264"/>
                  </a:lnTo>
                  <a:lnTo>
                    <a:pt x="913" y="1698"/>
                  </a:lnTo>
                  <a:lnTo>
                    <a:pt x="913" y="1882"/>
                  </a:lnTo>
                  <a:lnTo>
                    <a:pt x="921" y="1908"/>
                  </a:lnTo>
                  <a:lnTo>
                    <a:pt x="921" y="1925"/>
                  </a:lnTo>
                  <a:lnTo>
                    <a:pt x="585" y="1911"/>
                  </a:lnTo>
                  <a:lnTo>
                    <a:pt x="480" y="1911"/>
                  </a:lnTo>
                  <a:lnTo>
                    <a:pt x="493" y="1670"/>
                  </a:lnTo>
                  <a:lnTo>
                    <a:pt x="483" y="1556"/>
                  </a:lnTo>
                  <a:lnTo>
                    <a:pt x="497" y="1424"/>
                  </a:lnTo>
                  <a:lnTo>
                    <a:pt x="497" y="1043"/>
                  </a:lnTo>
                  <a:lnTo>
                    <a:pt x="472" y="617"/>
                  </a:lnTo>
                  <a:lnTo>
                    <a:pt x="476" y="459"/>
                  </a:lnTo>
                  <a:lnTo>
                    <a:pt x="472" y="243"/>
                  </a:lnTo>
                  <a:lnTo>
                    <a:pt x="482" y="236"/>
                  </a:lnTo>
                  <a:lnTo>
                    <a:pt x="485" y="174"/>
                  </a:lnTo>
                  <a:lnTo>
                    <a:pt x="514" y="80"/>
                  </a:lnTo>
                  <a:lnTo>
                    <a:pt x="510" y="74"/>
                  </a:lnTo>
                  <a:lnTo>
                    <a:pt x="500" y="74"/>
                  </a:lnTo>
                  <a:lnTo>
                    <a:pt x="472" y="138"/>
                  </a:lnTo>
                  <a:lnTo>
                    <a:pt x="472" y="147"/>
                  </a:lnTo>
                  <a:lnTo>
                    <a:pt x="461" y="104"/>
                  </a:lnTo>
                  <a:lnTo>
                    <a:pt x="451" y="102"/>
                  </a:lnTo>
                  <a:lnTo>
                    <a:pt x="440" y="111"/>
                  </a:lnTo>
                  <a:lnTo>
                    <a:pt x="449" y="212"/>
                  </a:lnTo>
                  <a:lnTo>
                    <a:pt x="448" y="528"/>
                  </a:lnTo>
                  <a:lnTo>
                    <a:pt x="451" y="624"/>
                  </a:lnTo>
                  <a:lnTo>
                    <a:pt x="436" y="650"/>
                  </a:lnTo>
                  <a:lnTo>
                    <a:pt x="448" y="698"/>
                  </a:lnTo>
                  <a:lnTo>
                    <a:pt x="440" y="831"/>
                  </a:lnTo>
                  <a:lnTo>
                    <a:pt x="449" y="857"/>
                  </a:lnTo>
                  <a:lnTo>
                    <a:pt x="459" y="862"/>
                  </a:lnTo>
                  <a:lnTo>
                    <a:pt x="453" y="879"/>
                  </a:lnTo>
                  <a:lnTo>
                    <a:pt x="466" y="893"/>
                  </a:lnTo>
                  <a:lnTo>
                    <a:pt x="463" y="1050"/>
                  </a:lnTo>
                  <a:lnTo>
                    <a:pt x="466" y="1160"/>
                  </a:lnTo>
                  <a:lnTo>
                    <a:pt x="455" y="1203"/>
                  </a:lnTo>
                  <a:lnTo>
                    <a:pt x="466" y="1331"/>
                  </a:lnTo>
                  <a:lnTo>
                    <a:pt x="463" y="1620"/>
                  </a:lnTo>
                  <a:lnTo>
                    <a:pt x="466" y="1796"/>
                  </a:lnTo>
                  <a:lnTo>
                    <a:pt x="465" y="1853"/>
                  </a:lnTo>
                  <a:lnTo>
                    <a:pt x="272" y="1839"/>
                  </a:lnTo>
                  <a:lnTo>
                    <a:pt x="263" y="1830"/>
                  </a:lnTo>
                  <a:lnTo>
                    <a:pt x="202" y="1829"/>
                  </a:lnTo>
                  <a:lnTo>
                    <a:pt x="163" y="1813"/>
                  </a:lnTo>
                  <a:lnTo>
                    <a:pt x="159" y="1813"/>
                  </a:lnTo>
                  <a:lnTo>
                    <a:pt x="166" y="1655"/>
                  </a:lnTo>
                  <a:lnTo>
                    <a:pt x="168" y="1532"/>
                  </a:lnTo>
                  <a:lnTo>
                    <a:pt x="146" y="1419"/>
                  </a:lnTo>
                  <a:lnTo>
                    <a:pt x="129" y="1308"/>
                  </a:lnTo>
                  <a:lnTo>
                    <a:pt x="72" y="1081"/>
                  </a:lnTo>
                  <a:lnTo>
                    <a:pt x="48" y="1010"/>
                  </a:lnTo>
                  <a:lnTo>
                    <a:pt x="40" y="795"/>
                  </a:lnTo>
                  <a:lnTo>
                    <a:pt x="21" y="593"/>
                  </a:lnTo>
                  <a:lnTo>
                    <a:pt x="14" y="369"/>
                  </a:lnTo>
                  <a:lnTo>
                    <a:pt x="12" y="236"/>
                  </a:lnTo>
                  <a:lnTo>
                    <a:pt x="0" y="69"/>
                  </a:lnTo>
                  <a:lnTo>
                    <a:pt x="14" y="0"/>
                  </a:lnTo>
                  <a:lnTo>
                    <a:pt x="176" y="21"/>
                  </a:lnTo>
                  <a:lnTo>
                    <a:pt x="366" y="5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47" name="Freeform 95"/>
            <p:cNvSpPr>
              <a:spLocks/>
            </p:cNvSpPr>
            <p:nvPr/>
          </p:nvSpPr>
          <p:spPr bwMode="auto">
            <a:xfrm>
              <a:off x="2939" y="3325"/>
              <a:ext cx="45" cy="15"/>
            </a:xfrm>
            <a:custGeom>
              <a:avLst/>
              <a:gdLst>
                <a:gd name="T0" fmla="*/ 136 w 136"/>
                <a:gd name="T1" fmla="*/ 5 h 43"/>
                <a:gd name="T2" fmla="*/ 24 w 136"/>
                <a:gd name="T3" fmla="*/ 43 h 43"/>
                <a:gd name="T4" fmla="*/ 9 w 136"/>
                <a:gd name="T5" fmla="*/ 38 h 43"/>
                <a:gd name="T6" fmla="*/ 0 w 136"/>
                <a:gd name="T7" fmla="*/ 38 h 43"/>
                <a:gd name="T8" fmla="*/ 0 w 136"/>
                <a:gd name="T9" fmla="*/ 30 h 43"/>
                <a:gd name="T10" fmla="*/ 43 w 136"/>
                <a:gd name="T11" fmla="*/ 31 h 43"/>
                <a:gd name="T12" fmla="*/ 128 w 136"/>
                <a:gd name="T13" fmla="*/ 0 h 43"/>
                <a:gd name="T14" fmla="*/ 132 w 136"/>
                <a:gd name="T15" fmla="*/ 4 h 43"/>
                <a:gd name="T16" fmla="*/ 136 w 136"/>
                <a:gd name="T17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" h="43">
                  <a:moveTo>
                    <a:pt x="136" y="5"/>
                  </a:moveTo>
                  <a:lnTo>
                    <a:pt x="24" y="43"/>
                  </a:lnTo>
                  <a:lnTo>
                    <a:pt x="9" y="38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43" y="31"/>
                  </a:lnTo>
                  <a:lnTo>
                    <a:pt x="128" y="0"/>
                  </a:lnTo>
                  <a:lnTo>
                    <a:pt x="132" y="4"/>
                  </a:lnTo>
                  <a:lnTo>
                    <a:pt x="136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48" name="Freeform 96"/>
            <p:cNvSpPr>
              <a:spLocks/>
            </p:cNvSpPr>
            <p:nvPr/>
          </p:nvSpPr>
          <p:spPr bwMode="auto">
            <a:xfrm>
              <a:off x="3075" y="3332"/>
              <a:ext cx="32" cy="12"/>
            </a:xfrm>
            <a:custGeom>
              <a:avLst/>
              <a:gdLst>
                <a:gd name="T0" fmla="*/ 98 w 98"/>
                <a:gd name="T1" fmla="*/ 34 h 34"/>
                <a:gd name="T2" fmla="*/ 79 w 98"/>
                <a:gd name="T3" fmla="*/ 34 h 34"/>
                <a:gd name="T4" fmla="*/ 0 w 98"/>
                <a:gd name="T5" fmla="*/ 9 h 34"/>
                <a:gd name="T6" fmla="*/ 0 w 98"/>
                <a:gd name="T7" fmla="*/ 0 h 34"/>
                <a:gd name="T8" fmla="*/ 85 w 98"/>
                <a:gd name="T9" fmla="*/ 22 h 34"/>
                <a:gd name="T10" fmla="*/ 98 w 98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34">
                  <a:moveTo>
                    <a:pt x="98" y="34"/>
                  </a:moveTo>
                  <a:lnTo>
                    <a:pt x="79" y="34"/>
                  </a:lnTo>
                  <a:lnTo>
                    <a:pt x="0" y="9"/>
                  </a:lnTo>
                  <a:lnTo>
                    <a:pt x="0" y="0"/>
                  </a:lnTo>
                  <a:lnTo>
                    <a:pt x="85" y="22"/>
                  </a:lnTo>
                  <a:lnTo>
                    <a:pt x="98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49" name="Freeform 97"/>
            <p:cNvSpPr>
              <a:spLocks/>
            </p:cNvSpPr>
            <p:nvPr/>
          </p:nvSpPr>
          <p:spPr bwMode="auto">
            <a:xfrm>
              <a:off x="3048" y="3397"/>
              <a:ext cx="0" cy="14"/>
            </a:xfrm>
            <a:custGeom>
              <a:avLst/>
              <a:gdLst>
                <a:gd name="T0" fmla="*/ 0 w 2"/>
                <a:gd name="T1" fmla="*/ 0 h 40"/>
                <a:gd name="T2" fmla="*/ 2 w 2"/>
                <a:gd name="T3" fmla="*/ 40 h 40"/>
                <a:gd name="T4" fmla="*/ 0 w 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40">
                  <a:moveTo>
                    <a:pt x="0" y="0"/>
                  </a:moveTo>
                  <a:lnTo>
                    <a:pt x="2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50" name="Freeform 98"/>
            <p:cNvSpPr>
              <a:spLocks/>
            </p:cNvSpPr>
            <p:nvPr/>
          </p:nvSpPr>
          <p:spPr bwMode="auto">
            <a:xfrm>
              <a:off x="2972" y="3662"/>
              <a:ext cx="91" cy="87"/>
            </a:xfrm>
            <a:custGeom>
              <a:avLst/>
              <a:gdLst>
                <a:gd name="T0" fmla="*/ 228 w 275"/>
                <a:gd name="T1" fmla="*/ 67 h 252"/>
                <a:gd name="T2" fmla="*/ 275 w 275"/>
                <a:gd name="T3" fmla="*/ 77 h 252"/>
                <a:gd name="T4" fmla="*/ 273 w 275"/>
                <a:gd name="T5" fmla="*/ 208 h 252"/>
                <a:gd name="T6" fmla="*/ 271 w 275"/>
                <a:gd name="T7" fmla="*/ 239 h 252"/>
                <a:gd name="T8" fmla="*/ 253 w 275"/>
                <a:gd name="T9" fmla="*/ 252 h 252"/>
                <a:gd name="T10" fmla="*/ 232 w 275"/>
                <a:gd name="T11" fmla="*/ 250 h 252"/>
                <a:gd name="T12" fmla="*/ 60 w 275"/>
                <a:gd name="T13" fmla="*/ 239 h 252"/>
                <a:gd name="T14" fmla="*/ 0 w 275"/>
                <a:gd name="T15" fmla="*/ 214 h 252"/>
                <a:gd name="T16" fmla="*/ 2 w 275"/>
                <a:gd name="T17" fmla="*/ 167 h 252"/>
                <a:gd name="T18" fmla="*/ 7 w 275"/>
                <a:gd name="T19" fmla="*/ 148 h 252"/>
                <a:gd name="T20" fmla="*/ 28 w 275"/>
                <a:gd name="T21" fmla="*/ 141 h 252"/>
                <a:gd name="T22" fmla="*/ 75 w 275"/>
                <a:gd name="T23" fmla="*/ 148 h 252"/>
                <a:gd name="T24" fmla="*/ 117 w 275"/>
                <a:gd name="T25" fmla="*/ 158 h 252"/>
                <a:gd name="T26" fmla="*/ 136 w 275"/>
                <a:gd name="T27" fmla="*/ 158 h 252"/>
                <a:gd name="T28" fmla="*/ 147 w 275"/>
                <a:gd name="T29" fmla="*/ 146 h 252"/>
                <a:gd name="T30" fmla="*/ 119 w 275"/>
                <a:gd name="T31" fmla="*/ 127 h 252"/>
                <a:gd name="T32" fmla="*/ 47 w 275"/>
                <a:gd name="T33" fmla="*/ 115 h 252"/>
                <a:gd name="T34" fmla="*/ 19 w 275"/>
                <a:gd name="T35" fmla="*/ 124 h 252"/>
                <a:gd name="T36" fmla="*/ 9 w 275"/>
                <a:gd name="T37" fmla="*/ 122 h 252"/>
                <a:gd name="T38" fmla="*/ 36 w 275"/>
                <a:gd name="T39" fmla="*/ 53 h 252"/>
                <a:gd name="T40" fmla="*/ 49 w 275"/>
                <a:gd name="T41" fmla="*/ 2 h 252"/>
                <a:gd name="T42" fmla="*/ 211 w 275"/>
                <a:gd name="T43" fmla="*/ 0 h 252"/>
                <a:gd name="T44" fmla="*/ 236 w 275"/>
                <a:gd name="T45" fmla="*/ 2 h 252"/>
                <a:gd name="T46" fmla="*/ 228 w 275"/>
                <a:gd name="T47" fmla="*/ 6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5" h="252">
                  <a:moveTo>
                    <a:pt x="228" y="67"/>
                  </a:moveTo>
                  <a:lnTo>
                    <a:pt x="275" y="77"/>
                  </a:lnTo>
                  <a:lnTo>
                    <a:pt x="273" y="208"/>
                  </a:lnTo>
                  <a:lnTo>
                    <a:pt x="271" y="239"/>
                  </a:lnTo>
                  <a:lnTo>
                    <a:pt x="253" y="252"/>
                  </a:lnTo>
                  <a:lnTo>
                    <a:pt x="232" y="250"/>
                  </a:lnTo>
                  <a:lnTo>
                    <a:pt x="60" y="239"/>
                  </a:lnTo>
                  <a:lnTo>
                    <a:pt x="0" y="214"/>
                  </a:lnTo>
                  <a:lnTo>
                    <a:pt x="2" y="167"/>
                  </a:lnTo>
                  <a:lnTo>
                    <a:pt x="7" y="148"/>
                  </a:lnTo>
                  <a:lnTo>
                    <a:pt x="28" y="141"/>
                  </a:lnTo>
                  <a:lnTo>
                    <a:pt x="75" y="148"/>
                  </a:lnTo>
                  <a:lnTo>
                    <a:pt x="117" y="158"/>
                  </a:lnTo>
                  <a:lnTo>
                    <a:pt x="136" y="158"/>
                  </a:lnTo>
                  <a:lnTo>
                    <a:pt x="147" y="146"/>
                  </a:lnTo>
                  <a:lnTo>
                    <a:pt x="119" y="127"/>
                  </a:lnTo>
                  <a:lnTo>
                    <a:pt x="47" y="115"/>
                  </a:lnTo>
                  <a:lnTo>
                    <a:pt x="19" y="124"/>
                  </a:lnTo>
                  <a:lnTo>
                    <a:pt x="9" y="122"/>
                  </a:lnTo>
                  <a:lnTo>
                    <a:pt x="36" y="53"/>
                  </a:lnTo>
                  <a:lnTo>
                    <a:pt x="49" y="2"/>
                  </a:lnTo>
                  <a:lnTo>
                    <a:pt x="211" y="0"/>
                  </a:lnTo>
                  <a:lnTo>
                    <a:pt x="236" y="2"/>
                  </a:lnTo>
                  <a:lnTo>
                    <a:pt x="228" y="67"/>
                  </a:lnTo>
                  <a:close/>
                </a:path>
              </a:pathLst>
            </a:custGeom>
            <a:solidFill>
              <a:srgbClr val="424B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51" name="Freeform 99"/>
            <p:cNvSpPr>
              <a:spLocks/>
            </p:cNvSpPr>
            <p:nvPr/>
          </p:nvSpPr>
          <p:spPr bwMode="auto">
            <a:xfrm>
              <a:off x="3073" y="3686"/>
              <a:ext cx="102" cy="92"/>
            </a:xfrm>
            <a:custGeom>
              <a:avLst/>
              <a:gdLst>
                <a:gd name="T0" fmla="*/ 268 w 308"/>
                <a:gd name="T1" fmla="*/ 17 h 269"/>
                <a:gd name="T2" fmla="*/ 308 w 308"/>
                <a:gd name="T3" fmla="*/ 169 h 269"/>
                <a:gd name="T4" fmla="*/ 295 w 308"/>
                <a:gd name="T5" fmla="*/ 232 h 269"/>
                <a:gd name="T6" fmla="*/ 268 w 308"/>
                <a:gd name="T7" fmla="*/ 258 h 269"/>
                <a:gd name="T8" fmla="*/ 206 w 308"/>
                <a:gd name="T9" fmla="*/ 269 h 269"/>
                <a:gd name="T10" fmla="*/ 78 w 308"/>
                <a:gd name="T11" fmla="*/ 255 h 269"/>
                <a:gd name="T12" fmla="*/ 49 w 308"/>
                <a:gd name="T13" fmla="*/ 239 h 269"/>
                <a:gd name="T14" fmla="*/ 40 w 308"/>
                <a:gd name="T15" fmla="*/ 231 h 269"/>
                <a:gd name="T16" fmla="*/ 46 w 308"/>
                <a:gd name="T17" fmla="*/ 208 h 269"/>
                <a:gd name="T18" fmla="*/ 0 w 308"/>
                <a:gd name="T19" fmla="*/ 176 h 269"/>
                <a:gd name="T20" fmla="*/ 10 w 308"/>
                <a:gd name="T21" fmla="*/ 160 h 269"/>
                <a:gd name="T22" fmla="*/ 12 w 308"/>
                <a:gd name="T23" fmla="*/ 124 h 269"/>
                <a:gd name="T24" fmla="*/ 34 w 308"/>
                <a:gd name="T25" fmla="*/ 81 h 269"/>
                <a:gd name="T26" fmla="*/ 34 w 308"/>
                <a:gd name="T27" fmla="*/ 58 h 269"/>
                <a:gd name="T28" fmla="*/ 66 w 308"/>
                <a:gd name="T29" fmla="*/ 0 h 269"/>
                <a:gd name="T30" fmla="*/ 248 w 308"/>
                <a:gd name="T31" fmla="*/ 12 h 269"/>
                <a:gd name="T32" fmla="*/ 268 w 308"/>
                <a:gd name="T33" fmla="*/ 17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8" h="269">
                  <a:moveTo>
                    <a:pt x="268" y="17"/>
                  </a:moveTo>
                  <a:lnTo>
                    <a:pt x="308" y="169"/>
                  </a:lnTo>
                  <a:lnTo>
                    <a:pt x="295" y="232"/>
                  </a:lnTo>
                  <a:lnTo>
                    <a:pt x="268" y="258"/>
                  </a:lnTo>
                  <a:lnTo>
                    <a:pt x="206" y="269"/>
                  </a:lnTo>
                  <a:lnTo>
                    <a:pt x="78" y="255"/>
                  </a:lnTo>
                  <a:lnTo>
                    <a:pt x="49" y="239"/>
                  </a:lnTo>
                  <a:lnTo>
                    <a:pt x="40" y="231"/>
                  </a:lnTo>
                  <a:lnTo>
                    <a:pt x="46" y="208"/>
                  </a:lnTo>
                  <a:lnTo>
                    <a:pt x="0" y="176"/>
                  </a:lnTo>
                  <a:lnTo>
                    <a:pt x="10" y="160"/>
                  </a:lnTo>
                  <a:lnTo>
                    <a:pt x="12" y="124"/>
                  </a:lnTo>
                  <a:lnTo>
                    <a:pt x="34" y="81"/>
                  </a:lnTo>
                  <a:lnTo>
                    <a:pt x="34" y="58"/>
                  </a:lnTo>
                  <a:lnTo>
                    <a:pt x="66" y="0"/>
                  </a:lnTo>
                  <a:lnTo>
                    <a:pt x="248" y="12"/>
                  </a:lnTo>
                  <a:lnTo>
                    <a:pt x="268" y="17"/>
                  </a:lnTo>
                  <a:close/>
                </a:path>
              </a:pathLst>
            </a:custGeom>
            <a:solidFill>
              <a:srgbClr val="424B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52" name="Freeform 100"/>
            <p:cNvSpPr>
              <a:spLocks/>
            </p:cNvSpPr>
            <p:nvPr/>
          </p:nvSpPr>
          <p:spPr bwMode="auto">
            <a:xfrm>
              <a:off x="3001" y="2329"/>
              <a:ext cx="39" cy="41"/>
            </a:xfrm>
            <a:custGeom>
              <a:avLst/>
              <a:gdLst>
                <a:gd name="T0" fmla="*/ 22 w 116"/>
                <a:gd name="T1" fmla="*/ 0 h 121"/>
                <a:gd name="T2" fmla="*/ 30 w 116"/>
                <a:gd name="T3" fmla="*/ 2 h 121"/>
                <a:gd name="T4" fmla="*/ 39 w 116"/>
                <a:gd name="T5" fmla="*/ 3 h 121"/>
                <a:gd name="T6" fmla="*/ 49 w 116"/>
                <a:gd name="T7" fmla="*/ 5 h 121"/>
                <a:gd name="T8" fmla="*/ 58 w 116"/>
                <a:gd name="T9" fmla="*/ 7 h 121"/>
                <a:gd name="T10" fmla="*/ 67 w 116"/>
                <a:gd name="T11" fmla="*/ 10 h 121"/>
                <a:gd name="T12" fmla="*/ 75 w 116"/>
                <a:gd name="T13" fmla="*/ 14 h 121"/>
                <a:gd name="T14" fmla="*/ 83 w 116"/>
                <a:gd name="T15" fmla="*/ 19 h 121"/>
                <a:gd name="T16" fmla="*/ 86 w 116"/>
                <a:gd name="T17" fmla="*/ 26 h 121"/>
                <a:gd name="T18" fmla="*/ 90 w 116"/>
                <a:gd name="T19" fmla="*/ 29 h 121"/>
                <a:gd name="T20" fmla="*/ 94 w 116"/>
                <a:gd name="T21" fmla="*/ 38 h 121"/>
                <a:gd name="T22" fmla="*/ 98 w 116"/>
                <a:gd name="T23" fmla="*/ 52 h 121"/>
                <a:gd name="T24" fmla="*/ 103 w 116"/>
                <a:gd name="T25" fmla="*/ 67 h 121"/>
                <a:gd name="T26" fmla="*/ 107 w 116"/>
                <a:gd name="T27" fmla="*/ 83 h 121"/>
                <a:gd name="T28" fmla="*/ 113 w 116"/>
                <a:gd name="T29" fmla="*/ 96 h 121"/>
                <a:gd name="T30" fmla="*/ 115 w 116"/>
                <a:gd name="T31" fmla="*/ 107 h 121"/>
                <a:gd name="T32" fmla="*/ 116 w 116"/>
                <a:gd name="T33" fmla="*/ 112 h 121"/>
                <a:gd name="T34" fmla="*/ 115 w 116"/>
                <a:gd name="T35" fmla="*/ 114 h 121"/>
                <a:gd name="T36" fmla="*/ 115 w 116"/>
                <a:gd name="T37" fmla="*/ 114 h 121"/>
                <a:gd name="T38" fmla="*/ 113 w 116"/>
                <a:gd name="T39" fmla="*/ 115 h 121"/>
                <a:gd name="T40" fmla="*/ 113 w 116"/>
                <a:gd name="T41" fmla="*/ 117 h 121"/>
                <a:gd name="T42" fmla="*/ 111 w 116"/>
                <a:gd name="T43" fmla="*/ 117 h 121"/>
                <a:gd name="T44" fmla="*/ 111 w 116"/>
                <a:gd name="T45" fmla="*/ 119 h 121"/>
                <a:gd name="T46" fmla="*/ 111 w 116"/>
                <a:gd name="T47" fmla="*/ 119 h 121"/>
                <a:gd name="T48" fmla="*/ 109 w 116"/>
                <a:gd name="T49" fmla="*/ 121 h 121"/>
                <a:gd name="T50" fmla="*/ 99 w 116"/>
                <a:gd name="T51" fmla="*/ 119 h 121"/>
                <a:gd name="T52" fmla="*/ 88 w 116"/>
                <a:gd name="T53" fmla="*/ 117 h 121"/>
                <a:gd name="T54" fmla="*/ 75 w 116"/>
                <a:gd name="T55" fmla="*/ 115 h 121"/>
                <a:gd name="T56" fmla="*/ 64 w 116"/>
                <a:gd name="T57" fmla="*/ 112 h 121"/>
                <a:gd name="T58" fmla="*/ 52 w 116"/>
                <a:gd name="T59" fmla="*/ 107 h 121"/>
                <a:gd name="T60" fmla="*/ 43 w 116"/>
                <a:gd name="T61" fmla="*/ 102 h 121"/>
                <a:gd name="T62" fmla="*/ 32 w 116"/>
                <a:gd name="T63" fmla="*/ 95 h 121"/>
                <a:gd name="T64" fmla="*/ 24 w 116"/>
                <a:gd name="T65" fmla="*/ 88 h 121"/>
                <a:gd name="T66" fmla="*/ 15 w 116"/>
                <a:gd name="T67" fmla="*/ 79 h 121"/>
                <a:gd name="T68" fmla="*/ 9 w 116"/>
                <a:gd name="T69" fmla="*/ 71 h 121"/>
                <a:gd name="T70" fmla="*/ 3 w 116"/>
                <a:gd name="T71" fmla="*/ 62 h 121"/>
                <a:gd name="T72" fmla="*/ 1 w 116"/>
                <a:gd name="T73" fmla="*/ 52 h 121"/>
                <a:gd name="T74" fmla="*/ 0 w 116"/>
                <a:gd name="T75" fmla="*/ 41 h 121"/>
                <a:gd name="T76" fmla="*/ 1 w 116"/>
                <a:gd name="T77" fmla="*/ 31 h 121"/>
                <a:gd name="T78" fmla="*/ 5 w 116"/>
                <a:gd name="T79" fmla="*/ 21 h 121"/>
                <a:gd name="T80" fmla="*/ 11 w 116"/>
                <a:gd name="T81" fmla="*/ 9 h 121"/>
                <a:gd name="T82" fmla="*/ 15 w 116"/>
                <a:gd name="T83" fmla="*/ 9 h 121"/>
                <a:gd name="T84" fmla="*/ 15 w 116"/>
                <a:gd name="T85" fmla="*/ 0 h 121"/>
                <a:gd name="T86" fmla="*/ 16 w 116"/>
                <a:gd name="T87" fmla="*/ 0 h 121"/>
                <a:gd name="T88" fmla="*/ 22 w 116"/>
                <a:gd name="T8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6" h="121">
                  <a:moveTo>
                    <a:pt x="22" y="0"/>
                  </a:moveTo>
                  <a:lnTo>
                    <a:pt x="30" y="2"/>
                  </a:lnTo>
                  <a:lnTo>
                    <a:pt x="39" y="3"/>
                  </a:lnTo>
                  <a:lnTo>
                    <a:pt x="49" y="5"/>
                  </a:lnTo>
                  <a:lnTo>
                    <a:pt x="58" y="7"/>
                  </a:lnTo>
                  <a:lnTo>
                    <a:pt x="67" y="10"/>
                  </a:lnTo>
                  <a:lnTo>
                    <a:pt x="75" y="14"/>
                  </a:lnTo>
                  <a:lnTo>
                    <a:pt x="83" y="19"/>
                  </a:lnTo>
                  <a:lnTo>
                    <a:pt x="86" y="26"/>
                  </a:lnTo>
                  <a:lnTo>
                    <a:pt x="90" y="29"/>
                  </a:lnTo>
                  <a:lnTo>
                    <a:pt x="94" y="38"/>
                  </a:lnTo>
                  <a:lnTo>
                    <a:pt x="98" y="52"/>
                  </a:lnTo>
                  <a:lnTo>
                    <a:pt x="103" y="67"/>
                  </a:lnTo>
                  <a:lnTo>
                    <a:pt x="107" y="83"/>
                  </a:lnTo>
                  <a:lnTo>
                    <a:pt x="113" y="96"/>
                  </a:lnTo>
                  <a:lnTo>
                    <a:pt x="115" y="107"/>
                  </a:lnTo>
                  <a:lnTo>
                    <a:pt x="116" y="112"/>
                  </a:lnTo>
                  <a:lnTo>
                    <a:pt x="115" y="114"/>
                  </a:lnTo>
                  <a:lnTo>
                    <a:pt x="115" y="114"/>
                  </a:lnTo>
                  <a:lnTo>
                    <a:pt x="113" y="115"/>
                  </a:lnTo>
                  <a:lnTo>
                    <a:pt x="113" y="117"/>
                  </a:lnTo>
                  <a:lnTo>
                    <a:pt x="111" y="117"/>
                  </a:lnTo>
                  <a:lnTo>
                    <a:pt x="111" y="119"/>
                  </a:lnTo>
                  <a:lnTo>
                    <a:pt x="111" y="119"/>
                  </a:lnTo>
                  <a:lnTo>
                    <a:pt x="109" y="121"/>
                  </a:lnTo>
                  <a:lnTo>
                    <a:pt x="99" y="119"/>
                  </a:lnTo>
                  <a:lnTo>
                    <a:pt x="88" y="117"/>
                  </a:lnTo>
                  <a:lnTo>
                    <a:pt x="75" y="115"/>
                  </a:lnTo>
                  <a:lnTo>
                    <a:pt x="64" y="112"/>
                  </a:lnTo>
                  <a:lnTo>
                    <a:pt x="52" y="107"/>
                  </a:lnTo>
                  <a:lnTo>
                    <a:pt x="43" y="102"/>
                  </a:lnTo>
                  <a:lnTo>
                    <a:pt x="32" y="95"/>
                  </a:lnTo>
                  <a:lnTo>
                    <a:pt x="24" y="88"/>
                  </a:lnTo>
                  <a:lnTo>
                    <a:pt x="15" y="79"/>
                  </a:lnTo>
                  <a:lnTo>
                    <a:pt x="9" y="71"/>
                  </a:lnTo>
                  <a:lnTo>
                    <a:pt x="3" y="62"/>
                  </a:lnTo>
                  <a:lnTo>
                    <a:pt x="1" y="52"/>
                  </a:lnTo>
                  <a:lnTo>
                    <a:pt x="0" y="41"/>
                  </a:lnTo>
                  <a:lnTo>
                    <a:pt x="1" y="31"/>
                  </a:lnTo>
                  <a:lnTo>
                    <a:pt x="5" y="21"/>
                  </a:lnTo>
                  <a:lnTo>
                    <a:pt x="11" y="9"/>
                  </a:lnTo>
                  <a:lnTo>
                    <a:pt x="15" y="9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FB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53" name="Freeform 101"/>
            <p:cNvSpPr>
              <a:spLocks/>
            </p:cNvSpPr>
            <p:nvPr/>
          </p:nvSpPr>
          <p:spPr bwMode="auto">
            <a:xfrm>
              <a:off x="2968" y="2253"/>
              <a:ext cx="162" cy="142"/>
            </a:xfrm>
            <a:custGeom>
              <a:avLst/>
              <a:gdLst>
                <a:gd name="T0" fmla="*/ 43 w 490"/>
                <a:gd name="T1" fmla="*/ 25 h 415"/>
                <a:gd name="T2" fmla="*/ 33 w 490"/>
                <a:gd name="T3" fmla="*/ 25 h 415"/>
                <a:gd name="T4" fmla="*/ 33 w 490"/>
                <a:gd name="T5" fmla="*/ 27 h 415"/>
                <a:gd name="T6" fmla="*/ 30 w 490"/>
                <a:gd name="T7" fmla="*/ 143 h 415"/>
                <a:gd name="T8" fmla="*/ 3 w 490"/>
                <a:gd name="T9" fmla="*/ 177 h 415"/>
                <a:gd name="T10" fmla="*/ 3 w 490"/>
                <a:gd name="T11" fmla="*/ 189 h 415"/>
                <a:gd name="T12" fmla="*/ 26 w 490"/>
                <a:gd name="T13" fmla="*/ 205 h 415"/>
                <a:gd name="T14" fmla="*/ 28 w 490"/>
                <a:gd name="T15" fmla="*/ 201 h 415"/>
                <a:gd name="T16" fmla="*/ 37 w 490"/>
                <a:gd name="T17" fmla="*/ 200 h 415"/>
                <a:gd name="T18" fmla="*/ 60 w 490"/>
                <a:gd name="T19" fmla="*/ 229 h 415"/>
                <a:gd name="T20" fmla="*/ 77 w 490"/>
                <a:gd name="T21" fmla="*/ 196 h 415"/>
                <a:gd name="T22" fmla="*/ 116 w 490"/>
                <a:gd name="T23" fmla="*/ 148 h 415"/>
                <a:gd name="T24" fmla="*/ 179 w 490"/>
                <a:gd name="T25" fmla="*/ 129 h 415"/>
                <a:gd name="T26" fmla="*/ 222 w 490"/>
                <a:gd name="T27" fmla="*/ 137 h 415"/>
                <a:gd name="T28" fmla="*/ 228 w 490"/>
                <a:gd name="T29" fmla="*/ 143 h 415"/>
                <a:gd name="T30" fmla="*/ 243 w 490"/>
                <a:gd name="T31" fmla="*/ 156 h 415"/>
                <a:gd name="T32" fmla="*/ 254 w 490"/>
                <a:gd name="T33" fmla="*/ 163 h 415"/>
                <a:gd name="T34" fmla="*/ 266 w 490"/>
                <a:gd name="T35" fmla="*/ 112 h 415"/>
                <a:gd name="T36" fmla="*/ 288 w 490"/>
                <a:gd name="T37" fmla="*/ 105 h 415"/>
                <a:gd name="T38" fmla="*/ 301 w 490"/>
                <a:gd name="T39" fmla="*/ 125 h 415"/>
                <a:gd name="T40" fmla="*/ 307 w 490"/>
                <a:gd name="T41" fmla="*/ 162 h 415"/>
                <a:gd name="T42" fmla="*/ 307 w 490"/>
                <a:gd name="T43" fmla="*/ 182 h 415"/>
                <a:gd name="T44" fmla="*/ 303 w 490"/>
                <a:gd name="T45" fmla="*/ 186 h 415"/>
                <a:gd name="T46" fmla="*/ 290 w 490"/>
                <a:gd name="T47" fmla="*/ 189 h 415"/>
                <a:gd name="T48" fmla="*/ 279 w 490"/>
                <a:gd name="T49" fmla="*/ 193 h 415"/>
                <a:gd name="T50" fmla="*/ 284 w 490"/>
                <a:gd name="T51" fmla="*/ 194 h 415"/>
                <a:gd name="T52" fmla="*/ 298 w 490"/>
                <a:gd name="T53" fmla="*/ 200 h 415"/>
                <a:gd name="T54" fmla="*/ 328 w 490"/>
                <a:gd name="T55" fmla="*/ 220 h 415"/>
                <a:gd name="T56" fmla="*/ 347 w 490"/>
                <a:gd name="T57" fmla="*/ 231 h 415"/>
                <a:gd name="T58" fmla="*/ 349 w 490"/>
                <a:gd name="T59" fmla="*/ 234 h 415"/>
                <a:gd name="T60" fmla="*/ 356 w 490"/>
                <a:gd name="T61" fmla="*/ 239 h 415"/>
                <a:gd name="T62" fmla="*/ 367 w 490"/>
                <a:gd name="T63" fmla="*/ 237 h 415"/>
                <a:gd name="T64" fmla="*/ 386 w 490"/>
                <a:gd name="T65" fmla="*/ 160 h 415"/>
                <a:gd name="T66" fmla="*/ 426 w 490"/>
                <a:gd name="T67" fmla="*/ 139 h 415"/>
                <a:gd name="T68" fmla="*/ 432 w 490"/>
                <a:gd name="T69" fmla="*/ 143 h 415"/>
                <a:gd name="T70" fmla="*/ 441 w 490"/>
                <a:gd name="T71" fmla="*/ 151 h 415"/>
                <a:gd name="T72" fmla="*/ 450 w 490"/>
                <a:gd name="T73" fmla="*/ 222 h 415"/>
                <a:gd name="T74" fmla="*/ 437 w 490"/>
                <a:gd name="T75" fmla="*/ 256 h 415"/>
                <a:gd name="T76" fmla="*/ 432 w 490"/>
                <a:gd name="T77" fmla="*/ 263 h 415"/>
                <a:gd name="T78" fmla="*/ 424 w 490"/>
                <a:gd name="T79" fmla="*/ 268 h 415"/>
                <a:gd name="T80" fmla="*/ 411 w 490"/>
                <a:gd name="T81" fmla="*/ 277 h 415"/>
                <a:gd name="T82" fmla="*/ 394 w 490"/>
                <a:gd name="T83" fmla="*/ 284 h 415"/>
                <a:gd name="T84" fmla="*/ 379 w 490"/>
                <a:gd name="T85" fmla="*/ 303 h 415"/>
                <a:gd name="T86" fmla="*/ 367 w 490"/>
                <a:gd name="T87" fmla="*/ 358 h 415"/>
                <a:gd name="T88" fmla="*/ 358 w 490"/>
                <a:gd name="T89" fmla="*/ 379 h 415"/>
                <a:gd name="T90" fmla="*/ 354 w 490"/>
                <a:gd name="T91" fmla="*/ 384 h 415"/>
                <a:gd name="T92" fmla="*/ 339 w 490"/>
                <a:gd name="T93" fmla="*/ 393 h 415"/>
                <a:gd name="T94" fmla="*/ 324 w 490"/>
                <a:gd name="T95" fmla="*/ 399 h 415"/>
                <a:gd name="T96" fmla="*/ 279 w 490"/>
                <a:gd name="T97" fmla="*/ 405 h 415"/>
                <a:gd name="T98" fmla="*/ 169 w 490"/>
                <a:gd name="T99" fmla="*/ 360 h 415"/>
                <a:gd name="T100" fmla="*/ 413 w 490"/>
                <a:gd name="T101" fmla="*/ 387 h 415"/>
                <a:gd name="T102" fmla="*/ 433 w 490"/>
                <a:gd name="T103" fmla="*/ 29 h 415"/>
                <a:gd name="T104" fmla="*/ 328 w 490"/>
                <a:gd name="T105" fmla="*/ 51 h 415"/>
                <a:gd name="T106" fmla="*/ 122 w 490"/>
                <a:gd name="T107" fmla="*/ 91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90" h="415">
                  <a:moveTo>
                    <a:pt x="52" y="25"/>
                  </a:moveTo>
                  <a:lnTo>
                    <a:pt x="50" y="25"/>
                  </a:lnTo>
                  <a:lnTo>
                    <a:pt x="49" y="25"/>
                  </a:lnTo>
                  <a:lnTo>
                    <a:pt x="47" y="25"/>
                  </a:lnTo>
                  <a:lnTo>
                    <a:pt x="43" y="25"/>
                  </a:lnTo>
                  <a:lnTo>
                    <a:pt x="41" y="25"/>
                  </a:lnTo>
                  <a:lnTo>
                    <a:pt x="39" y="25"/>
                  </a:lnTo>
                  <a:lnTo>
                    <a:pt x="37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7"/>
                  </a:lnTo>
                  <a:lnTo>
                    <a:pt x="33" y="27"/>
                  </a:lnTo>
                  <a:lnTo>
                    <a:pt x="33" y="27"/>
                  </a:lnTo>
                  <a:lnTo>
                    <a:pt x="33" y="27"/>
                  </a:lnTo>
                  <a:lnTo>
                    <a:pt x="41" y="39"/>
                  </a:lnTo>
                  <a:lnTo>
                    <a:pt x="41" y="127"/>
                  </a:lnTo>
                  <a:lnTo>
                    <a:pt x="30" y="143"/>
                  </a:lnTo>
                  <a:lnTo>
                    <a:pt x="15" y="143"/>
                  </a:lnTo>
                  <a:lnTo>
                    <a:pt x="1" y="137"/>
                  </a:lnTo>
                  <a:lnTo>
                    <a:pt x="15" y="156"/>
                  </a:lnTo>
                  <a:lnTo>
                    <a:pt x="13" y="177"/>
                  </a:lnTo>
                  <a:lnTo>
                    <a:pt x="3" y="177"/>
                  </a:lnTo>
                  <a:lnTo>
                    <a:pt x="0" y="172"/>
                  </a:lnTo>
                  <a:lnTo>
                    <a:pt x="1" y="177"/>
                  </a:lnTo>
                  <a:lnTo>
                    <a:pt x="1" y="181"/>
                  </a:lnTo>
                  <a:lnTo>
                    <a:pt x="3" y="186"/>
                  </a:lnTo>
                  <a:lnTo>
                    <a:pt x="3" y="189"/>
                  </a:lnTo>
                  <a:lnTo>
                    <a:pt x="5" y="193"/>
                  </a:lnTo>
                  <a:lnTo>
                    <a:pt x="7" y="196"/>
                  </a:lnTo>
                  <a:lnTo>
                    <a:pt x="9" y="200"/>
                  </a:lnTo>
                  <a:lnTo>
                    <a:pt x="11" y="203"/>
                  </a:lnTo>
                  <a:lnTo>
                    <a:pt x="26" y="205"/>
                  </a:lnTo>
                  <a:lnTo>
                    <a:pt x="28" y="205"/>
                  </a:lnTo>
                  <a:lnTo>
                    <a:pt x="28" y="205"/>
                  </a:lnTo>
                  <a:lnTo>
                    <a:pt x="28" y="203"/>
                  </a:lnTo>
                  <a:lnTo>
                    <a:pt x="28" y="203"/>
                  </a:lnTo>
                  <a:lnTo>
                    <a:pt x="28" y="201"/>
                  </a:lnTo>
                  <a:lnTo>
                    <a:pt x="28" y="201"/>
                  </a:lnTo>
                  <a:lnTo>
                    <a:pt x="30" y="200"/>
                  </a:lnTo>
                  <a:lnTo>
                    <a:pt x="30" y="200"/>
                  </a:lnTo>
                  <a:lnTo>
                    <a:pt x="30" y="198"/>
                  </a:lnTo>
                  <a:lnTo>
                    <a:pt x="37" y="200"/>
                  </a:lnTo>
                  <a:lnTo>
                    <a:pt x="43" y="205"/>
                  </a:lnTo>
                  <a:lnTo>
                    <a:pt x="49" y="210"/>
                  </a:lnTo>
                  <a:lnTo>
                    <a:pt x="52" y="217"/>
                  </a:lnTo>
                  <a:lnTo>
                    <a:pt x="56" y="222"/>
                  </a:lnTo>
                  <a:lnTo>
                    <a:pt x="60" y="229"/>
                  </a:lnTo>
                  <a:lnTo>
                    <a:pt x="64" y="232"/>
                  </a:lnTo>
                  <a:lnTo>
                    <a:pt x="69" y="234"/>
                  </a:lnTo>
                  <a:lnTo>
                    <a:pt x="69" y="222"/>
                  </a:lnTo>
                  <a:lnTo>
                    <a:pt x="73" y="208"/>
                  </a:lnTo>
                  <a:lnTo>
                    <a:pt x="77" y="196"/>
                  </a:lnTo>
                  <a:lnTo>
                    <a:pt x="83" y="186"/>
                  </a:lnTo>
                  <a:lnTo>
                    <a:pt x="88" y="175"/>
                  </a:lnTo>
                  <a:lnTo>
                    <a:pt x="98" y="165"/>
                  </a:lnTo>
                  <a:lnTo>
                    <a:pt x="107" y="156"/>
                  </a:lnTo>
                  <a:lnTo>
                    <a:pt x="116" y="148"/>
                  </a:lnTo>
                  <a:lnTo>
                    <a:pt x="128" y="141"/>
                  </a:lnTo>
                  <a:lnTo>
                    <a:pt x="139" y="136"/>
                  </a:lnTo>
                  <a:lnTo>
                    <a:pt x="152" y="132"/>
                  </a:lnTo>
                  <a:lnTo>
                    <a:pt x="166" y="129"/>
                  </a:lnTo>
                  <a:lnTo>
                    <a:pt x="179" y="129"/>
                  </a:lnTo>
                  <a:lnTo>
                    <a:pt x="192" y="129"/>
                  </a:lnTo>
                  <a:lnTo>
                    <a:pt x="205" y="132"/>
                  </a:lnTo>
                  <a:lnTo>
                    <a:pt x="220" y="137"/>
                  </a:lnTo>
                  <a:lnTo>
                    <a:pt x="220" y="137"/>
                  </a:lnTo>
                  <a:lnTo>
                    <a:pt x="222" y="137"/>
                  </a:lnTo>
                  <a:lnTo>
                    <a:pt x="222" y="139"/>
                  </a:lnTo>
                  <a:lnTo>
                    <a:pt x="224" y="139"/>
                  </a:lnTo>
                  <a:lnTo>
                    <a:pt x="226" y="141"/>
                  </a:lnTo>
                  <a:lnTo>
                    <a:pt x="228" y="141"/>
                  </a:lnTo>
                  <a:lnTo>
                    <a:pt x="228" y="143"/>
                  </a:lnTo>
                  <a:lnTo>
                    <a:pt x="230" y="143"/>
                  </a:lnTo>
                  <a:lnTo>
                    <a:pt x="232" y="144"/>
                  </a:lnTo>
                  <a:lnTo>
                    <a:pt x="233" y="148"/>
                  </a:lnTo>
                  <a:lnTo>
                    <a:pt x="237" y="153"/>
                  </a:lnTo>
                  <a:lnTo>
                    <a:pt x="243" y="156"/>
                  </a:lnTo>
                  <a:lnTo>
                    <a:pt x="249" y="162"/>
                  </a:lnTo>
                  <a:lnTo>
                    <a:pt x="252" y="165"/>
                  </a:lnTo>
                  <a:lnTo>
                    <a:pt x="256" y="168"/>
                  </a:lnTo>
                  <a:lnTo>
                    <a:pt x="258" y="170"/>
                  </a:lnTo>
                  <a:lnTo>
                    <a:pt x="254" y="163"/>
                  </a:lnTo>
                  <a:lnTo>
                    <a:pt x="254" y="155"/>
                  </a:lnTo>
                  <a:lnTo>
                    <a:pt x="254" y="144"/>
                  </a:lnTo>
                  <a:lnTo>
                    <a:pt x="258" y="132"/>
                  </a:lnTo>
                  <a:lnTo>
                    <a:pt x="262" y="122"/>
                  </a:lnTo>
                  <a:lnTo>
                    <a:pt x="266" y="112"/>
                  </a:lnTo>
                  <a:lnTo>
                    <a:pt x="271" y="103"/>
                  </a:lnTo>
                  <a:lnTo>
                    <a:pt x="275" y="98"/>
                  </a:lnTo>
                  <a:lnTo>
                    <a:pt x="281" y="100"/>
                  </a:lnTo>
                  <a:lnTo>
                    <a:pt x="284" y="101"/>
                  </a:lnTo>
                  <a:lnTo>
                    <a:pt x="288" y="105"/>
                  </a:lnTo>
                  <a:lnTo>
                    <a:pt x="290" y="110"/>
                  </a:lnTo>
                  <a:lnTo>
                    <a:pt x="294" y="115"/>
                  </a:lnTo>
                  <a:lnTo>
                    <a:pt x="296" y="120"/>
                  </a:lnTo>
                  <a:lnTo>
                    <a:pt x="298" y="124"/>
                  </a:lnTo>
                  <a:lnTo>
                    <a:pt x="301" y="125"/>
                  </a:lnTo>
                  <a:lnTo>
                    <a:pt x="301" y="132"/>
                  </a:lnTo>
                  <a:lnTo>
                    <a:pt x="303" y="139"/>
                  </a:lnTo>
                  <a:lnTo>
                    <a:pt x="303" y="146"/>
                  </a:lnTo>
                  <a:lnTo>
                    <a:pt x="305" y="153"/>
                  </a:lnTo>
                  <a:lnTo>
                    <a:pt x="307" y="162"/>
                  </a:lnTo>
                  <a:lnTo>
                    <a:pt x="309" y="168"/>
                  </a:lnTo>
                  <a:lnTo>
                    <a:pt x="309" y="175"/>
                  </a:lnTo>
                  <a:lnTo>
                    <a:pt x="309" y="182"/>
                  </a:lnTo>
                  <a:lnTo>
                    <a:pt x="309" y="182"/>
                  </a:lnTo>
                  <a:lnTo>
                    <a:pt x="307" y="182"/>
                  </a:lnTo>
                  <a:lnTo>
                    <a:pt x="307" y="182"/>
                  </a:lnTo>
                  <a:lnTo>
                    <a:pt x="305" y="184"/>
                  </a:lnTo>
                  <a:lnTo>
                    <a:pt x="305" y="184"/>
                  </a:lnTo>
                  <a:lnTo>
                    <a:pt x="303" y="186"/>
                  </a:lnTo>
                  <a:lnTo>
                    <a:pt x="303" y="186"/>
                  </a:lnTo>
                  <a:lnTo>
                    <a:pt x="301" y="187"/>
                  </a:lnTo>
                  <a:lnTo>
                    <a:pt x="294" y="187"/>
                  </a:lnTo>
                  <a:lnTo>
                    <a:pt x="294" y="187"/>
                  </a:lnTo>
                  <a:lnTo>
                    <a:pt x="292" y="187"/>
                  </a:lnTo>
                  <a:lnTo>
                    <a:pt x="290" y="189"/>
                  </a:lnTo>
                  <a:lnTo>
                    <a:pt x="286" y="189"/>
                  </a:lnTo>
                  <a:lnTo>
                    <a:pt x="284" y="191"/>
                  </a:lnTo>
                  <a:lnTo>
                    <a:pt x="282" y="193"/>
                  </a:lnTo>
                  <a:lnTo>
                    <a:pt x="281" y="193"/>
                  </a:lnTo>
                  <a:lnTo>
                    <a:pt x="279" y="193"/>
                  </a:lnTo>
                  <a:lnTo>
                    <a:pt x="281" y="193"/>
                  </a:lnTo>
                  <a:lnTo>
                    <a:pt x="281" y="193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4" y="194"/>
                  </a:lnTo>
                  <a:lnTo>
                    <a:pt x="286" y="194"/>
                  </a:lnTo>
                  <a:lnTo>
                    <a:pt x="286" y="196"/>
                  </a:lnTo>
                  <a:lnTo>
                    <a:pt x="288" y="196"/>
                  </a:lnTo>
                  <a:lnTo>
                    <a:pt x="294" y="196"/>
                  </a:lnTo>
                  <a:lnTo>
                    <a:pt x="298" y="200"/>
                  </a:lnTo>
                  <a:lnTo>
                    <a:pt x="305" y="201"/>
                  </a:lnTo>
                  <a:lnTo>
                    <a:pt x="311" y="205"/>
                  </a:lnTo>
                  <a:lnTo>
                    <a:pt x="316" y="210"/>
                  </a:lnTo>
                  <a:lnTo>
                    <a:pt x="322" y="215"/>
                  </a:lnTo>
                  <a:lnTo>
                    <a:pt x="328" y="220"/>
                  </a:lnTo>
                  <a:lnTo>
                    <a:pt x="333" y="224"/>
                  </a:lnTo>
                  <a:lnTo>
                    <a:pt x="339" y="227"/>
                  </a:lnTo>
                  <a:lnTo>
                    <a:pt x="345" y="229"/>
                  </a:lnTo>
                  <a:lnTo>
                    <a:pt x="345" y="229"/>
                  </a:lnTo>
                  <a:lnTo>
                    <a:pt x="347" y="231"/>
                  </a:lnTo>
                  <a:lnTo>
                    <a:pt x="347" y="231"/>
                  </a:lnTo>
                  <a:lnTo>
                    <a:pt x="347" y="232"/>
                  </a:lnTo>
                  <a:lnTo>
                    <a:pt x="347" y="232"/>
                  </a:lnTo>
                  <a:lnTo>
                    <a:pt x="349" y="234"/>
                  </a:lnTo>
                  <a:lnTo>
                    <a:pt x="349" y="234"/>
                  </a:lnTo>
                  <a:lnTo>
                    <a:pt x="350" y="234"/>
                  </a:lnTo>
                  <a:lnTo>
                    <a:pt x="350" y="236"/>
                  </a:lnTo>
                  <a:lnTo>
                    <a:pt x="352" y="237"/>
                  </a:lnTo>
                  <a:lnTo>
                    <a:pt x="354" y="237"/>
                  </a:lnTo>
                  <a:lnTo>
                    <a:pt x="356" y="239"/>
                  </a:lnTo>
                  <a:lnTo>
                    <a:pt x="358" y="239"/>
                  </a:lnTo>
                  <a:lnTo>
                    <a:pt x="362" y="239"/>
                  </a:lnTo>
                  <a:lnTo>
                    <a:pt x="364" y="239"/>
                  </a:lnTo>
                  <a:lnTo>
                    <a:pt x="365" y="239"/>
                  </a:lnTo>
                  <a:lnTo>
                    <a:pt x="367" y="237"/>
                  </a:lnTo>
                  <a:lnTo>
                    <a:pt x="367" y="222"/>
                  </a:lnTo>
                  <a:lnTo>
                    <a:pt x="369" y="206"/>
                  </a:lnTo>
                  <a:lnTo>
                    <a:pt x="373" y="189"/>
                  </a:lnTo>
                  <a:lnTo>
                    <a:pt x="379" y="174"/>
                  </a:lnTo>
                  <a:lnTo>
                    <a:pt x="386" y="160"/>
                  </a:lnTo>
                  <a:lnTo>
                    <a:pt x="396" y="148"/>
                  </a:lnTo>
                  <a:lnTo>
                    <a:pt x="403" y="144"/>
                  </a:lnTo>
                  <a:lnTo>
                    <a:pt x="409" y="141"/>
                  </a:lnTo>
                  <a:lnTo>
                    <a:pt x="418" y="139"/>
                  </a:lnTo>
                  <a:lnTo>
                    <a:pt x="426" y="139"/>
                  </a:lnTo>
                  <a:lnTo>
                    <a:pt x="428" y="139"/>
                  </a:lnTo>
                  <a:lnTo>
                    <a:pt x="428" y="141"/>
                  </a:lnTo>
                  <a:lnTo>
                    <a:pt x="430" y="141"/>
                  </a:lnTo>
                  <a:lnTo>
                    <a:pt x="430" y="143"/>
                  </a:lnTo>
                  <a:lnTo>
                    <a:pt x="432" y="143"/>
                  </a:lnTo>
                  <a:lnTo>
                    <a:pt x="432" y="144"/>
                  </a:lnTo>
                  <a:lnTo>
                    <a:pt x="432" y="146"/>
                  </a:lnTo>
                  <a:lnTo>
                    <a:pt x="432" y="146"/>
                  </a:lnTo>
                  <a:lnTo>
                    <a:pt x="437" y="148"/>
                  </a:lnTo>
                  <a:lnTo>
                    <a:pt x="441" y="151"/>
                  </a:lnTo>
                  <a:lnTo>
                    <a:pt x="445" y="156"/>
                  </a:lnTo>
                  <a:lnTo>
                    <a:pt x="447" y="163"/>
                  </a:lnTo>
                  <a:lnTo>
                    <a:pt x="450" y="181"/>
                  </a:lnTo>
                  <a:lnTo>
                    <a:pt x="450" y="201"/>
                  </a:lnTo>
                  <a:lnTo>
                    <a:pt x="450" y="222"/>
                  </a:lnTo>
                  <a:lnTo>
                    <a:pt x="447" y="239"/>
                  </a:lnTo>
                  <a:lnTo>
                    <a:pt x="445" y="246"/>
                  </a:lnTo>
                  <a:lnTo>
                    <a:pt x="443" y="251"/>
                  </a:lnTo>
                  <a:lnTo>
                    <a:pt x="439" y="255"/>
                  </a:lnTo>
                  <a:lnTo>
                    <a:pt x="437" y="256"/>
                  </a:lnTo>
                  <a:lnTo>
                    <a:pt x="435" y="258"/>
                  </a:lnTo>
                  <a:lnTo>
                    <a:pt x="435" y="260"/>
                  </a:lnTo>
                  <a:lnTo>
                    <a:pt x="433" y="260"/>
                  </a:lnTo>
                  <a:lnTo>
                    <a:pt x="432" y="262"/>
                  </a:lnTo>
                  <a:lnTo>
                    <a:pt x="432" y="263"/>
                  </a:lnTo>
                  <a:lnTo>
                    <a:pt x="430" y="265"/>
                  </a:lnTo>
                  <a:lnTo>
                    <a:pt x="428" y="267"/>
                  </a:lnTo>
                  <a:lnTo>
                    <a:pt x="428" y="267"/>
                  </a:lnTo>
                  <a:lnTo>
                    <a:pt x="426" y="268"/>
                  </a:lnTo>
                  <a:lnTo>
                    <a:pt x="424" y="268"/>
                  </a:lnTo>
                  <a:lnTo>
                    <a:pt x="422" y="270"/>
                  </a:lnTo>
                  <a:lnTo>
                    <a:pt x="418" y="272"/>
                  </a:lnTo>
                  <a:lnTo>
                    <a:pt x="415" y="274"/>
                  </a:lnTo>
                  <a:lnTo>
                    <a:pt x="413" y="275"/>
                  </a:lnTo>
                  <a:lnTo>
                    <a:pt x="411" y="277"/>
                  </a:lnTo>
                  <a:lnTo>
                    <a:pt x="409" y="279"/>
                  </a:lnTo>
                  <a:lnTo>
                    <a:pt x="405" y="279"/>
                  </a:lnTo>
                  <a:lnTo>
                    <a:pt x="401" y="281"/>
                  </a:lnTo>
                  <a:lnTo>
                    <a:pt x="398" y="282"/>
                  </a:lnTo>
                  <a:lnTo>
                    <a:pt x="394" y="284"/>
                  </a:lnTo>
                  <a:lnTo>
                    <a:pt x="390" y="287"/>
                  </a:lnTo>
                  <a:lnTo>
                    <a:pt x="386" y="289"/>
                  </a:lnTo>
                  <a:lnTo>
                    <a:pt x="382" y="293"/>
                  </a:lnTo>
                  <a:lnTo>
                    <a:pt x="379" y="294"/>
                  </a:lnTo>
                  <a:lnTo>
                    <a:pt x="379" y="303"/>
                  </a:lnTo>
                  <a:lnTo>
                    <a:pt x="377" y="315"/>
                  </a:lnTo>
                  <a:lnTo>
                    <a:pt x="377" y="325"/>
                  </a:lnTo>
                  <a:lnTo>
                    <a:pt x="373" y="336"/>
                  </a:lnTo>
                  <a:lnTo>
                    <a:pt x="371" y="348"/>
                  </a:lnTo>
                  <a:lnTo>
                    <a:pt x="367" y="358"/>
                  </a:lnTo>
                  <a:lnTo>
                    <a:pt x="364" y="368"/>
                  </a:lnTo>
                  <a:lnTo>
                    <a:pt x="362" y="377"/>
                  </a:lnTo>
                  <a:lnTo>
                    <a:pt x="360" y="377"/>
                  </a:lnTo>
                  <a:lnTo>
                    <a:pt x="358" y="379"/>
                  </a:lnTo>
                  <a:lnTo>
                    <a:pt x="358" y="379"/>
                  </a:lnTo>
                  <a:lnTo>
                    <a:pt x="356" y="379"/>
                  </a:lnTo>
                  <a:lnTo>
                    <a:pt x="356" y="380"/>
                  </a:lnTo>
                  <a:lnTo>
                    <a:pt x="354" y="382"/>
                  </a:lnTo>
                  <a:lnTo>
                    <a:pt x="354" y="382"/>
                  </a:lnTo>
                  <a:lnTo>
                    <a:pt x="354" y="384"/>
                  </a:lnTo>
                  <a:lnTo>
                    <a:pt x="352" y="384"/>
                  </a:lnTo>
                  <a:lnTo>
                    <a:pt x="345" y="391"/>
                  </a:lnTo>
                  <a:lnTo>
                    <a:pt x="343" y="391"/>
                  </a:lnTo>
                  <a:lnTo>
                    <a:pt x="341" y="391"/>
                  </a:lnTo>
                  <a:lnTo>
                    <a:pt x="339" y="393"/>
                  </a:lnTo>
                  <a:lnTo>
                    <a:pt x="337" y="394"/>
                  </a:lnTo>
                  <a:lnTo>
                    <a:pt x="333" y="396"/>
                  </a:lnTo>
                  <a:lnTo>
                    <a:pt x="332" y="396"/>
                  </a:lnTo>
                  <a:lnTo>
                    <a:pt x="326" y="398"/>
                  </a:lnTo>
                  <a:lnTo>
                    <a:pt x="324" y="399"/>
                  </a:lnTo>
                  <a:lnTo>
                    <a:pt x="320" y="399"/>
                  </a:lnTo>
                  <a:lnTo>
                    <a:pt x="318" y="399"/>
                  </a:lnTo>
                  <a:lnTo>
                    <a:pt x="305" y="403"/>
                  </a:lnTo>
                  <a:lnTo>
                    <a:pt x="292" y="405"/>
                  </a:lnTo>
                  <a:lnTo>
                    <a:pt x="279" y="405"/>
                  </a:lnTo>
                  <a:lnTo>
                    <a:pt x="266" y="401"/>
                  </a:lnTo>
                  <a:lnTo>
                    <a:pt x="241" y="394"/>
                  </a:lnTo>
                  <a:lnTo>
                    <a:pt x="216" y="384"/>
                  </a:lnTo>
                  <a:lnTo>
                    <a:pt x="192" y="372"/>
                  </a:lnTo>
                  <a:lnTo>
                    <a:pt x="169" y="360"/>
                  </a:lnTo>
                  <a:lnTo>
                    <a:pt x="145" y="349"/>
                  </a:lnTo>
                  <a:lnTo>
                    <a:pt x="120" y="343"/>
                  </a:lnTo>
                  <a:lnTo>
                    <a:pt x="250" y="408"/>
                  </a:lnTo>
                  <a:lnTo>
                    <a:pt x="332" y="415"/>
                  </a:lnTo>
                  <a:lnTo>
                    <a:pt x="413" y="387"/>
                  </a:lnTo>
                  <a:lnTo>
                    <a:pt x="456" y="291"/>
                  </a:lnTo>
                  <a:lnTo>
                    <a:pt x="490" y="81"/>
                  </a:lnTo>
                  <a:lnTo>
                    <a:pt x="475" y="67"/>
                  </a:lnTo>
                  <a:lnTo>
                    <a:pt x="460" y="0"/>
                  </a:lnTo>
                  <a:lnTo>
                    <a:pt x="433" y="29"/>
                  </a:lnTo>
                  <a:lnTo>
                    <a:pt x="452" y="62"/>
                  </a:lnTo>
                  <a:lnTo>
                    <a:pt x="447" y="65"/>
                  </a:lnTo>
                  <a:lnTo>
                    <a:pt x="405" y="77"/>
                  </a:lnTo>
                  <a:lnTo>
                    <a:pt x="360" y="70"/>
                  </a:lnTo>
                  <a:lnTo>
                    <a:pt x="328" y="51"/>
                  </a:lnTo>
                  <a:lnTo>
                    <a:pt x="284" y="44"/>
                  </a:lnTo>
                  <a:lnTo>
                    <a:pt x="216" y="60"/>
                  </a:lnTo>
                  <a:lnTo>
                    <a:pt x="194" y="86"/>
                  </a:lnTo>
                  <a:lnTo>
                    <a:pt x="152" y="93"/>
                  </a:lnTo>
                  <a:lnTo>
                    <a:pt x="122" y="91"/>
                  </a:lnTo>
                  <a:lnTo>
                    <a:pt x="86" y="75"/>
                  </a:lnTo>
                  <a:lnTo>
                    <a:pt x="101" y="55"/>
                  </a:lnTo>
                  <a:lnTo>
                    <a:pt x="52" y="25"/>
                  </a:lnTo>
                  <a:close/>
                </a:path>
              </a:pathLst>
            </a:custGeom>
            <a:solidFill>
              <a:srgbClr val="ECBA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54" name="Freeform 102"/>
            <p:cNvSpPr>
              <a:spLocks noEditPoints="1"/>
            </p:cNvSpPr>
            <p:nvPr/>
          </p:nvSpPr>
          <p:spPr bwMode="auto">
            <a:xfrm>
              <a:off x="2985" y="2253"/>
              <a:ext cx="145" cy="126"/>
            </a:xfrm>
            <a:custGeom>
              <a:avLst/>
              <a:gdLst>
                <a:gd name="T0" fmla="*/ 4 w 438"/>
                <a:gd name="T1" fmla="*/ 38 h 367"/>
                <a:gd name="T2" fmla="*/ 0 w 438"/>
                <a:gd name="T3" fmla="*/ 58 h 367"/>
                <a:gd name="T4" fmla="*/ 2 w 438"/>
                <a:gd name="T5" fmla="*/ 77 h 367"/>
                <a:gd name="T6" fmla="*/ 12 w 438"/>
                <a:gd name="T7" fmla="*/ 91 h 367"/>
                <a:gd name="T8" fmla="*/ 38 w 438"/>
                <a:gd name="T9" fmla="*/ 101 h 367"/>
                <a:gd name="T10" fmla="*/ 78 w 438"/>
                <a:gd name="T11" fmla="*/ 106 h 367"/>
                <a:gd name="T12" fmla="*/ 117 w 438"/>
                <a:gd name="T13" fmla="*/ 106 h 367"/>
                <a:gd name="T14" fmla="*/ 157 w 438"/>
                <a:gd name="T15" fmla="*/ 100 h 367"/>
                <a:gd name="T16" fmla="*/ 183 w 438"/>
                <a:gd name="T17" fmla="*/ 89 h 367"/>
                <a:gd name="T18" fmla="*/ 198 w 438"/>
                <a:gd name="T19" fmla="*/ 75 h 367"/>
                <a:gd name="T20" fmla="*/ 215 w 438"/>
                <a:gd name="T21" fmla="*/ 63 h 367"/>
                <a:gd name="T22" fmla="*/ 232 w 438"/>
                <a:gd name="T23" fmla="*/ 55 h 367"/>
                <a:gd name="T24" fmla="*/ 293 w 438"/>
                <a:gd name="T25" fmla="*/ 129 h 367"/>
                <a:gd name="T26" fmla="*/ 313 w 438"/>
                <a:gd name="T27" fmla="*/ 119 h 367"/>
                <a:gd name="T28" fmla="*/ 332 w 438"/>
                <a:gd name="T29" fmla="*/ 108 h 367"/>
                <a:gd name="T30" fmla="*/ 355 w 438"/>
                <a:gd name="T31" fmla="*/ 101 h 367"/>
                <a:gd name="T32" fmla="*/ 380 w 438"/>
                <a:gd name="T33" fmla="*/ 103 h 367"/>
                <a:gd name="T34" fmla="*/ 398 w 438"/>
                <a:gd name="T35" fmla="*/ 113 h 367"/>
                <a:gd name="T36" fmla="*/ 410 w 438"/>
                <a:gd name="T37" fmla="*/ 131 h 367"/>
                <a:gd name="T38" fmla="*/ 417 w 438"/>
                <a:gd name="T39" fmla="*/ 153 h 367"/>
                <a:gd name="T40" fmla="*/ 423 w 438"/>
                <a:gd name="T41" fmla="*/ 177 h 367"/>
                <a:gd name="T42" fmla="*/ 423 w 438"/>
                <a:gd name="T43" fmla="*/ 67 h 367"/>
                <a:gd name="T44" fmla="*/ 381 w 438"/>
                <a:gd name="T45" fmla="*/ 29 h 367"/>
                <a:gd name="T46" fmla="*/ 395 w 438"/>
                <a:gd name="T47" fmla="*/ 65 h 367"/>
                <a:gd name="T48" fmla="*/ 308 w 438"/>
                <a:gd name="T49" fmla="*/ 70 h 367"/>
                <a:gd name="T50" fmla="*/ 232 w 438"/>
                <a:gd name="T51" fmla="*/ 44 h 367"/>
                <a:gd name="T52" fmla="*/ 142 w 438"/>
                <a:gd name="T53" fmla="*/ 86 h 367"/>
                <a:gd name="T54" fmla="*/ 70 w 438"/>
                <a:gd name="T55" fmla="*/ 91 h 367"/>
                <a:gd name="T56" fmla="*/ 49 w 438"/>
                <a:gd name="T57" fmla="*/ 55 h 367"/>
                <a:gd name="T58" fmla="*/ 406 w 438"/>
                <a:gd name="T59" fmla="*/ 281 h 367"/>
                <a:gd name="T60" fmla="*/ 393 w 438"/>
                <a:gd name="T61" fmla="*/ 298 h 367"/>
                <a:gd name="T62" fmla="*/ 378 w 438"/>
                <a:gd name="T63" fmla="*/ 312 h 367"/>
                <a:gd name="T64" fmla="*/ 366 w 438"/>
                <a:gd name="T65" fmla="*/ 329 h 367"/>
                <a:gd name="T66" fmla="*/ 363 w 438"/>
                <a:gd name="T67" fmla="*/ 349 h 367"/>
                <a:gd name="T68" fmla="*/ 364 w 438"/>
                <a:gd name="T69" fmla="*/ 351 h 367"/>
                <a:gd name="T70" fmla="*/ 366 w 438"/>
                <a:gd name="T71" fmla="*/ 353 h 367"/>
                <a:gd name="T72" fmla="*/ 368 w 438"/>
                <a:gd name="T73" fmla="*/ 356 h 367"/>
                <a:gd name="T74" fmla="*/ 370 w 438"/>
                <a:gd name="T75" fmla="*/ 356 h 367"/>
                <a:gd name="T76" fmla="*/ 370 w 438"/>
                <a:gd name="T77" fmla="*/ 360 h 367"/>
                <a:gd name="T78" fmla="*/ 370 w 438"/>
                <a:gd name="T79" fmla="*/ 362 h 367"/>
                <a:gd name="T80" fmla="*/ 370 w 438"/>
                <a:gd name="T81" fmla="*/ 365 h 367"/>
                <a:gd name="T82" fmla="*/ 370 w 438"/>
                <a:gd name="T83" fmla="*/ 367 h 367"/>
                <a:gd name="T84" fmla="*/ 406 w 438"/>
                <a:gd name="T85" fmla="*/ 281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38" h="367">
                  <a:moveTo>
                    <a:pt x="8" y="29"/>
                  </a:moveTo>
                  <a:lnTo>
                    <a:pt x="4" y="38"/>
                  </a:lnTo>
                  <a:lnTo>
                    <a:pt x="0" y="48"/>
                  </a:lnTo>
                  <a:lnTo>
                    <a:pt x="0" y="58"/>
                  </a:lnTo>
                  <a:lnTo>
                    <a:pt x="0" y="69"/>
                  </a:lnTo>
                  <a:lnTo>
                    <a:pt x="2" y="77"/>
                  </a:lnTo>
                  <a:lnTo>
                    <a:pt x="6" y="86"/>
                  </a:lnTo>
                  <a:lnTo>
                    <a:pt x="12" y="91"/>
                  </a:lnTo>
                  <a:lnTo>
                    <a:pt x="21" y="96"/>
                  </a:lnTo>
                  <a:lnTo>
                    <a:pt x="38" y="101"/>
                  </a:lnTo>
                  <a:lnTo>
                    <a:pt x="57" y="105"/>
                  </a:lnTo>
                  <a:lnTo>
                    <a:pt x="78" y="106"/>
                  </a:lnTo>
                  <a:lnTo>
                    <a:pt x="97" y="108"/>
                  </a:lnTo>
                  <a:lnTo>
                    <a:pt x="117" y="106"/>
                  </a:lnTo>
                  <a:lnTo>
                    <a:pt x="138" y="105"/>
                  </a:lnTo>
                  <a:lnTo>
                    <a:pt x="157" y="100"/>
                  </a:lnTo>
                  <a:lnTo>
                    <a:pt x="174" y="94"/>
                  </a:lnTo>
                  <a:lnTo>
                    <a:pt x="183" y="89"/>
                  </a:lnTo>
                  <a:lnTo>
                    <a:pt x="191" y="82"/>
                  </a:lnTo>
                  <a:lnTo>
                    <a:pt x="198" y="75"/>
                  </a:lnTo>
                  <a:lnTo>
                    <a:pt x="206" y="69"/>
                  </a:lnTo>
                  <a:lnTo>
                    <a:pt x="215" y="63"/>
                  </a:lnTo>
                  <a:lnTo>
                    <a:pt x="223" y="58"/>
                  </a:lnTo>
                  <a:lnTo>
                    <a:pt x="232" y="55"/>
                  </a:lnTo>
                  <a:lnTo>
                    <a:pt x="244" y="53"/>
                  </a:lnTo>
                  <a:lnTo>
                    <a:pt x="293" y="129"/>
                  </a:lnTo>
                  <a:lnTo>
                    <a:pt x="302" y="124"/>
                  </a:lnTo>
                  <a:lnTo>
                    <a:pt x="313" y="119"/>
                  </a:lnTo>
                  <a:lnTo>
                    <a:pt x="323" y="113"/>
                  </a:lnTo>
                  <a:lnTo>
                    <a:pt x="332" y="108"/>
                  </a:lnTo>
                  <a:lnTo>
                    <a:pt x="344" y="105"/>
                  </a:lnTo>
                  <a:lnTo>
                    <a:pt x="355" y="101"/>
                  </a:lnTo>
                  <a:lnTo>
                    <a:pt x="366" y="101"/>
                  </a:lnTo>
                  <a:lnTo>
                    <a:pt x="380" y="103"/>
                  </a:lnTo>
                  <a:lnTo>
                    <a:pt x="389" y="106"/>
                  </a:lnTo>
                  <a:lnTo>
                    <a:pt x="398" y="113"/>
                  </a:lnTo>
                  <a:lnTo>
                    <a:pt x="404" y="120"/>
                  </a:lnTo>
                  <a:lnTo>
                    <a:pt x="410" y="131"/>
                  </a:lnTo>
                  <a:lnTo>
                    <a:pt x="415" y="141"/>
                  </a:lnTo>
                  <a:lnTo>
                    <a:pt x="417" y="153"/>
                  </a:lnTo>
                  <a:lnTo>
                    <a:pt x="421" y="165"/>
                  </a:lnTo>
                  <a:lnTo>
                    <a:pt x="423" y="177"/>
                  </a:lnTo>
                  <a:lnTo>
                    <a:pt x="438" y="81"/>
                  </a:lnTo>
                  <a:lnTo>
                    <a:pt x="423" y="67"/>
                  </a:lnTo>
                  <a:lnTo>
                    <a:pt x="408" y="0"/>
                  </a:lnTo>
                  <a:lnTo>
                    <a:pt x="381" y="29"/>
                  </a:lnTo>
                  <a:lnTo>
                    <a:pt x="400" y="62"/>
                  </a:lnTo>
                  <a:lnTo>
                    <a:pt x="395" y="65"/>
                  </a:lnTo>
                  <a:lnTo>
                    <a:pt x="353" y="77"/>
                  </a:lnTo>
                  <a:lnTo>
                    <a:pt x="308" y="70"/>
                  </a:lnTo>
                  <a:lnTo>
                    <a:pt x="276" y="51"/>
                  </a:lnTo>
                  <a:lnTo>
                    <a:pt x="232" y="44"/>
                  </a:lnTo>
                  <a:lnTo>
                    <a:pt x="164" y="60"/>
                  </a:lnTo>
                  <a:lnTo>
                    <a:pt x="142" y="86"/>
                  </a:lnTo>
                  <a:lnTo>
                    <a:pt x="100" y="93"/>
                  </a:lnTo>
                  <a:lnTo>
                    <a:pt x="70" y="91"/>
                  </a:lnTo>
                  <a:lnTo>
                    <a:pt x="34" y="75"/>
                  </a:lnTo>
                  <a:lnTo>
                    <a:pt x="49" y="55"/>
                  </a:lnTo>
                  <a:lnTo>
                    <a:pt x="8" y="29"/>
                  </a:lnTo>
                  <a:close/>
                  <a:moveTo>
                    <a:pt x="406" y="281"/>
                  </a:moveTo>
                  <a:lnTo>
                    <a:pt x="400" y="289"/>
                  </a:lnTo>
                  <a:lnTo>
                    <a:pt x="393" y="298"/>
                  </a:lnTo>
                  <a:lnTo>
                    <a:pt x="385" y="305"/>
                  </a:lnTo>
                  <a:lnTo>
                    <a:pt x="378" y="312"/>
                  </a:lnTo>
                  <a:lnTo>
                    <a:pt x="372" y="320"/>
                  </a:lnTo>
                  <a:lnTo>
                    <a:pt x="366" y="329"/>
                  </a:lnTo>
                  <a:lnTo>
                    <a:pt x="363" y="339"/>
                  </a:lnTo>
                  <a:lnTo>
                    <a:pt x="363" y="349"/>
                  </a:lnTo>
                  <a:lnTo>
                    <a:pt x="363" y="349"/>
                  </a:lnTo>
                  <a:lnTo>
                    <a:pt x="364" y="351"/>
                  </a:lnTo>
                  <a:lnTo>
                    <a:pt x="364" y="351"/>
                  </a:lnTo>
                  <a:lnTo>
                    <a:pt x="366" y="353"/>
                  </a:lnTo>
                  <a:lnTo>
                    <a:pt x="366" y="355"/>
                  </a:lnTo>
                  <a:lnTo>
                    <a:pt x="368" y="356"/>
                  </a:lnTo>
                  <a:lnTo>
                    <a:pt x="368" y="356"/>
                  </a:lnTo>
                  <a:lnTo>
                    <a:pt x="370" y="356"/>
                  </a:lnTo>
                  <a:lnTo>
                    <a:pt x="370" y="358"/>
                  </a:lnTo>
                  <a:lnTo>
                    <a:pt x="370" y="360"/>
                  </a:lnTo>
                  <a:lnTo>
                    <a:pt x="370" y="360"/>
                  </a:lnTo>
                  <a:lnTo>
                    <a:pt x="370" y="362"/>
                  </a:lnTo>
                  <a:lnTo>
                    <a:pt x="370" y="363"/>
                  </a:lnTo>
                  <a:lnTo>
                    <a:pt x="370" y="365"/>
                  </a:lnTo>
                  <a:lnTo>
                    <a:pt x="370" y="365"/>
                  </a:lnTo>
                  <a:lnTo>
                    <a:pt x="370" y="367"/>
                  </a:lnTo>
                  <a:lnTo>
                    <a:pt x="404" y="291"/>
                  </a:lnTo>
                  <a:lnTo>
                    <a:pt x="406" y="281"/>
                  </a:lnTo>
                  <a:close/>
                </a:path>
              </a:pathLst>
            </a:custGeom>
            <a:solidFill>
              <a:srgbClr val="D8A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55" name="Freeform 103"/>
            <p:cNvSpPr>
              <a:spLocks/>
            </p:cNvSpPr>
            <p:nvPr/>
          </p:nvSpPr>
          <p:spPr bwMode="auto">
            <a:xfrm>
              <a:off x="3006" y="2381"/>
              <a:ext cx="109" cy="36"/>
            </a:xfrm>
            <a:custGeom>
              <a:avLst/>
              <a:gdLst>
                <a:gd name="T0" fmla="*/ 54 w 330"/>
                <a:gd name="T1" fmla="*/ 21 h 104"/>
                <a:gd name="T2" fmla="*/ 47 w 330"/>
                <a:gd name="T3" fmla="*/ 18 h 104"/>
                <a:gd name="T4" fmla="*/ 41 w 330"/>
                <a:gd name="T5" fmla="*/ 16 h 104"/>
                <a:gd name="T6" fmla="*/ 35 w 330"/>
                <a:gd name="T7" fmla="*/ 12 h 104"/>
                <a:gd name="T8" fmla="*/ 30 w 330"/>
                <a:gd name="T9" fmla="*/ 11 h 104"/>
                <a:gd name="T10" fmla="*/ 22 w 330"/>
                <a:gd name="T11" fmla="*/ 7 h 104"/>
                <a:gd name="T12" fmla="*/ 17 w 330"/>
                <a:gd name="T13" fmla="*/ 5 h 104"/>
                <a:gd name="T14" fmla="*/ 11 w 330"/>
                <a:gd name="T15" fmla="*/ 2 h 104"/>
                <a:gd name="T16" fmla="*/ 5 w 330"/>
                <a:gd name="T17" fmla="*/ 0 h 104"/>
                <a:gd name="T18" fmla="*/ 9 w 330"/>
                <a:gd name="T19" fmla="*/ 23 h 104"/>
                <a:gd name="T20" fmla="*/ 15 w 330"/>
                <a:gd name="T21" fmla="*/ 54 h 104"/>
                <a:gd name="T22" fmla="*/ 5 w 330"/>
                <a:gd name="T23" fmla="*/ 61 h 104"/>
                <a:gd name="T24" fmla="*/ 3 w 330"/>
                <a:gd name="T25" fmla="*/ 67 h 104"/>
                <a:gd name="T26" fmla="*/ 0 w 330"/>
                <a:gd name="T27" fmla="*/ 80 h 104"/>
                <a:gd name="T28" fmla="*/ 5 w 330"/>
                <a:gd name="T29" fmla="*/ 74 h 104"/>
                <a:gd name="T30" fmla="*/ 15 w 330"/>
                <a:gd name="T31" fmla="*/ 76 h 104"/>
                <a:gd name="T32" fmla="*/ 28 w 330"/>
                <a:gd name="T33" fmla="*/ 90 h 104"/>
                <a:gd name="T34" fmla="*/ 35 w 330"/>
                <a:gd name="T35" fmla="*/ 99 h 104"/>
                <a:gd name="T36" fmla="*/ 71 w 330"/>
                <a:gd name="T37" fmla="*/ 93 h 104"/>
                <a:gd name="T38" fmla="*/ 107 w 330"/>
                <a:gd name="T39" fmla="*/ 90 h 104"/>
                <a:gd name="T40" fmla="*/ 145 w 330"/>
                <a:gd name="T41" fmla="*/ 86 h 104"/>
                <a:gd name="T42" fmla="*/ 183 w 330"/>
                <a:gd name="T43" fmla="*/ 86 h 104"/>
                <a:gd name="T44" fmla="*/ 220 w 330"/>
                <a:gd name="T45" fmla="*/ 86 h 104"/>
                <a:gd name="T46" fmla="*/ 258 w 330"/>
                <a:gd name="T47" fmla="*/ 90 h 104"/>
                <a:gd name="T48" fmla="*/ 294 w 330"/>
                <a:gd name="T49" fmla="*/ 95 h 104"/>
                <a:gd name="T50" fmla="*/ 328 w 330"/>
                <a:gd name="T51" fmla="*/ 104 h 104"/>
                <a:gd name="T52" fmla="*/ 330 w 330"/>
                <a:gd name="T53" fmla="*/ 102 h 104"/>
                <a:gd name="T54" fmla="*/ 330 w 330"/>
                <a:gd name="T55" fmla="*/ 90 h 104"/>
                <a:gd name="T56" fmla="*/ 326 w 330"/>
                <a:gd name="T57" fmla="*/ 80 h 104"/>
                <a:gd name="T58" fmla="*/ 326 w 330"/>
                <a:gd name="T59" fmla="*/ 23 h 104"/>
                <a:gd name="T60" fmla="*/ 288 w 330"/>
                <a:gd name="T61" fmla="*/ 43 h 104"/>
                <a:gd name="T62" fmla="*/ 211 w 330"/>
                <a:gd name="T63" fmla="*/ 62 h 104"/>
                <a:gd name="T64" fmla="*/ 120 w 330"/>
                <a:gd name="T65" fmla="*/ 57 h 104"/>
                <a:gd name="T66" fmla="*/ 54 w 330"/>
                <a:gd name="T67" fmla="*/ 21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0" h="104">
                  <a:moveTo>
                    <a:pt x="54" y="21"/>
                  </a:moveTo>
                  <a:lnTo>
                    <a:pt x="47" y="18"/>
                  </a:lnTo>
                  <a:lnTo>
                    <a:pt x="41" y="16"/>
                  </a:lnTo>
                  <a:lnTo>
                    <a:pt x="35" y="12"/>
                  </a:lnTo>
                  <a:lnTo>
                    <a:pt x="30" y="11"/>
                  </a:lnTo>
                  <a:lnTo>
                    <a:pt x="22" y="7"/>
                  </a:lnTo>
                  <a:lnTo>
                    <a:pt x="17" y="5"/>
                  </a:lnTo>
                  <a:lnTo>
                    <a:pt x="11" y="2"/>
                  </a:lnTo>
                  <a:lnTo>
                    <a:pt x="5" y="0"/>
                  </a:lnTo>
                  <a:lnTo>
                    <a:pt x="9" y="23"/>
                  </a:lnTo>
                  <a:lnTo>
                    <a:pt x="15" y="54"/>
                  </a:lnTo>
                  <a:lnTo>
                    <a:pt x="5" y="61"/>
                  </a:lnTo>
                  <a:lnTo>
                    <a:pt x="3" y="67"/>
                  </a:lnTo>
                  <a:lnTo>
                    <a:pt x="0" y="80"/>
                  </a:lnTo>
                  <a:lnTo>
                    <a:pt x="5" y="74"/>
                  </a:lnTo>
                  <a:lnTo>
                    <a:pt x="15" y="76"/>
                  </a:lnTo>
                  <a:lnTo>
                    <a:pt x="28" y="90"/>
                  </a:lnTo>
                  <a:lnTo>
                    <a:pt x="35" y="99"/>
                  </a:lnTo>
                  <a:lnTo>
                    <a:pt x="71" y="93"/>
                  </a:lnTo>
                  <a:lnTo>
                    <a:pt x="107" y="90"/>
                  </a:lnTo>
                  <a:lnTo>
                    <a:pt x="145" y="86"/>
                  </a:lnTo>
                  <a:lnTo>
                    <a:pt x="183" y="86"/>
                  </a:lnTo>
                  <a:lnTo>
                    <a:pt x="220" y="86"/>
                  </a:lnTo>
                  <a:lnTo>
                    <a:pt x="258" y="90"/>
                  </a:lnTo>
                  <a:lnTo>
                    <a:pt x="294" y="95"/>
                  </a:lnTo>
                  <a:lnTo>
                    <a:pt x="328" y="104"/>
                  </a:lnTo>
                  <a:lnTo>
                    <a:pt x="330" y="102"/>
                  </a:lnTo>
                  <a:lnTo>
                    <a:pt x="330" y="90"/>
                  </a:lnTo>
                  <a:lnTo>
                    <a:pt x="326" y="80"/>
                  </a:lnTo>
                  <a:lnTo>
                    <a:pt x="326" y="23"/>
                  </a:lnTo>
                  <a:lnTo>
                    <a:pt x="288" y="43"/>
                  </a:lnTo>
                  <a:lnTo>
                    <a:pt x="211" y="62"/>
                  </a:lnTo>
                  <a:lnTo>
                    <a:pt x="120" y="57"/>
                  </a:lnTo>
                  <a:lnTo>
                    <a:pt x="54" y="21"/>
                  </a:lnTo>
                  <a:close/>
                </a:path>
              </a:pathLst>
            </a:custGeom>
            <a:solidFill>
              <a:srgbClr val="D8A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56" name="Freeform 104"/>
            <p:cNvSpPr>
              <a:spLocks/>
            </p:cNvSpPr>
            <p:nvPr/>
          </p:nvSpPr>
          <p:spPr bwMode="auto">
            <a:xfrm>
              <a:off x="3048" y="2314"/>
              <a:ext cx="34" cy="7"/>
            </a:xfrm>
            <a:custGeom>
              <a:avLst/>
              <a:gdLst>
                <a:gd name="T0" fmla="*/ 102 w 102"/>
                <a:gd name="T1" fmla="*/ 16 h 21"/>
                <a:gd name="T2" fmla="*/ 58 w 102"/>
                <a:gd name="T3" fmla="*/ 17 h 21"/>
                <a:gd name="T4" fmla="*/ 15 w 102"/>
                <a:gd name="T5" fmla="*/ 21 h 21"/>
                <a:gd name="T6" fmla="*/ 0 w 102"/>
                <a:gd name="T7" fmla="*/ 19 h 21"/>
                <a:gd name="T8" fmla="*/ 21 w 102"/>
                <a:gd name="T9" fmla="*/ 7 h 21"/>
                <a:gd name="T10" fmla="*/ 53 w 102"/>
                <a:gd name="T11" fmla="*/ 14 h 21"/>
                <a:gd name="T12" fmla="*/ 68 w 102"/>
                <a:gd name="T13" fmla="*/ 0 h 21"/>
                <a:gd name="T14" fmla="*/ 96 w 102"/>
                <a:gd name="T15" fmla="*/ 10 h 21"/>
                <a:gd name="T16" fmla="*/ 102 w 102"/>
                <a:gd name="T17" fmla="*/ 1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21">
                  <a:moveTo>
                    <a:pt x="102" y="16"/>
                  </a:moveTo>
                  <a:lnTo>
                    <a:pt x="58" y="17"/>
                  </a:lnTo>
                  <a:lnTo>
                    <a:pt x="15" y="21"/>
                  </a:lnTo>
                  <a:lnTo>
                    <a:pt x="0" y="19"/>
                  </a:lnTo>
                  <a:lnTo>
                    <a:pt x="21" y="7"/>
                  </a:lnTo>
                  <a:lnTo>
                    <a:pt x="53" y="14"/>
                  </a:lnTo>
                  <a:lnTo>
                    <a:pt x="68" y="0"/>
                  </a:lnTo>
                  <a:lnTo>
                    <a:pt x="96" y="10"/>
                  </a:lnTo>
                  <a:lnTo>
                    <a:pt x="102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57" name="Freeform 105"/>
            <p:cNvSpPr>
              <a:spLocks/>
            </p:cNvSpPr>
            <p:nvPr/>
          </p:nvSpPr>
          <p:spPr bwMode="auto">
            <a:xfrm>
              <a:off x="2917" y="2137"/>
              <a:ext cx="250" cy="94"/>
            </a:xfrm>
            <a:custGeom>
              <a:avLst/>
              <a:gdLst>
                <a:gd name="T0" fmla="*/ 524 w 756"/>
                <a:gd name="T1" fmla="*/ 34 h 272"/>
                <a:gd name="T2" fmla="*/ 583 w 756"/>
                <a:gd name="T3" fmla="*/ 65 h 272"/>
                <a:gd name="T4" fmla="*/ 658 w 756"/>
                <a:gd name="T5" fmla="*/ 112 h 272"/>
                <a:gd name="T6" fmla="*/ 728 w 756"/>
                <a:gd name="T7" fmla="*/ 177 h 272"/>
                <a:gd name="T8" fmla="*/ 756 w 756"/>
                <a:gd name="T9" fmla="*/ 219 h 272"/>
                <a:gd name="T10" fmla="*/ 747 w 756"/>
                <a:gd name="T11" fmla="*/ 241 h 272"/>
                <a:gd name="T12" fmla="*/ 711 w 756"/>
                <a:gd name="T13" fmla="*/ 260 h 272"/>
                <a:gd name="T14" fmla="*/ 681 w 756"/>
                <a:gd name="T15" fmla="*/ 258 h 272"/>
                <a:gd name="T16" fmla="*/ 679 w 756"/>
                <a:gd name="T17" fmla="*/ 210 h 272"/>
                <a:gd name="T18" fmla="*/ 634 w 756"/>
                <a:gd name="T19" fmla="*/ 169 h 272"/>
                <a:gd name="T20" fmla="*/ 487 w 756"/>
                <a:gd name="T21" fmla="*/ 117 h 272"/>
                <a:gd name="T22" fmla="*/ 488 w 756"/>
                <a:gd name="T23" fmla="*/ 83 h 272"/>
                <a:gd name="T24" fmla="*/ 462 w 756"/>
                <a:gd name="T25" fmla="*/ 41 h 272"/>
                <a:gd name="T26" fmla="*/ 405 w 756"/>
                <a:gd name="T27" fmla="*/ 8 h 272"/>
                <a:gd name="T28" fmla="*/ 321 w 756"/>
                <a:gd name="T29" fmla="*/ 5 h 272"/>
                <a:gd name="T30" fmla="*/ 271 w 756"/>
                <a:gd name="T31" fmla="*/ 38 h 272"/>
                <a:gd name="T32" fmla="*/ 249 w 756"/>
                <a:gd name="T33" fmla="*/ 67 h 272"/>
                <a:gd name="T34" fmla="*/ 247 w 756"/>
                <a:gd name="T35" fmla="*/ 124 h 272"/>
                <a:gd name="T36" fmla="*/ 256 w 756"/>
                <a:gd name="T37" fmla="*/ 134 h 272"/>
                <a:gd name="T38" fmla="*/ 188 w 756"/>
                <a:gd name="T39" fmla="*/ 153 h 272"/>
                <a:gd name="T40" fmla="*/ 113 w 756"/>
                <a:gd name="T41" fmla="*/ 201 h 272"/>
                <a:gd name="T42" fmla="*/ 83 w 756"/>
                <a:gd name="T43" fmla="*/ 236 h 272"/>
                <a:gd name="T44" fmla="*/ 83 w 756"/>
                <a:gd name="T45" fmla="*/ 239 h 272"/>
                <a:gd name="T46" fmla="*/ 90 w 756"/>
                <a:gd name="T47" fmla="*/ 250 h 272"/>
                <a:gd name="T48" fmla="*/ 90 w 756"/>
                <a:gd name="T49" fmla="*/ 272 h 272"/>
                <a:gd name="T50" fmla="*/ 24 w 756"/>
                <a:gd name="T51" fmla="*/ 258 h 272"/>
                <a:gd name="T52" fmla="*/ 7 w 756"/>
                <a:gd name="T53" fmla="*/ 248 h 272"/>
                <a:gd name="T54" fmla="*/ 0 w 756"/>
                <a:gd name="T55" fmla="*/ 220 h 272"/>
                <a:gd name="T56" fmla="*/ 15 w 756"/>
                <a:gd name="T57" fmla="*/ 179 h 272"/>
                <a:gd name="T58" fmla="*/ 62 w 756"/>
                <a:gd name="T59" fmla="*/ 120 h 272"/>
                <a:gd name="T60" fmla="*/ 183 w 756"/>
                <a:gd name="T61" fmla="*/ 39 h 272"/>
                <a:gd name="T62" fmla="*/ 279 w 756"/>
                <a:gd name="T63" fmla="*/ 12 h 272"/>
                <a:gd name="T64" fmla="*/ 349 w 756"/>
                <a:gd name="T65" fmla="*/ 0 h 272"/>
                <a:gd name="T66" fmla="*/ 456 w 756"/>
                <a:gd name="T67" fmla="*/ 15 h 272"/>
                <a:gd name="T68" fmla="*/ 524 w 756"/>
                <a:gd name="T69" fmla="*/ 3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56" h="272">
                  <a:moveTo>
                    <a:pt x="524" y="34"/>
                  </a:moveTo>
                  <a:lnTo>
                    <a:pt x="583" y="65"/>
                  </a:lnTo>
                  <a:lnTo>
                    <a:pt x="658" y="112"/>
                  </a:lnTo>
                  <a:lnTo>
                    <a:pt x="728" y="177"/>
                  </a:lnTo>
                  <a:lnTo>
                    <a:pt x="756" y="219"/>
                  </a:lnTo>
                  <a:lnTo>
                    <a:pt x="747" y="241"/>
                  </a:lnTo>
                  <a:lnTo>
                    <a:pt x="711" y="260"/>
                  </a:lnTo>
                  <a:lnTo>
                    <a:pt x="681" y="258"/>
                  </a:lnTo>
                  <a:lnTo>
                    <a:pt x="679" y="210"/>
                  </a:lnTo>
                  <a:lnTo>
                    <a:pt x="634" y="169"/>
                  </a:lnTo>
                  <a:lnTo>
                    <a:pt x="487" y="117"/>
                  </a:lnTo>
                  <a:lnTo>
                    <a:pt x="488" y="83"/>
                  </a:lnTo>
                  <a:lnTo>
                    <a:pt x="462" y="41"/>
                  </a:lnTo>
                  <a:lnTo>
                    <a:pt x="405" y="8"/>
                  </a:lnTo>
                  <a:lnTo>
                    <a:pt x="321" y="5"/>
                  </a:lnTo>
                  <a:lnTo>
                    <a:pt x="271" y="38"/>
                  </a:lnTo>
                  <a:lnTo>
                    <a:pt x="249" y="67"/>
                  </a:lnTo>
                  <a:lnTo>
                    <a:pt x="247" y="124"/>
                  </a:lnTo>
                  <a:lnTo>
                    <a:pt x="256" y="134"/>
                  </a:lnTo>
                  <a:lnTo>
                    <a:pt x="188" y="153"/>
                  </a:lnTo>
                  <a:lnTo>
                    <a:pt x="113" y="201"/>
                  </a:lnTo>
                  <a:lnTo>
                    <a:pt x="83" y="236"/>
                  </a:lnTo>
                  <a:lnTo>
                    <a:pt x="83" y="239"/>
                  </a:lnTo>
                  <a:lnTo>
                    <a:pt x="90" y="250"/>
                  </a:lnTo>
                  <a:lnTo>
                    <a:pt x="90" y="272"/>
                  </a:lnTo>
                  <a:lnTo>
                    <a:pt x="24" y="258"/>
                  </a:lnTo>
                  <a:lnTo>
                    <a:pt x="7" y="248"/>
                  </a:lnTo>
                  <a:lnTo>
                    <a:pt x="0" y="220"/>
                  </a:lnTo>
                  <a:lnTo>
                    <a:pt x="15" y="179"/>
                  </a:lnTo>
                  <a:lnTo>
                    <a:pt x="62" y="120"/>
                  </a:lnTo>
                  <a:lnTo>
                    <a:pt x="183" y="39"/>
                  </a:lnTo>
                  <a:lnTo>
                    <a:pt x="279" y="12"/>
                  </a:lnTo>
                  <a:lnTo>
                    <a:pt x="349" y="0"/>
                  </a:lnTo>
                  <a:lnTo>
                    <a:pt x="456" y="15"/>
                  </a:lnTo>
                  <a:lnTo>
                    <a:pt x="524" y="34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58" name="Freeform 106"/>
            <p:cNvSpPr>
              <a:spLocks/>
            </p:cNvSpPr>
            <p:nvPr/>
          </p:nvSpPr>
          <p:spPr bwMode="auto">
            <a:xfrm>
              <a:off x="3005" y="2243"/>
              <a:ext cx="46" cy="24"/>
            </a:xfrm>
            <a:custGeom>
              <a:avLst/>
              <a:gdLst>
                <a:gd name="T0" fmla="*/ 0 w 141"/>
                <a:gd name="T1" fmla="*/ 12 h 71"/>
                <a:gd name="T2" fmla="*/ 45 w 141"/>
                <a:gd name="T3" fmla="*/ 71 h 71"/>
                <a:gd name="T4" fmla="*/ 105 w 141"/>
                <a:gd name="T5" fmla="*/ 61 h 71"/>
                <a:gd name="T6" fmla="*/ 141 w 141"/>
                <a:gd name="T7" fmla="*/ 55 h 71"/>
                <a:gd name="T8" fmla="*/ 136 w 141"/>
                <a:gd name="T9" fmla="*/ 0 h 71"/>
                <a:gd name="T10" fmla="*/ 83 w 141"/>
                <a:gd name="T11" fmla="*/ 4 h 71"/>
                <a:gd name="T12" fmla="*/ 79 w 141"/>
                <a:gd name="T13" fmla="*/ 5 h 71"/>
                <a:gd name="T14" fmla="*/ 70 w 141"/>
                <a:gd name="T15" fmla="*/ 5 h 71"/>
                <a:gd name="T16" fmla="*/ 55 w 141"/>
                <a:gd name="T17" fmla="*/ 7 h 71"/>
                <a:gd name="T18" fmla="*/ 39 w 141"/>
                <a:gd name="T19" fmla="*/ 9 h 71"/>
                <a:gd name="T20" fmla="*/ 24 w 141"/>
                <a:gd name="T21" fmla="*/ 11 h 71"/>
                <a:gd name="T22" fmla="*/ 11 w 141"/>
                <a:gd name="T23" fmla="*/ 12 h 71"/>
                <a:gd name="T24" fmla="*/ 2 w 141"/>
                <a:gd name="T25" fmla="*/ 12 h 71"/>
                <a:gd name="T26" fmla="*/ 0 w 141"/>
                <a:gd name="T27" fmla="*/ 1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1" h="71">
                  <a:moveTo>
                    <a:pt x="0" y="12"/>
                  </a:moveTo>
                  <a:lnTo>
                    <a:pt x="45" y="71"/>
                  </a:lnTo>
                  <a:lnTo>
                    <a:pt x="105" y="61"/>
                  </a:lnTo>
                  <a:lnTo>
                    <a:pt x="141" y="55"/>
                  </a:lnTo>
                  <a:lnTo>
                    <a:pt x="136" y="0"/>
                  </a:lnTo>
                  <a:lnTo>
                    <a:pt x="83" y="4"/>
                  </a:lnTo>
                  <a:lnTo>
                    <a:pt x="79" y="5"/>
                  </a:lnTo>
                  <a:lnTo>
                    <a:pt x="70" y="5"/>
                  </a:lnTo>
                  <a:lnTo>
                    <a:pt x="55" y="7"/>
                  </a:lnTo>
                  <a:lnTo>
                    <a:pt x="39" y="9"/>
                  </a:lnTo>
                  <a:lnTo>
                    <a:pt x="24" y="11"/>
                  </a:lnTo>
                  <a:lnTo>
                    <a:pt x="11" y="12"/>
                  </a:lnTo>
                  <a:lnTo>
                    <a:pt x="2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049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59" name="Freeform 107"/>
            <p:cNvSpPr>
              <a:spLocks/>
            </p:cNvSpPr>
            <p:nvPr/>
          </p:nvSpPr>
          <p:spPr bwMode="auto">
            <a:xfrm>
              <a:off x="3008" y="2245"/>
              <a:ext cx="40" cy="20"/>
            </a:xfrm>
            <a:custGeom>
              <a:avLst/>
              <a:gdLst>
                <a:gd name="T0" fmla="*/ 0 w 119"/>
                <a:gd name="T1" fmla="*/ 11 h 61"/>
                <a:gd name="T2" fmla="*/ 4 w 119"/>
                <a:gd name="T3" fmla="*/ 18 h 61"/>
                <a:gd name="T4" fmla="*/ 10 w 119"/>
                <a:gd name="T5" fmla="*/ 23 h 61"/>
                <a:gd name="T6" fmla="*/ 13 w 119"/>
                <a:gd name="T7" fmla="*/ 30 h 61"/>
                <a:gd name="T8" fmla="*/ 19 w 119"/>
                <a:gd name="T9" fmla="*/ 37 h 61"/>
                <a:gd name="T10" fmla="*/ 23 w 119"/>
                <a:gd name="T11" fmla="*/ 42 h 61"/>
                <a:gd name="T12" fmla="*/ 28 w 119"/>
                <a:gd name="T13" fmla="*/ 49 h 61"/>
                <a:gd name="T14" fmla="*/ 34 w 119"/>
                <a:gd name="T15" fmla="*/ 56 h 61"/>
                <a:gd name="T16" fmla="*/ 38 w 119"/>
                <a:gd name="T17" fmla="*/ 61 h 61"/>
                <a:gd name="T18" fmla="*/ 44 w 119"/>
                <a:gd name="T19" fmla="*/ 61 h 61"/>
                <a:gd name="T20" fmla="*/ 51 w 119"/>
                <a:gd name="T21" fmla="*/ 59 h 61"/>
                <a:gd name="T22" fmla="*/ 57 w 119"/>
                <a:gd name="T23" fmla="*/ 57 h 61"/>
                <a:gd name="T24" fmla="*/ 62 w 119"/>
                <a:gd name="T25" fmla="*/ 57 h 61"/>
                <a:gd name="T26" fmla="*/ 70 w 119"/>
                <a:gd name="T27" fmla="*/ 56 h 61"/>
                <a:gd name="T28" fmla="*/ 76 w 119"/>
                <a:gd name="T29" fmla="*/ 54 h 61"/>
                <a:gd name="T30" fmla="*/ 81 w 119"/>
                <a:gd name="T31" fmla="*/ 54 h 61"/>
                <a:gd name="T32" fmla="*/ 89 w 119"/>
                <a:gd name="T33" fmla="*/ 52 h 61"/>
                <a:gd name="T34" fmla="*/ 93 w 119"/>
                <a:gd name="T35" fmla="*/ 50 h 61"/>
                <a:gd name="T36" fmla="*/ 96 w 119"/>
                <a:gd name="T37" fmla="*/ 50 h 61"/>
                <a:gd name="T38" fmla="*/ 100 w 119"/>
                <a:gd name="T39" fmla="*/ 50 h 61"/>
                <a:gd name="T40" fmla="*/ 104 w 119"/>
                <a:gd name="T41" fmla="*/ 49 h 61"/>
                <a:gd name="T42" fmla="*/ 108 w 119"/>
                <a:gd name="T43" fmla="*/ 49 h 61"/>
                <a:gd name="T44" fmla="*/ 111 w 119"/>
                <a:gd name="T45" fmla="*/ 49 h 61"/>
                <a:gd name="T46" fmla="*/ 115 w 119"/>
                <a:gd name="T47" fmla="*/ 47 h 61"/>
                <a:gd name="T48" fmla="*/ 119 w 119"/>
                <a:gd name="T49" fmla="*/ 47 h 61"/>
                <a:gd name="T50" fmla="*/ 119 w 119"/>
                <a:gd name="T51" fmla="*/ 42 h 61"/>
                <a:gd name="T52" fmla="*/ 119 w 119"/>
                <a:gd name="T53" fmla="*/ 35 h 61"/>
                <a:gd name="T54" fmla="*/ 117 w 119"/>
                <a:gd name="T55" fmla="*/ 30 h 61"/>
                <a:gd name="T56" fmla="*/ 117 w 119"/>
                <a:gd name="T57" fmla="*/ 25 h 61"/>
                <a:gd name="T58" fmla="*/ 117 w 119"/>
                <a:gd name="T59" fmla="*/ 18 h 61"/>
                <a:gd name="T60" fmla="*/ 115 w 119"/>
                <a:gd name="T61" fmla="*/ 13 h 61"/>
                <a:gd name="T62" fmla="*/ 115 w 119"/>
                <a:gd name="T63" fmla="*/ 7 h 61"/>
                <a:gd name="T64" fmla="*/ 115 w 119"/>
                <a:gd name="T65" fmla="*/ 0 h 61"/>
                <a:gd name="T66" fmla="*/ 110 w 119"/>
                <a:gd name="T67" fmla="*/ 2 h 61"/>
                <a:gd name="T68" fmla="*/ 104 w 119"/>
                <a:gd name="T69" fmla="*/ 2 h 61"/>
                <a:gd name="T70" fmla="*/ 98 w 119"/>
                <a:gd name="T71" fmla="*/ 2 h 61"/>
                <a:gd name="T72" fmla="*/ 93 w 119"/>
                <a:gd name="T73" fmla="*/ 2 h 61"/>
                <a:gd name="T74" fmla="*/ 87 w 119"/>
                <a:gd name="T75" fmla="*/ 4 h 61"/>
                <a:gd name="T76" fmla="*/ 81 w 119"/>
                <a:gd name="T77" fmla="*/ 4 h 61"/>
                <a:gd name="T78" fmla="*/ 76 w 119"/>
                <a:gd name="T79" fmla="*/ 4 h 61"/>
                <a:gd name="T80" fmla="*/ 70 w 119"/>
                <a:gd name="T81" fmla="*/ 4 h 61"/>
                <a:gd name="T82" fmla="*/ 66 w 119"/>
                <a:gd name="T83" fmla="*/ 4 h 61"/>
                <a:gd name="T84" fmla="*/ 57 w 119"/>
                <a:gd name="T85" fmla="*/ 6 h 61"/>
                <a:gd name="T86" fmla="*/ 45 w 119"/>
                <a:gd name="T87" fmla="*/ 7 h 61"/>
                <a:gd name="T88" fmla="*/ 32 w 119"/>
                <a:gd name="T89" fmla="*/ 7 h 61"/>
                <a:gd name="T90" fmla="*/ 19 w 119"/>
                <a:gd name="T91" fmla="*/ 9 h 61"/>
                <a:gd name="T92" fmla="*/ 8 w 119"/>
                <a:gd name="T93" fmla="*/ 11 h 61"/>
                <a:gd name="T94" fmla="*/ 2 w 119"/>
                <a:gd name="T95" fmla="*/ 11 h 61"/>
                <a:gd name="T96" fmla="*/ 0 w 119"/>
                <a:gd name="T97" fmla="*/ 1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9" h="61">
                  <a:moveTo>
                    <a:pt x="0" y="11"/>
                  </a:moveTo>
                  <a:lnTo>
                    <a:pt x="4" y="18"/>
                  </a:lnTo>
                  <a:lnTo>
                    <a:pt x="10" y="23"/>
                  </a:lnTo>
                  <a:lnTo>
                    <a:pt x="13" y="30"/>
                  </a:lnTo>
                  <a:lnTo>
                    <a:pt x="19" y="37"/>
                  </a:lnTo>
                  <a:lnTo>
                    <a:pt x="23" y="42"/>
                  </a:lnTo>
                  <a:lnTo>
                    <a:pt x="28" y="49"/>
                  </a:lnTo>
                  <a:lnTo>
                    <a:pt x="34" y="56"/>
                  </a:lnTo>
                  <a:lnTo>
                    <a:pt x="38" y="61"/>
                  </a:lnTo>
                  <a:lnTo>
                    <a:pt x="44" y="61"/>
                  </a:lnTo>
                  <a:lnTo>
                    <a:pt x="51" y="59"/>
                  </a:lnTo>
                  <a:lnTo>
                    <a:pt x="57" y="57"/>
                  </a:lnTo>
                  <a:lnTo>
                    <a:pt x="62" y="57"/>
                  </a:lnTo>
                  <a:lnTo>
                    <a:pt x="70" y="56"/>
                  </a:lnTo>
                  <a:lnTo>
                    <a:pt x="76" y="54"/>
                  </a:lnTo>
                  <a:lnTo>
                    <a:pt x="81" y="54"/>
                  </a:lnTo>
                  <a:lnTo>
                    <a:pt x="89" y="52"/>
                  </a:lnTo>
                  <a:lnTo>
                    <a:pt x="93" y="50"/>
                  </a:lnTo>
                  <a:lnTo>
                    <a:pt x="96" y="50"/>
                  </a:lnTo>
                  <a:lnTo>
                    <a:pt x="100" y="50"/>
                  </a:lnTo>
                  <a:lnTo>
                    <a:pt x="104" y="49"/>
                  </a:lnTo>
                  <a:lnTo>
                    <a:pt x="108" y="49"/>
                  </a:lnTo>
                  <a:lnTo>
                    <a:pt x="111" y="49"/>
                  </a:lnTo>
                  <a:lnTo>
                    <a:pt x="115" y="47"/>
                  </a:lnTo>
                  <a:lnTo>
                    <a:pt x="119" y="47"/>
                  </a:lnTo>
                  <a:lnTo>
                    <a:pt x="119" y="42"/>
                  </a:lnTo>
                  <a:lnTo>
                    <a:pt x="119" y="35"/>
                  </a:lnTo>
                  <a:lnTo>
                    <a:pt x="117" y="30"/>
                  </a:lnTo>
                  <a:lnTo>
                    <a:pt x="117" y="25"/>
                  </a:lnTo>
                  <a:lnTo>
                    <a:pt x="117" y="18"/>
                  </a:lnTo>
                  <a:lnTo>
                    <a:pt x="115" y="13"/>
                  </a:lnTo>
                  <a:lnTo>
                    <a:pt x="115" y="7"/>
                  </a:lnTo>
                  <a:lnTo>
                    <a:pt x="115" y="0"/>
                  </a:lnTo>
                  <a:lnTo>
                    <a:pt x="110" y="2"/>
                  </a:lnTo>
                  <a:lnTo>
                    <a:pt x="104" y="2"/>
                  </a:lnTo>
                  <a:lnTo>
                    <a:pt x="98" y="2"/>
                  </a:lnTo>
                  <a:lnTo>
                    <a:pt x="93" y="2"/>
                  </a:lnTo>
                  <a:lnTo>
                    <a:pt x="87" y="4"/>
                  </a:lnTo>
                  <a:lnTo>
                    <a:pt x="81" y="4"/>
                  </a:lnTo>
                  <a:lnTo>
                    <a:pt x="76" y="4"/>
                  </a:lnTo>
                  <a:lnTo>
                    <a:pt x="70" y="4"/>
                  </a:lnTo>
                  <a:lnTo>
                    <a:pt x="66" y="4"/>
                  </a:lnTo>
                  <a:lnTo>
                    <a:pt x="57" y="6"/>
                  </a:lnTo>
                  <a:lnTo>
                    <a:pt x="45" y="7"/>
                  </a:lnTo>
                  <a:lnTo>
                    <a:pt x="32" y="7"/>
                  </a:lnTo>
                  <a:lnTo>
                    <a:pt x="19" y="9"/>
                  </a:lnTo>
                  <a:lnTo>
                    <a:pt x="8" y="11"/>
                  </a:lnTo>
                  <a:lnTo>
                    <a:pt x="2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454F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60" name="Freeform 108"/>
            <p:cNvSpPr>
              <a:spLocks/>
            </p:cNvSpPr>
            <p:nvPr/>
          </p:nvSpPr>
          <p:spPr bwMode="auto">
            <a:xfrm>
              <a:off x="3012" y="2247"/>
              <a:ext cx="32" cy="17"/>
            </a:xfrm>
            <a:custGeom>
              <a:avLst/>
              <a:gdLst>
                <a:gd name="T0" fmla="*/ 0 w 98"/>
                <a:gd name="T1" fmla="*/ 8 h 50"/>
                <a:gd name="T2" fmla="*/ 3 w 98"/>
                <a:gd name="T3" fmla="*/ 13 h 50"/>
                <a:gd name="T4" fmla="*/ 7 w 98"/>
                <a:gd name="T5" fmla="*/ 19 h 50"/>
                <a:gd name="T6" fmla="*/ 11 w 98"/>
                <a:gd name="T7" fmla="*/ 24 h 50"/>
                <a:gd name="T8" fmla="*/ 17 w 98"/>
                <a:gd name="T9" fmla="*/ 29 h 50"/>
                <a:gd name="T10" fmla="*/ 20 w 98"/>
                <a:gd name="T11" fmla="*/ 34 h 50"/>
                <a:gd name="T12" fmla="*/ 24 w 98"/>
                <a:gd name="T13" fmla="*/ 39 h 50"/>
                <a:gd name="T14" fmla="*/ 28 w 98"/>
                <a:gd name="T15" fmla="*/ 44 h 50"/>
                <a:gd name="T16" fmla="*/ 32 w 98"/>
                <a:gd name="T17" fmla="*/ 50 h 50"/>
                <a:gd name="T18" fmla="*/ 37 w 98"/>
                <a:gd name="T19" fmla="*/ 50 h 50"/>
                <a:gd name="T20" fmla="*/ 41 w 98"/>
                <a:gd name="T21" fmla="*/ 48 h 50"/>
                <a:gd name="T22" fmla="*/ 47 w 98"/>
                <a:gd name="T23" fmla="*/ 48 h 50"/>
                <a:gd name="T24" fmla="*/ 52 w 98"/>
                <a:gd name="T25" fmla="*/ 46 h 50"/>
                <a:gd name="T26" fmla="*/ 58 w 98"/>
                <a:gd name="T27" fmla="*/ 44 h 50"/>
                <a:gd name="T28" fmla="*/ 62 w 98"/>
                <a:gd name="T29" fmla="*/ 44 h 50"/>
                <a:gd name="T30" fmla="*/ 67 w 98"/>
                <a:gd name="T31" fmla="*/ 43 h 50"/>
                <a:gd name="T32" fmla="*/ 73 w 98"/>
                <a:gd name="T33" fmla="*/ 43 h 50"/>
                <a:gd name="T34" fmla="*/ 77 w 98"/>
                <a:gd name="T35" fmla="*/ 41 h 50"/>
                <a:gd name="T36" fmla="*/ 79 w 98"/>
                <a:gd name="T37" fmla="*/ 41 h 50"/>
                <a:gd name="T38" fmla="*/ 83 w 98"/>
                <a:gd name="T39" fmla="*/ 41 h 50"/>
                <a:gd name="T40" fmla="*/ 86 w 98"/>
                <a:gd name="T41" fmla="*/ 41 h 50"/>
                <a:gd name="T42" fmla="*/ 88 w 98"/>
                <a:gd name="T43" fmla="*/ 39 h 50"/>
                <a:gd name="T44" fmla="*/ 92 w 98"/>
                <a:gd name="T45" fmla="*/ 39 h 50"/>
                <a:gd name="T46" fmla="*/ 96 w 98"/>
                <a:gd name="T47" fmla="*/ 39 h 50"/>
                <a:gd name="T48" fmla="*/ 98 w 98"/>
                <a:gd name="T49" fmla="*/ 38 h 50"/>
                <a:gd name="T50" fmla="*/ 98 w 98"/>
                <a:gd name="T51" fmla="*/ 34 h 50"/>
                <a:gd name="T52" fmla="*/ 98 w 98"/>
                <a:gd name="T53" fmla="*/ 29 h 50"/>
                <a:gd name="T54" fmla="*/ 98 w 98"/>
                <a:gd name="T55" fmla="*/ 24 h 50"/>
                <a:gd name="T56" fmla="*/ 96 w 98"/>
                <a:gd name="T57" fmla="*/ 19 h 50"/>
                <a:gd name="T58" fmla="*/ 96 w 98"/>
                <a:gd name="T59" fmla="*/ 15 h 50"/>
                <a:gd name="T60" fmla="*/ 96 w 98"/>
                <a:gd name="T61" fmla="*/ 10 h 50"/>
                <a:gd name="T62" fmla="*/ 94 w 98"/>
                <a:gd name="T63" fmla="*/ 5 h 50"/>
                <a:gd name="T64" fmla="*/ 94 w 98"/>
                <a:gd name="T65" fmla="*/ 0 h 50"/>
                <a:gd name="T66" fmla="*/ 90 w 98"/>
                <a:gd name="T67" fmla="*/ 1 h 50"/>
                <a:gd name="T68" fmla="*/ 84 w 98"/>
                <a:gd name="T69" fmla="*/ 1 h 50"/>
                <a:gd name="T70" fmla="*/ 81 w 98"/>
                <a:gd name="T71" fmla="*/ 1 h 50"/>
                <a:gd name="T72" fmla="*/ 75 w 98"/>
                <a:gd name="T73" fmla="*/ 1 h 50"/>
                <a:gd name="T74" fmla="*/ 71 w 98"/>
                <a:gd name="T75" fmla="*/ 1 h 50"/>
                <a:gd name="T76" fmla="*/ 66 w 98"/>
                <a:gd name="T77" fmla="*/ 3 h 50"/>
                <a:gd name="T78" fmla="*/ 62 w 98"/>
                <a:gd name="T79" fmla="*/ 3 h 50"/>
                <a:gd name="T80" fmla="*/ 56 w 98"/>
                <a:gd name="T81" fmla="*/ 3 h 50"/>
                <a:gd name="T82" fmla="*/ 54 w 98"/>
                <a:gd name="T83" fmla="*/ 3 h 50"/>
                <a:gd name="T84" fmla="*/ 47 w 98"/>
                <a:gd name="T85" fmla="*/ 5 h 50"/>
                <a:gd name="T86" fmla="*/ 37 w 98"/>
                <a:gd name="T87" fmla="*/ 5 h 50"/>
                <a:gd name="T88" fmla="*/ 26 w 98"/>
                <a:gd name="T89" fmla="*/ 7 h 50"/>
                <a:gd name="T90" fmla="*/ 17 w 98"/>
                <a:gd name="T91" fmla="*/ 7 h 50"/>
                <a:gd name="T92" fmla="*/ 7 w 98"/>
                <a:gd name="T93" fmla="*/ 8 h 50"/>
                <a:gd name="T94" fmla="*/ 1 w 98"/>
                <a:gd name="T95" fmla="*/ 8 h 50"/>
                <a:gd name="T96" fmla="*/ 0 w 98"/>
                <a:gd name="T97" fmla="*/ 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8" h="50">
                  <a:moveTo>
                    <a:pt x="0" y="8"/>
                  </a:moveTo>
                  <a:lnTo>
                    <a:pt x="3" y="13"/>
                  </a:lnTo>
                  <a:lnTo>
                    <a:pt x="7" y="19"/>
                  </a:lnTo>
                  <a:lnTo>
                    <a:pt x="11" y="24"/>
                  </a:lnTo>
                  <a:lnTo>
                    <a:pt x="17" y="29"/>
                  </a:lnTo>
                  <a:lnTo>
                    <a:pt x="20" y="34"/>
                  </a:lnTo>
                  <a:lnTo>
                    <a:pt x="24" y="39"/>
                  </a:lnTo>
                  <a:lnTo>
                    <a:pt x="28" y="44"/>
                  </a:lnTo>
                  <a:lnTo>
                    <a:pt x="32" y="50"/>
                  </a:lnTo>
                  <a:lnTo>
                    <a:pt x="37" y="50"/>
                  </a:lnTo>
                  <a:lnTo>
                    <a:pt x="41" y="48"/>
                  </a:lnTo>
                  <a:lnTo>
                    <a:pt x="47" y="48"/>
                  </a:lnTo>
                  <a:lnTo>
                    <a:pt x="52" y="46"/>
                  </a:lnTo>
                  <a:lnTo>
                    <a:pt x="58" y="44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3" y="43"/>
                  </a:lnTo>
                  <a:lnTo>
                    <a:pt x="77" y="41"/>
                  </a:lnTo>
                  <a:lnTo>
                    <a:pt x="79" y="41"/>
                  </a:lnTo>
                  <a:lnTo>
                    <a:pt x="83" y="41"/>
                  </a:lnTo>
                  <a:lnTo>
                    <a:pt x="86" y="41"/>
                  </a:lnTo>
                  <a:lnTo>
                    <a:pt x="88" y="39"/>
                  </a:lnTo>
                  <a:lnTo>
                    <a:pt x="92" y="39"/>
                  </a:lnTo>
                  <a:lnTo>
                    <a:pt x="96" y="39"/>
                  </a:lnTo>
                  <a:lnTo>
                    <a:pt x="98" y="38"/>
                  </a:lnTo>
                  <a:lnTo>
                    <a:pt x="98" y="34"/>
                  </a:lnTo>
                  <a:lnTo>
                    <a:pt x="98" y="29"/>
                  </a:lnTo>
                  <a:lnTo>
                    <a:pt x="98" y="24"/>
                  </a:lnTo>
                  <a:lnTo>
                    <a:pt x="96" y="19"/>
                  </a:lnTo>
                  <a:lnTo>
                    <a:pt x="96" y="15"/>
                  </a:lnTo>
                  <a:lnTo>
                    <a:pt x="96" y="10"/>
                  </a:lnTo>
                  <a:lnTo>
                    <a:pt x="94" y="5"/>
                  </a:lnTo>
                  <a:lnTo>
                    <a:pt x="94" y="0"/>
                  </a:lnTo>
                  <a:lnTo>
                    <a:pt x="90" y="1"/>
                  </a:lnTo>
                  <a:lnTo>
                    <a:pt x="84" y="1"/>
                  </a:lnTo>
                  <a:lnTo>
                    <a:pt x="81" y="1"/>
                  </a:lnTo>
                  <a:lnTo>
                    <a:pt x="75" y="1"/>
                  </a:lnTo>
                  <a:lnTo>
                    <a:pt x="71" y="1"/>
                  </a:lnTo>
                  <a:lnTo>
                    <a:pt x="66" y="3"/>
                  </a:lnTo>
                  <a:lnTo>
                    <a:pt x="62" y="3"/>
                  </a:lnTo>
                  <a:lnTo>
                    <a:pt x="56" y="3"/>
                  </a:lnTo>
                  <a:lnTo>
                    <a:pt x="54" y="3"/>
                  </a:lnTo>
                  <a:lnTo>
                    <a:pt x="47" y="5"/>
                  </a:lnTo>
                  <a:lnTo>
                    <a:pt x="37" y="5"/>
                  </a:lnTo>
                  <a:lnTo>
                    <a:pt x="26" y="7"/>
                  </a:lnTo>
                  <a:lnTo>
                    <a:pt x="17" y="7"/>
                  </a:lnTo>
                  <a:lnTo>
                    <a:pt x="7" y="8"/>
                  </a:lnTo>
                  <a:lnTo>
                    <a:pt x="1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4A54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61" name="Freeform 109"/>
            <p:cNvSpPr>
              <a:spLocks/>
            </p:cNvSpPr>
            <p:nvPr/>
          </p:nvSpPr>
          <p:spPr bwMode="auto">
            <a:xfrm>
              <a:off x="3015" y="2249"/>
              <a:ext cx="26" cy="13"/>
            </a:xfrm>
            <a:custGeom>
              <a:avLst/>
              <a:gdLst>
                <a:gd name="T0" fmla="*/ 0 w 77"/>
                <a:gd name="T1" fmla="*/ 5 h 37"/>
                <a:gd name="T2" fmla="*/ 2 w 77"/>
                <a:gd name="T3" fmla="*/ 8 h 37"/>
                <a:gd name="T4" fmla="*/ 6 w 77"/>
                <a:gd name="T5" fmla="*/ 13 h 37"/>
                <a:gd name="T6" fmla="*/ 7 w 77"/>
                <a:gd name="T7" fmla="*/ 17 h 37"/>
                <a:gd name="T8" fmla="*/ 11 w 77"/>
                <a:gd name="T9" fmla="*/ 22 h 37"/>
                <a:gd name="T10" fmla="*/ 15 w 77"/>
                <a:gd name="T11" fmla="*/ 25 h 37"/>
                <a:gd name="T12" fmla="*/ 17 w 77"/>
                <a:gd name="T13" fmla="*/ 29 h 37"/>
                <a:gd name="T14" fmla="*/ 21 w 77"/>
                <a:gd name="T15" fmla="*/ 34 h 37"/>
                <a:gd name="T16" fmla="*/ 24 w 77"/>
                <a:gd name="T17" fmla="*/ 37 h 37"/>
                <a:gd name="T18" fmla="*/ 28 w 77"/>
                <a:gd name="T19" fmla="*/ 37 h 37"/>
                <a:gd name="T20" fmla="*/ 32 w 77"/>
                <a:gd name="T21" fmla="*/ 36 h 37"/>
                <a:gd name="T22" fmla="*/ 36 w 77"/>
                <a:gd name="T23" fmla="*/ 36 h 37"/>
                <a:gd name="T24" fmla="*/ 40 w 77"/>
                <a:gd name="T25" fmla="*/ 34 h 37"/>
                <a:gd name="T26" fmla="*/ 43 w 77"/>
                <a:gd name="T27" fmla="*/ 34 h 37"/>
                <a:gd name="T28" fmla="*/ 49 w 77"/>
                <a:gd name="T29" fmla="*/ 32 h 37"/>
                <a:gd name="T30" fmla="*/ 53 w 77"/>
                <a:gd name="T31" fmla="*/ 32 h 37"/>
                <a:gd name="T32" fmla="*/ 56 w 77"/>
                <a:gd name="T33" fmla="*/ 32 h 37"/>
                <a:gd name="T34" fmla="*/ 58 w 77"/>
                <a:gd name="T35" fmla="*/ 31 h 37"/>
                <a:gd name="T36" fmla="*/ 62 w 77"/>
                <a:gd name="T37" fmla="*/ 31 h 37"/>
                <a:gd name="T38" fmla="*/ 64 w 77"/>
                <a:gd name="T39" fmla="*/ 31 h 37"/>
                <a:gd name="T40" fmla="*/ 66 w 77"/>
                <a:gd name="T41" fmla="*/ 31 h 37"/>
                <a:gd name="T42" fmla="*/ 70 w 77"/>
                <a:gd name="T43" fmla="*/ 29 h 37"/>
                <a:gd name="T44" fmla="*/ 72 w 77"/>
                <a:gd name="T45" fmla="*/ 29 h 37"/>
                <a:gd name="T46" fmla="*/ 73 w 77"/>
                <a:gd name="T47" fmla="*/ 29 h 37"/>
                <a:gd name="T48" fmla="*/ 77 w 77"/>
                <a:gd name="T49" fmla="*/ 29 h 37"/>
                <a:gd name="T50" fmla="*/ 75 w 77"/>
                <a:gd name="T51" fmla="*/ 25 h 37"/>
                <a:gd name="T52" fmla="*/ 75 w 77"/>
                <a:gd name="T53" fmla="*/ 20 h 37"/>
                <a:gd name="T54" fmla="*/ 75 w 77"/>
                <a:gd name="T55" fmla="*/ 17 h 37"/>
                <a:gd name="T56" fmla="*/ 75 w 77"/>
                <a:gd name="T57" fmla="*/ 13 h 37"/>
                <a:gd name="T58" fmla="*/ 73 w 77"/>
                <a:gd name="T59" fmla="*/ 10 h 37"/>
                <a:gd name="T60" fmla="*/ 73 w 77"/>
                <a:gd name="T61" fmla="*/ 6 h 37"/>
                <a:gd name="T62" fmla="*/ 73 w 77"/>
                <a:gd name="T63" fmla="*/ 3 h 37"/>
                <a:gd name="T64" fmla="*/ 73 w 77"/>
                <a:gd name="T65" fmla="*/ 0 h 37"/>
                <a:gd name="T66" fmla="*/ 70 w 77"/>
                <a:gd name="T67" fmla="*/ 0 h 37"/>
                <a:gd name="T68" fmla="*/ 66 w 77"/>
                <a:gd name="T69" fmla="*/ 0 h 37"/>
                <a:gd name="T70" fmla="*/ 62 w 77"/>
                <a:gd name="T71" fmla="*/ 0 h 37"/>
                <a:gd name="T72" fmla="*/ 58 w 77"/>
                <a:gd name="T73" fmla="*/ 0 h 37"/>
                <a:gd name="T74" fmla="*/ 55 w 77"/>
                <a:gd name="T75" fmla="*/ 0 h 37"/>
                <a:gd name="T76" fmla="*/ 51 w 77"/>
                <a:gd name="T77" fmla="*/ 0 h 37"/>
                <a:gd name="T78" fmla="*/ 47 w 77"/>
                <a:gd name="T79" fmla="*/ 1 h 37"/>
                <a:gd name="T80" fmla="*/ 43 w 77"/>
                <a:gd name="T81" fmla="*/ 1 h 37"/>
                <a:gd name="T82" fmla="*/ 41 w 77"/>
                <a:gd name="T83" fmla="*/ 1 h 37"/>
                <a:gd name="T84" fmla="*/ 36 w 77"/>
                <a:gd name="T85" fmla="*/ 1 h 37"/>
                <a:gd name="T86" fmla="*/ 28 w 77"/>
                <a:gd name="T87" fmla="*/ 3 h 37"/>
                <a:gd name="T88" fmla="*/ 21 w 77"/>
                <a:gd name="T89" fmla="*/ 3 h 37"/>
                <a:gd name="T90" fmla="*/ 11 w 77"/>
                <a:gd name="T91" fmla="*/ 5 h 37"/>
                <a:gd name="T92" fmla="*/ 4 w 77"/>
                <a:gd name="T93" fmla="*/ 5 h 37"/>
                <a:gd name="T94" fmla="*/ 0 w 77"/>
                <a:gd name="T95" fmla="*/ 5 h 37"/>
                <a:gd name="T96" fmla="*/ 0 w 77"/>
                <a:gd name="T97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7" h="37">
                  <a:moveTo>
                    <a:pt x="0" y="5"/>
                  </a:moveTo>
                  <a:lnTo>
                    <a:pt x="2" y="8"/>
                  </a:lnTo>
                  <a:lnTo>
                    <a:pt x="6" y="13"/>
                  </a:lnTo>
                  <a:lnTo>
                    <a:pt x="7" y="17"/>
                  </a:lnTo>
                  <a:lnTo>
                    <a:pt x="11" y="22"/>
                  </a:lnTo>
                  <a:lnTo>
                    <a:pt x="15" y="25"/>
                  </a:lnTo>
                  <a:lnTo>
                    <a:pt x="17" y="29"/>
                  </a:lnTo>
                  <a:lnTo>
                    <a:pt x="21" y="34"/>
                  </a:lnTo>
                  <a:lnTo>
                    <a:pt x="24" y="37"/>
                  </a:lnTo>
                  <a:lnTo>
                    <a:pt x="28" y="37"/>
                  </a:lnTo>
                  <a:lnTo>
                    <a:pt x="32" y="36"/>
                  </a:lnTo>
                  <a:lnTo>
                    <a:pt x="36" y="36"/>
                  </a:lnTo>
                  <a:lnTo>
                    <a:pt x="40" y="34"/>
                  </a:lnTo>
                  <a:lnTo>
                    <a:pt x="43" y="34"/>
                  </a:lnTo>
                  <a:lnTo>
                    <a:pt x="49" y="32"/>
                  </a:lnTo>
                  <a:lnTo>
                    <a:pt x="53" y="32"/>
                  </a:lnTo>
                  <a:lnTo>
                    <a:pt x="56" y="32"/>
                  </a:lnTo>
                  <a:lnTo>
                    <a:pt x="58" y="31"/>
                  </a:lnTo>
                  <a:lnTo>
                    <a:pt x="62" y="31"/>
                  </a:lnTo>
                  <a:lnTo>
                    <a:pt x="64" y="31"/>
                  </a:lnTo>
                  <a:lnTo>
                    <a:pt x="66" y="31"/>
                  </a:lnTo>
                  <a:lnTo>
                    <a:pt x="70" y="29"/>
                  </a:lnTo>
                  <a:lnTo>
                    <a:pt x="72" y="29"/>
                  </a:lnTo>
                  <a:lnTo>
                    <a:pt x="73" y="29"/>
                  </a:lnTo>
                  <a:lnTo>
                    <a:pt x="77" y="29"/>
                  </a:lnTo>
                  <a:lnTo>
                    <a:pt x="75" y="25"/>
                  </a:lnTo>
                  <a:lnTo>
                    <a:pt x="75" y="20"/>
                  </a:lnTo>
                  <a:lnTo>
                    <a:pt x="75" y="17"/>
                  </a:lnTo>
                  <a:lnTo>
                    <a:pt x="75" y="13"/>
                  </a:lnTo>
                  <a:lnTo>
                    <a:pt x="73" y="10"/>
                  </a:lnTo>
                  <a:lnTo>
                    <a:pt x="73" y="6"/>
                  </a:lnTo>
                  <a:lnTo>
                    <a:pt x="73" y="3"/>
                  </a:lnTo>
                  <a:lnTo>
                    <a:pt x="73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7" y="1"/>
                  </a:lnTo>
                  <a:lnTo>
                    <a:pt x="43" y="1"/>
                  </a:lnTo>
                  <a:lnTo>
                    <a:pt x="41" y="1"/>
                  </a:lnTo>
                  <a:lnTo>
                    <a:pt x="36" y="1"/>
                  </a:lnTo>
                  <a:lnTo>
                    <a:pt x="28" y="3"/>
                  </a:lnTo>
                  <a:lnTo>
                    <a:pt x="21" y="3"/>
                  </a:lnTo>
                  <a:lnTo>
                    <a:pt x="11" y="5"/>
                  </a:lnTo>
                  <a:lnTo>
                    <a:pt x="4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4F5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62" name="Freeform 110"/>
            <p:cNvSpPr>
              <a:spLocks/>
            </p:cNvSpPr>
            <p:nvPr/>
          </p:nvSpPr>
          <p:spPr bwMode="auto">
            <a:xfrm>
              <a:off x="3018" y="2251"/>
              <a:ext cx="19" cy="9"/>
            </a:xfrm>
            <a:custGeom>
              <a:avLst/>
              <a:gdLst>
                <a:gd name="T0" fmla="*/ 0 w 57"/>
                <a:gd name="T1" fmla="*/ 3 h 27"/>
                <a:gd name="T2" fmla="*/ 2 w 57"/>
                <a:gd name="T3" fmla="*/ 7 h 27"/>
                <a:gd name="T4" fmla="*/ 4 w 57"/>
                <a:gd name="T5" fmla="*/ 10 h 27"/>
                <a:gd name="T6" fmla="*/ 6 w 57"/>
                <a:gd name="T7" fmla="*/ 12 h 27"/>
                <a:gd name="T8" fmla="*/ 10 w 57"/>
                <a:gd name="T9" fmla="*/ 15 h 27"/>
                <a:gd name="T10" fmla="*/ 12 w 57"/>
                <a:gd name="T11" fmla="*/ 19 h 27"/>
                <a:gd name="T12" fmla="*/ 14 w 57"/>
                <a:gd name="T13" fmla="*/ 22 h 27"/>
                <a:gd name="T14" fmla="*/ 15 w 57"/>
                <a:gd name="T15" fmla="*/ 24 h 27"/>
                <a:gd name="T16" fmla="*/ 17 w 57"/>
                <a:gd name="T17" fmla="*/ 27 h 27"/>
                <a:gd name="T18" fmla="*/ 21 w 57"/>
                <a:gd name="T19" fmla="*/ 27 h 27"/>
                <a:gd name="T20" fmla="*/ 25 w 57"/>
                <a:gd name="T21" fmla="*/ 26 h 27"/>
                <a:gd name="T22" fmla="*/ 27 w 57"/>
                <a:gd name="T23" fmla="*/ 26 h 27"/>
                <a:gd name="T24" fmla="*/ 31 w 57"/>
                <a:gd name="T25" fmla="*/ 26 h 27"/>
                <a:gd name="T26" fmla="*/ 32 w 57"/>
                <a:gd name="T27" fmla="*/ 24 h 27"/>
                <a:gd name="T28" fmla="*/ 36 w 57"/>
                <a:gd name="T29" fmla="*/ 24 h 27"/>
                <a:gd name="T30" fmla="*/ 38 w 57"/>
                <a:gd name="T31" fmla="*/ 24 h 27"/>
                <a:gd name="T32" fmla="*/ 42 w 57"/>
                <a:gd name="T33" fmla="*/ 22 h 27"/>
                <a:gd name="T34" fmla="*/ 44 w 57"/>
                <a:gd name="T35" fmla="*/ 22 h 27"/>
                <a:gd name="T36" fmla="*/ 46 w 57"/>
                <a:gd name="T37" fmla="*/ 22 h 27"/>
                <a:gd name="T38" fmla="*/ 47 w 57"/>
                <a:gd name="T39" fmla="*/ 22 h 27"/>
                <a:gd name="T40" fmla="*/ 49 w 57"/>
                <a:gd name="T41" fmla="*/ 22 h 27"/>
                <a:gd name="T42" fmla="*/ 51 w 57"/>
                <a:gd name="T43" fmla="*/ 22 h 27"/>
                <a:gd name="T44" fmla="*/ 53 w 57"/>
                <a:gd name="T45" fmla="*/ 22 h 27"/>
                <a:gd name="T46" fmla="*/ 55 w 57"/>
                <a:gd name="T47" fmla="*/ 20 h 27"/>
                <a:gd name="T48" fmla="*/ 57 w 57"/>
                <a:gd name="T49" fmla="*/ 20 h 27"/>
                <a:gd name="T50" fmla="*/ 57 w 57"/>
                <a:gd name="T51" fmla="*/ 19 h 27"/>
                <a:gd name="T52" fmla="*/ 55 w 57"/>
                <a:gd name="T53" fmla="*/ 15 h 27"/>
                <a:gd name="T54" fmla="*/ 55 w 57"/>
                <a:gd name="T55" fmla="*/ 12 h 27"/>
                <a:gd name="T56" fmla="*/ 55 w 57"/>
                <a:gd name="T57" fmla="*/ 10 h 27"/>
                <a:gd name="T58" fmla="*/ 55 w 57"/>
                <a:gd name="T59" fmla="*/ 7 h 27"/>
                <a:gd name="T60" fmla="*/ 55 w 57"/>
                <a:gd name="T61" fmla="*/ 5 h 27"/>
                <a:gd name="T62" fmla="*/ 55 w 57"/>
                <a:gd name="T63" fmla="*/ 1 h 27"/>
                <a:gd name="T64" fmla="*/ 53 w 57"/>
                <a:gd name="T65" fmla="*/ 0 h 27"/>
                <a:gd name="T66" fmla="*/ 51 w 57"/>
                <a:gd name="T67" fmla="*/ 0 h 27"/>
                <a:gd name="T68" fmla="*/ 49 w 57"/>
                <a:gd name="T69" fmla="*/ 0 h 27"/>
                <a:gd name="T70" fmla="*/ 46 w 57"/>
                <a:gd name="T71" fmla="*/ 0 h 27"/>
                <a:gd name="T72" fmla="*/ 44 w 57"/>
                <a:gd name="T73" fmla="*/ 0 h 27"/>
                <a:gd name="T74" fmla="*/ 40 w 57"/>
                <a:gd name="T75" fmla="*/ 0 h 27"/>
                <a:gd name="T76" fmla="*/ 38 w 57"/>
                <a:gd name="T77" fmla="*/ 0 h 27"/>
                <a:gd name="T78" fmla="*/ 36 w 57"/>
                <a:gd name="T79" fmla="*/ 0 h 27"/>
                <a:gd name="T80" fmla="*/ 32 w 57"/>
                <a:gd name="T81" fmla="*/ 0 h 27"/>
                <a:gd name="T82" fmla="*/ 31 w 57"/>
                <a:gd name="T83" fmla="*/ 1 h 27"/>
                <a:gd name="T84" fmla="*/ 27 w 57"/>
                <a:gd name="T85" fmla="*/ 1 h 27"/>
                <a:gd name="T86" fmla="*/ 21 w 57"/>
                <a:gd name="T87" fmla="*/ 1 h 27"/>
                <a:gd name="T88" fmla="*/ 15 w 57"/>
                <a:gd name="T89" fmla="*/ 3 h 27"/>
                <a:gd name="T90" fmla="*/ 10 w 57"/>
                <a:gd name="T91" fmla="*/ 3 h 27"/>
                <a:gd name="T92" fmla="*/ 4 w 57"/>
                <a:gd name="T93" fmla="*/ 3 h 27"/>
                <a:gd name="T94" fmla="*/ 0 w 57"/>
                <a:gd name="T95" fmla="*/ 3 h 27"/>
                <a:gd name="T96" fmla="*/ 0 w 57"/>
                <a:gd name="T97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" h="27">
                  <a:moveTo>
                    <a:pt x="0" y="3"/>
                  </a:moveTo>
                  <a:lnTo>
                    <a:pt x="2" y="7"/>
                  </a:lnTo>
                  <a:lnTo>
                    <a:pt x="4" y="10"/>
                  </a:lnTo>
                  <a:lnTo>
                    <a:pt x="6" y="12"/>
                  </a:lnTo>
                  <a:lnTo>
                    <a:pt x="10" y="15"/>
                  </a:lnTo>
                  <a:lnTo>
                    <a:pt x="12" y="19"/>
                  </a:lnTo>
                  <a:lnTo>
                    <a:pt x="14" y="22"/>
                  </a:lnTo>
                  <a:lnTo>
                    <a:pt x="15" y="24"/>
                  </a:lnTo>
                  <a:lnTo>
                    <a:pt x="17" y="27"/>
                  </a:lnTo>
                  <a:lnTo>
                    <a:pt x="21" y="27"/>
                  </a:lnTo>
                  <a:lnTo>
                    <a:pt x="25" y="26"/>
                  </a:lnTo>
                  <a:lnTo>
                    <a:pt x="27" y="26"/>
                  </a:lnTo>
                  <a:lnTo>
                    <a:pt x="31" y="26"/>
                  </a:lnTo>
                  <a:lnTo>
                    <a:pt x="32" y="24"/>
                  </a:lnTo>
                  <a:lnTo>
                    <a:pt x="36" y="24"/>
                  </a:lnTo>
                  <a:lnTo>
                    <a:pt x="38" y="24"/>
                  </a:lnTo>
                  <a:lnTo>
                    <a:pt x="42" y="22"/>
                  </a:lnTo>
                  <a:lnTo>
                    <a:pt x="44" y="22"/>
                  </a:lnTo>
                  <a:lnTo>
                    <a:pt x="46" y="22"/>
                  </a:lnTo>
                  <a:lnTo>
                    <a:pt x="47" y="22"/>
                  </a:lnTo>
                  <a:lnTo>
                    <a:pt x="49" y="22"/>
                  </a:lnTo>
                  <a:lnTo>
                    <a:pt x="51" y="22"/>
                  </a:lnTo>
                  <a:lnTo>
                    <a:pt x="53" y="22"/>
                  </a:lnTo>
                  <a:lnTo>
                    <a:pt x="55" y="20"/>
                  </a:lnTo>
                  <a:lnTo>
                    <a:pt x="57" y="20"/>
                  </a:lnTo>
                  <a:lnTo>
                    <a:pt x="57" y="19"/>
                  </a:lnTo>
                  <a:lnTo>
                    <a:pt x="55" y="15"/>
                  </a:lnTo>
                  <a:lnTo>
                    <a:pt x="55" y="12"/>
                  </a:lnTo>
                  <a:lnTo>
                    <a:pt x="55" y="10"/>
                  </a:lnTo>
                  <a:lnTo>
                    <a:pt x="55" y="7"/>
                  </a:lnTo>
                  <a:lnTo>
                    <a:pt x="55" y="5"/>
                  </a:lnTo>
                  <a:lnTo>
                    <a:pt x="55" y="1"/>
                  </a:lnTo>
                  <a:lnTo>
                    <a:pt x="53" y="0"/>
                  </a:lnTo>
                  <a:lnTo>
                    <a:pt x="51" y="0"/>
                  </a:lnTo>
                  <a:lnTo>
                    <a:pt x="49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1" y="1"/>
                  </a:lnTo>
                  <a:lnTo>
                    <a:pt x="27" y="1"/>
                  </a:lnTo>
                  <a:lnTo>
                    <a:pt x="21" y="1"/>
                  </a:lnTo>
                  <a:lnTo>
                    <a:pt x="15" y="3"/>
                  </a:lnTo>
                  <a:lnTo>
                    <a:pt x="10" y="3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545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63" name="Freeform 111"/>
            <p:cNvSpPr>
              <a:spLocks/>
            </p:cNvSpPr>
            <p:nvPr/>
          </p:nvSpPr>
          <p:spPr bwMode="auto">
            <a:xfrm>
              <a:off x="3022" y="2252"/>
              <a:ext cx="12" cy="6"/>
            </a:xfrm>
            <a:custGeom>
              <a:avLst/>
              <a:gdLst>
                <a:gd name="T0" fmla="*/ 0 w 36"/>
                <a:gd name="T1" fmla="*/ 2 h 17"/>
                <a:gd name="T2" fmla="*/ 11 w 36"/>
                <a:gd name="T3" fmla="*/ 17 h 17"/>
                <a:gd name="T4" fmla="*/ 26 w 36"/>
                <a:gd name="T5" fmla="*/ 14 h 17"/>
                <a:gd name="T6" fmla="*/ 36 w 36"/>
                <a:gd name="T7" fmla="*/ 14 h 17"/>
                <a:gd name="T8" fmla="*/ 34 w 36"/>
                <a:gd name="T9" fmla="*/ 0 h 17"/>
                <a:gd name="T10" fmla="*/ 21 w 36"/>
                <a:gd name="T11" fmla="*/ 0 h 17"/>
                <a:gd name="T12" fmla="*/ 21 w 36"/>
                <a:gd name="T13" fmla="*/ 0 h 17"/>
                <a:gd name="T14" fmla="*/ 17 w 36"/>
                <a:gd name="T15" fmla="*/ 0 h 17"/>
                <a:gd name="T16" fmla="*/ 13 w 36"/>
                <a:gd name="T17" fmla="*/ 2 h 17"/>
                <a:gd name="T18" fmla="*/ 9 w 36"/>
                <a:gd name="T19" fmla="*/ 2 h 17"/>
                <a:gd name="T20" fmla="*/ 5 w 36"/>
                <a:gd name="T21" fmla="*/ 2 h 17"/>
                <a:gd name="T22" fmla="*/ 4 w 36"/>
                <a:gd name="T23" fmla="*/ 2 h 17"/>
                <a:gd name="T24" fmla="*/ 0 w 36"/>
                <a:gd name="T25" fmla="*/ 2 h 17"/>
                <a:gd name="T26" fmla="*/ 0 w 36"/>
                <a:gd name="T27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17">
                  <a:moveTo>
                    <a:pt x="0" y="2"/>
                  </a:moveTo>
                  <a:lnTo>
                    <a:pt x="11" y="17"/>
                  </a:lnTo>
                  <a:lnTo>
                    <a:pt x="26" y="14"/>
                  </a:lnTo>
                  <a:lnTo>
                    <a:pt x="36" y="14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9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5864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64" name="Freeform 112"/>
            <p:cNvSpPr>
              <a:spLocks noEditPoints="1"/>
            </p:cNvSpPr>
            <p:nvPr/>
          </p:nvSpPr>
          <p:spPr bwMode="auto">
            <a:xfrm>
              <a:off x="2887" y="2802"/>
              <a:ext cx="213" cy="213"/>
            </a:xfrm>
            <a:custGeom>
              <a:avLst/>
              <a:gdLst>
                <a:gd name="T0" fmla="*/ 25 w 643"/>
                <a:gd name="T1" fmla="*/ 596 h 622"/>
                <a:gd name="T2" fmla="*/ 21 w 643"/>
                <a:gd name="T3" fmla="*/ 524 h 622"/>
                <a:gd name="T4" fmla="*/ 25 w 643"/>
                <a:gd name="T5" fmla="*/ 436 h 622"/>
                <a:gd name="T6" fmla="*/ 34 w 643"/>
                <a:gd name="T7" fmla="*/ 339 h 622"/>
                <a:gd name="T8" fmla="*/ 51 w 643"/>
                <a:gd name="T9" fmla="*/ 245 h 622"/>
                <a:gd name="T10" fmla="*/ 74 w 643"/>
                <a:gd name="T11" fmla="*/ 157 h 622"/>
                <a:gd name="T12" fmla="*/ 98 w 643"/>
                <a:gd name="T13" fmla="*/ 102 h 622"/>
                <a:gd name="T14" fmla="*/ 117 w 643"/>
                <a:gd name="T15" fmla="*/ 72 h 622"/>
                <a:gd name="T16" fmla="*/ 138 w 643"/>
                <a:gd name="T17" fmla="*/ 50 h 622"/>
                <a:gd name="T18" fmla="*/ 162 w 643"/>
                <a:gd name="T19" fmla="*/ 36 h 622"/>
                <a:gd name="T20" fmla="*/ 178 w 643"/>
                <a:gd name="T21" fmla="*/ 29 h 622"/>
                <a:gd name="T22" fmla="*/ 181 w 643"/>
                <a:gd name="T23" fmla="*/ 26 h 622"/>
                <a:gd name="T24" fmla="*/ 185 w 643"/>
                <a:gd name="T25" fmla="*/ 22 h 622"/>
                <a:gd name="T26" fmla="*/ 191 w 643"/>
                <a:gd name="T27" fmla="*/ 19 h 622"/>
                <a:gd name="T28" fmla="*/ 106 w 643"/>
                <a:gd name="T29" fmla="*/ 0 h 622"/>
                <a:gd name="T30" fmla="*/ 62 w 643"/>
                <a:gd name="T31" fmla="*/ 100 h 622"/>
                <a:gd name="T32" fmla="*/ 25 w 643"/>
                <a:gd name="T33" fmla="*/ 252 h 622"/>
                <a:gd name="T34" fmla="*/ 0 w 643"/>
                <a:gd name="T35" fmla="*/ 619 h 622"/>
                <a:gd name="T36" fmla="*/ 459 w 643"/>
                <a:gd name="T37" fmla="*/ 43 h 622"/>
                <a:gd name="T38" fmla="*/ 459 w 643"/>
                <a:gd name="T39" fmla="*/ 43 h 622"/>
                <a:gd name="T40" fmla="*/ 460 w 643"/>
                <a:gd name="T41" fmla="*/ 43 h 622"/>
                <a:gd name="T42" fmla="*/ 460 w 643"/>
                <a:gd name="T43" fmla="*/ 45 h 622"/>
                <a:gd name="T44" fmla="*/ 460 w 643"/>
                <a:gd name="T45" fmla="*/ 45 h 622"/>
                <a:gd name="T46" fmla="*/ 472 w 643"/>
                <a:gd name="T47" fmla="*/ 62 h 622"/>
                <a:gd name="T48" fmla="*/ 483 w 643"/>
                <a:gd name="T49" fmla="*/ 79 h 622"/>
                <a:gd name="T50" fmla="*/ 496 w 643"/>
                <a:gd name="T51" fmla="*/ 100 h 622"/>
                <a:gd name="T52" fmla="*/ 508 w 643"/>
                <a:gd name="T53" fmla="*/ 121 h 622"/>
                <a:gd name="T54" fmla="*/ 545 w 643"/>
                <a:gd name="T55" fmla="*/ 117 h 622"/>
                <a:gd name="T56" fmla="*/ 591 w 643"/>
                <a:gd name="T57" fmla="*/ 181 h 622"/>
                <a:gd name="T58" fmla="*/ 619 w 643"/>
                <a:gd name="T59" fmla="*/ 84 h 622"/>
                <a:gd name="T60" fmla="*/ 506 w 643"/>
                <a:gd name="T61" fmla="*/ 50 h 622"/>
                <a:gd name="T62" fmla="*/ 459 w 643"/>
                <a:gd name="T63" fmla="*/ 43 h 622"/>
                <a:gd name="T64" fmla="*/ 577 w 643"/>
                <a:gd name="T65" fmla="*/ 276 h 622"/>
                <a:gd name="T66" fmla="*/ 593 w 643"/>
                <a:gd name="T67" fmla="*/ 320 h 622"/>
                <a:gd name="T68" fmla="*/ 608 w 643"/>
                <a:gd name="T69" fmla="*/ 367 h 622"/>
                <a:gd name="T70" fmla="*/ 621 w 643"/>
                <a:gd name="T71" fmla="*/ 412 h 622"/>
                <a:gd name="T72" fmla="*/ 632 w 643"/>
                <a:gd name="T73" fmla="*/ 384 h 622"/>
                <a:gd name="T74" fmla="*/ 634 w 643"/>
                <a:gd name="T75" fmla="*/ 376 h 622"/>
                <a:gd name="T76" fmla="*/ 611 w 643"/>
                <a:gd name="T77" fmla="*/ 343 h 622"/>
                <a:gd name="T78" fmla="*/ 626 w 643"/>
                <a:gd name="T79" fmla="*/ 305 h 622"/>
                <a:gd name="T80" fmla="*/ 568 w 643"/>
                <a:gd name="T81" fmla="*/ 253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43" h="622">
                  <a:moveTo>
                    <a:pt x="27" y="622"/>
                  </a:moveTo>
                  <a:lnTo>
                    <a:pt x="25" y="596"/>
                  </a:lnTo>
                  <a:lnTo>
                    <a:pt x="23" y="562"/>
                  </a:lnTo>
                  <a:lnTo>
                    <a:pt x="21" y="524"/>
                  </a:lnTo>
                  <a:lnTo>
                    <a:pt x="23" y="481"/>
                  </a:lnTo>
                  <a:lnTo>
                    <a:pt x="25" y="436"/>
                  </a:lnTo>
                  <a:lnTo>
                    <a:pt x="28" y="388"/>
                  </a:lnTo>
                  <a:lnTo>
                    <a:pt x="34" y="339"/>
                  </a:lnTo>
                  <a:lnTo>
                    <a:pt x="42" y="291"/>
                  </a:lnTo>
                  <a:lnTo>
                    <a:pt x="51" y="245"/>
                  </a:lnTo>
                  <a:lnTo>
                    <a:pt x="61" y="198"/>
                  </a:lnTo>
                  <a:lnTo>
                    <a:pt x="74" y="157"/>
                  </a:lnTo>
                  <a:lnTo>
                    <a:pt x="91" y="119"/>
                  </a:lnTo>
                  <a:lnTo>
                    <a:pt x="98" y="102"/>
                  </a:lnTo>
                  <a:lnTo>
                    <a:pt x="108" y="86"/>
                  </a:lnTo>
                  <a:lnTo>
                    <a:pt x="117" y="72"/>
                  </a:lnTo>
                  <a:lnTo>
                    <a:pt x="128" y="60"/>
                  </a:lnTo>
                  <a:lnTo>
                    <a:pt x="138" y="50"/>
                  </a:lnTo>
                  <a:lnTo>
                    <a:pt x="149" y="41"/>
                  </a:lnTo>
                  <a:lnTo>
                    <a:pt x="162" y="36"/>
                  </a:lnTo>
                  <a:lnTo>
                    <a:pt x="176" y="33"/>
                  </a:lnTo>
                  <a:lnTo>
                    <a:pt x="178" y="29"/>
                  </a:lnTo>
                  <a:lnTo>
                    <a:pt x="179" y="28"/>
                  </a:lnTo>
                  <a:lnTo>
                    <a:pt x="181" y="26"/>
                  </a:lnTo>
                  <a:lnTo>
                    <a:pt x="183" y="24"/>
                  </a:lnTo>
                  <a:lnTo>
                    <a:pt x="185" y="22"/>
                  </a:lnTo>
                  <a:lnTo>
                    <a:pt x="189" y="21"/>
                  </a:lnTo>
                  <a:lnTo>
                    <a:pt x="191" y="19"/>
                  </a:lnTo>
                  <a:lnTo>
                    <a:pt x="194" y="17"/>
                  </a:lnTo>
                  <a:lnTo>
                    <a:pt x="106" y="0"/>
                  </a:lnTo>
                  <a:lnTo>
                    <a:pt x="95" y="22"/>
                  </a:lnTo>
                  <a:lnTo>
                    <a:pt x="62" y="100"/>
                  </a:lnTo>
                  <a:lnTo>
                    <a:pt x="38" y="177"/>
                  </a:lnTo>
                  <a:lnTo>
                    <a:pt x="25" y="252"/>
                  </a:lnTo>
                  <a:lnTo>
                    <a:pt x="23" y="396"/>
                  </a:lnTo>
                  <a:lnTo>
                    <a:pt x="0" y="619"/>
                  </a:lnTo>
                  <a:lnTo>
                    <a:pt x="27" y="622"/>
                  </a:lnTo>
                  <a:close/>
                  <a:moveTo>
                    <a:pt x="459" y="43"/>
                  </a:moveTo>
                  <a:lnTo>
                    <a:pt x="459" y="43"/>
                  </a:lnTo>
                  <a:lnTo>
                    <a:pt x="459" y="43"/>
                  </a:lnTo>
                  <a:lnTo>
                    <a:pt x="460" y="43"/>
                  </a:lnTo>
                  <a:lnTo>
                    <a:pt x="460" y="43"/>
                  </a:lnTo>
                  <a:lnTo>
                    <a:pt x="460" y="45"/>
                  </a:lnTo>
                  <a:lnTo>
                    <a:pt x="460" y="45"/>
                  </a:lnTo>
                  <a:lnTo>
                    <a:pt x="460" y="45"/>
                  </a:lnTo>
                  <a:lnTo>
                    <a:pt x="460" y="45"/>
                  </a:lnTo>
                  <a:lnTo>
                    <a:pt x="466" y="53"/>
                  </a:lnTo>
                  <a:lnTo>
                    <a:pt x="472" y="62"/>
                  </a:lnTo>
                  <a:lnTo>
                    <a:pt x="477" y="71"/>
                  </a:lnTo>
                  <a:lnTo>
                    <a:pt x="483" y="79"/>
                  </a:lnTo>
                  <a:lnTo>
                    <a:pt x="491" y="90"/>
                  </a:lnTo>
                  <a:lnTo>
                    <a:pt x="496" y="100"/>
                  </a:lnTo>
                  <a:lnTo>
                    <a:pt x="502" y="109"/>
                  </a:lnTo>
                  <a:lnTo>
                    <a:pt x="508" y="121"/>
                  </a:lnTo>
                  <a:lnTo>
                    <a:pt x="508" y="119"/>
                  </a:lnTo>
                  <a:lnTo>
                    <a:pt x="545" y="117"/>
                  </a:lnTo>
                  <a:lnTo>
                    <a:pt x="587" y="150"/>
                  </a:lnTo>
                  <a:lnTo>
                    <a:pt x="591" y="181"/>
                  </a:lnTo>
                  <a:lnTo>
                    <a:pt x="615" y="167"/>
                  </a:lnTo>
                  <a:lnTo>
                    <a:pt x="619" y="84"/>
                  </a:lnTo>
                  <a:lnTo>
                    <a:pt x="549" y="78"/>
                  </a:lnTo>
                  <a:lnTo>
                    <a:pt x="506" y="50"/>
                  </a:lnTo>
                  <a:lnTo>
                    <a:pt x="468" y="43"/>
                  </a:lnTo>
                  <a:lnTo>
                    <a:pt x="459" y="43"/>
                  </a:lnTo>
                  <a:close/>
                  <a:moveTo>
                    <a:pt x="568" y="253"/>
                  </a:moveTo>
                  <a:lnTo>
                    <a:pt x="577" y="276"/>
                  </a:lnTo>
                  <a:lnTo>
                    <a:pt x="585" y="298"/>
                  </a:lnTo>
                  <a:lnTo>
                    <a:pt x="593" y="320"/>
                  </a:lnTo>
                  <a:lnTo>
                    <a:pt x="600" y="343"/>
                  </a:lnTo>
                  <a:lnTo>
                    <a:pt x="608" y="367"/>
                  </a:lnTo>
                  <a:lnTo>
                    <a:pt x="615" y="389"/>
                  </a:lnTo>
                  <a:lnTo>
                    <a:pt x="621" y="412"/>
                  </a:lnTo>
                  <a:lnTo>
                    <a:pt x="628" y="436"/>
                  </a:lnTo>
                  <a:lnTo>
                    <a:pt x="632" y="384"/>
                  </a:lnTo>
                  <a:lnTo>
                    <a:pt x="643" y="376"/>
                  </a:lnTo>
                  <a:lnTo>
                    <a:pt x="634" y="376"/>
                  </a:lnTo>
                  <a:lnTo>
                    <a:pt x="615" y="357"/>
                  </a:lnTo>
                  <a:lnTo>
                    <a:pt x="611" y="343"/>
                  </a:lnTo>
                  <a:lnTo>
                    <a:pt x="632" y="308"/>
                  </a:lnTo>
                  <a:lnTo>
                    <a:pt x="626" y="305"/>
                  </a:lnTo>
                  <a:lnTo>
                    <a:pt x="625" y="260"/>
                  </a:lnTo>
                  <a:lnTo>
                    <a:pt x="568" y="253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65" name="Freeform 113"/>
            <p:cNvSpPr>
              <a:spLocks noEditPoints="1"/>
            </p:cNvSpPr>
            <p:nvPr/>
          </p:nvSpPr>
          <p:spPr bwMode="auto">
            <a:xfrm>
              <a:off x="3102" y="2873"/>
              <a:ext cx="129" cy="163"/>
            </a:xfrm>
            <a:custGeom>
              <a:avLst/>
              <a:gdLst>
                <a:gd name="T0" fmla="*/ 0 w 389"/>
                <a:gd name="T1" fmla="*/ 318 h 476"/>
                <a:gd name="T2" fmla="*/ 4 w 389"/>
                <a:gd name="T3" fmla="*/ 340 h 476"/>
                <a:gd name="T4" fmla="*/ 8 w 389"/>
                <a:gd name="T5" fmla="*/ 361 h 476"/>
                <a:gd name="T6" fmla="*/ 11 w 389"/>
                <a:gd name="T7" fmla="*/ 381 h 476"/>
                <a:gd name="T8" fmla="*/ 13 w 389"/>
                <a:gd name="T9" fmla="*/ 402 h 476"/>
                <a:gd name="T10" fmla="*/ 17 w 389"/>
                <a:gd name="T11" fmla="*/ 421 h 476"/>
                <a:gd name="T12" fmla="*/ 17 w 389"/>
                <a:gd name="T13" fmla="*/ 440 h 476"/>
                <a:gd name="T14" fmla="*/ 19 w 389"/>
                <a:gd name="T15" fmla="*/ 459 h 476"/>
                <a:gd name="T16" fmla="*/ 19 w 389"/>
                <a:gd name="T17" fmla="*/ 476 h 476"/>
                <a:gd name="T18" fmla="*/ 36 w 389"/>
                <a:gd name="T19" fmla="*/ 476 h 476"/>
                <a:gd name="T20" fmla="*/ 57 w 389"/>
                <a:gd name="T21" fmla="*/ 476 h 476"/>
                <a:gd name="T22" fmla="*/ 77 w 389"/>
                <a:gd name="T23" fmla="*/ 476 h 476"/>
                <a:gd name="T24" fmla="*/ 100 w 389"/>
                <a:gd name="T25" fmla="*/ 473 h 476"/>
                <a:gd name="T26" fmla="*/ 121 w 389"/>
                <a:gd name="T27" fmla="*/ 471 h 476"/>
                <a:gd name="T28" fmla="*/ 140 w 389"/>
                <a:gd name="T29" fmla="*/ 466 h 476"/>
                <a:gd name="T30" fmla="*/ 157 w 389"/>
                <a:gd name="T31" fmla="*/ 459 h 476"/>
                <a:gd name="T32" fmla="*/ 170 w 389"/>
                <a:gd name="T33" fmla="*/ 450 h 476"/>
                <a:gd name="T34" fmla="*/ 162 w 389"/>
                <a:gd name="T35" fmla="*/ 340 h 476"/>
                <a:gd name="T36" fmla="*/ 174 w 389"/>
                <a:gd name="T37" fmla="*/ 340 h 476"/>
                <a:gd name="T38" fmla="*/ 185 w 389"/>
                <a:gd name="T39" fmla="*/ 340 h 476"/>
                <a:gd name="T40" fmla="*/ 196 w 389"/>
                <a:gd name="T41" fmla="*/ 342 h 476"/>
                <a:gd name="T42" fmla="*/ 208 w 389"/>
                <a:gd name="T43" fmla="*/ 343 h 476"/>
                <a:gd name="T44" fmla="*/ 219 w 389"/>
                <a:gd name="T45" fmla="*/ 343 h 476"/>
                <a:gd name="T46" fmla="*/ 228 w 389"/>
                <a:gd name="T47" fmla="*/ 345 h 476"/>
                <a:gd name="T48" fmla="*/ 240 w 389"/>
                <a:gd name="T49" fmla="*/ 345 h 476"/>
                <a:gd name="T50" fmla="*/ 247 w 389"/>
                <a:gd name="T51" fmla="*/ 347 h 476"/>
                <a:gd name="T52" fmla="*/ 247 w 389"/>
                <a:gd name="T53" fmla="*/ 343 h 476"/>
                <a:gd name="T54" fmla="*/ 249 w 389"/>
                <a:gd name="T55" fmla="*/ 342 h 476"/>
                <a:gd name="T56" fmla="*/ 249 w 389"/>
                <a:gd name="T57" fmla="*/ 338 h 476"/>
                <a:gd name="T58" fmla="*/ 251 w 389"/>
                <a:gd name="T59" fmla="*/ 337 h 476"/>
                <a:gd name="T60" fmla="*/ 253 w 389"/>
                <a:gd name="T61" fmla="*/ 333 h 476"/>
                <a:gd name="T62" fmla="*/ 253 w 389"/>
                <a:gd name="T63" fmla="*/ 331 h 476"/>
                <a:gd name="T64" fmla="*/ 255 w 389"/>
                <a:gd name="T65" fmla="*/ 330 h 476"/>
                <a:gd name="T66" fmla="*/ 255 w 389"/>
                <a:gd name="T67" fmla="*/ 326 h 476"/>
                <a:gd name="T68" fmla="*/ 255 w 389"/>
                <a:gd name="T69" fmla="*/ 314 h 476"/>
                <a:gd name="T70" fmla="*/ 255 w 389"/>
                <a:gd name="T71" fmla="*/ 300 h 476"/>
                <a:gd name="T72" fmla="*/ 255 w 389"/>
                <a:gd name="T73" fmla="*/ 287 h 476"/>
                <a:gd name="T74" fmla="*/ 255 w 389"/>
                <a:gd name="T75" fmla="*/ 273 h 476"/>
                <a:gd name="T76" fmla="*/ 257 w 389"/>
                <a:gd name="T77" fmla="*/ 259 h 476"/>
                <a:gd name="T78" fmla="*/ 257 w 389"/>
                <a:gd name="T79" fmla="*/ 245 h 476"/>
                <a:gd name="T80" fmla="*/ 259 w 389"/>
                <a:gd name="T81" fmla="*/ 231 h 476"/>
                <a:gd name="T82" fmla="*/ 259 w 389"/>
                <a:gd name="T83" fmla="*/ 219 h 476"/>
                <a:gd name="T84" fmla="*/ 225 w 389"/>
                <a:gd name="T85" fmla="*/ 243 h 476"/>
                <a:gd name="T86" fmla="*/ 181 w 389"/>
                <a:gd name="T87" fmla="*/ 250 h 476"/>
                <a:gd name="T88" fmla="*/ 162 w 389"/>
                <a:gd name="T89" fmla="*/ 240 h 476"/>
                <a:gd name="T90" fmla="*/ 159 w 389"/>
                <a:gd name="T91" fmla="*/ 228 h 476"/>
                <a:gd name="T92" fmla="*/ 170 w 389"/>
                <a:gd name="T93" fmla="*/ 197 h 476"/>
                <a:gd name="T94" fmla="*/ 215 w 389"/>
                <a:gd name="T95" fmla="*/ 138 h 476"/>
                <a:gd name="T96" fmla="*/ 217 w 389"/>
                <a:gd name="T97" fmla="*/ 107 h 476"/>
                <a:gd name="T98" fmla="*/ 183 w 389"/>
                <a:gd name="T99" fmla="*/ 123 h 476"/>
                <a:gd name="T100" fmla="*/ 166 w 389"/>
                <a:gd name="T101" fmla="*/ 152 h 476"/>
                <a:gd name="T102" fmla="*/ 113 w 389"/>
                <a:gd name="T103" fmla="*/ 185 h 476"/>
                <a:gd name="T104" fmla="*/ 74 w 389"/>
                <a:gd name="T105" fmla="*/ 192 h 476"/>
                <a:gd name="T106" fmla="*/ 11 w 389"/>
                <a:gd name="T107" fmla="*/ 173 h 476"/>
                <a:gd name="T108" fmla="*/ 0 w 389"/>
                <a:gd name="T109" fmla="*/ 237 h 476"/>
                <a:gd name="T110" fmla="*/ 0 w 389"/>
                <a:gd name="T111" fmla="*/ 318 h 476"/>
                <a:gd name="T112" fmla="*/ 274 w 389"/>
                <a:gd name="T113" fmla="*/ 199 h 476"/>
                <a:gd name="T114" fmla="*/ 389 w 389"/>
                <a:gd name="T115" fmla="*/ 154 h 476"/>
                <a:gd name="T116" fmla="*/ 377 w 389"/>
                <a:gd name="T117" fmla="*/ 69 h 476"/>
                <a:gd name="T118" fmla="*/ 377 w 389"/>
                <a:gd name="T119" fmla="*/ 0 h 476"/>
                <a:gd name="T120" fmla="*/ 296 w 389"/>
                <a:gd name="T121" fmla="*/ 162 h 476"/>
                <a:gd name="T122" fmla="*/ 274 w 389"/>
                <a:gd name="T123" fmla="*/ 199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9" h="476">
                  <a:moveTo>
                    <a:pt x="0" y="318"/>
                  </a:moveTo>
                  <a:lnTo>
                    <a:pt x="4" y="340"/>
                  </a:lnTo>
                  <a:lnTo>
                    <a:pt x="8" y="361"/>
                  </a:lnTo>
                  <a:lnTo>
                    <a:pt x="11" y="381"/>
                  </a:lnTo>
                  <a:lnTo>
                    <a:pt x="13" y="402"/>
                  </a:lnTo>
                  <a:lnTo>
                    <a:pt x="17" y="421"/>
                  </a:lnTo>
                  <a:lnTo>
                    <a:pt x="17" y="440"/>
                  </a:lnTo>
                  <a:lnTo>
                    <a:pt x="19" y="459"/>
                  </a:lnTo>
                  <a:lnTo>
                    <a:pt x="19" y="476"/>
                  </a:lnTo>
                  <a:lnTo>
                    <a:pt x="36" y="476"/>
                  </a:lnTo>
                  <a:lnTo>
                    <a:pt x="57" y="476"/>
                  </a:lnTo>
                  <a:lnTo>
                    <a:pt x="77" y="476"/>
                  </a:lnTo>
                  <a:lnTo>
                    <a:pt x="100" y="473"/>
                  </a:lnTo>
                  <a:lnTo>
                    <a:pt x="121" y="471"/>
                  </a:lnTo>
                  <a:lnTo>
                    <a:pt x="140" y="466"/>
                  </a:lnTo>
                  <a:lnTo>
                    <a:pt x="157" y="459"/>
                  </a:lnTo>
                  <a:lnTo>
                    <a:pt x="170" y="450"/>
                  </a:lnTo>
                  <a:lnTo>
                    <a:pt x="162" y="340"/>
                  </a:lnTo>
                  <a:lnTo>
                    <a:pt x="174" y="340"/>
                  </a:lnTo>
                  <a:lnTo>
                    <a:pt x="185" y="340"/>
                  </a:lnTo>
                  <a:lnTo>
                    <a:pt x="196" y="342"/>
                  </a:lnTo>
                  <a:lnTo>
                    <a:pt x="208" y="343"/>
                  </a:lnTo>
                  <a:lnTo>
                    <a:pt x="219" y="343"/>
                  </a:lnTo>
                  <a:lnTo>
                    <a:pt x="228" y="345"/>
                  </a:lnTo>
                  <a:lnTo>
                    <a:pt x="240" y="345"/>
                  </a:lnTo>
                  <a:lnTo>
                    <a:pt x="247" y="347"/>
                  </a:lnTo>
                  <a:lnTo>
                    <a:pt x="247" y="343"/>
                  </a:lnTo>
                  <a:lnTo>
                    <a:pt x="249" y="342"/>
                  </a:lnTo>
                  <a:lnTo>
                    <a:pt x="249" y="338"/>
                  </a:lnTo>
                  <a:lnTo>
                    <a:pt x="251" y="337"/>
                  </a:lnTo>
                  <a:lnTo>
                    <a:pt x="253" y="333"/>
                  </a:lnTo>
                  <a:lnTo>
                    <a:pt x="253" y="331"/>
                  </a:lnTo>
                  <a:lnTo>
                    <a:pt x="255" y="330"/>
                  </a:lnTo>
                  <a:lnTo>
                    <a:pt x="255" y="326"/>
                  </a:lnTo>
                  <a:lnTo>
                    <a:pt x="255" y="314"/>
                  </a:lnTo>
                  <a:lnTo>
                    <a:pt x="255" y="300"/>
                  </a:lnTo>
                  <a:lnTo>
                    <a:pt x="255" y="287"/>
                  </a:lnTo>
                  <a:lnTo>
                    <a:pt x="255" y="273"/>
                  </a:lnTo>
                  <a:lnTo>
                    <a:pt x="257" y="259"/>
                  </a:lnTo>
                  <a:lnTo>
                    <a:pt x="257" y="245"/>
                  </a:lnTo>
                  <a:lnTo>
                    <a:pt x="259" y="231"/>
                  </a:lnTo>
                  <a:lnTo>
                    <a:pt x="259" y="219"/>
                  </a:lnTo>
                  <a:lnTo>
                    <a:pt x="225" y="243"/>
                  </a:lnTo>
                  <a:lnTo>
                    <a:pt x="181" y="250"/>
                  </a:lnTo>
                  <a:lnTo>
                    <a:pt x="162" y="240"/>
                  </a:lnTo>
                  <a:lnTo>
                    <a:pt x="159" y="228"/>
                  </a:lnTo>
                  <a:lnTo>
                    <a:pt x="170" y="197"/>
                  </a:lnTo>
                  <a:lnTo>
                    <a:pt x="215" y="138"/>
                  </a:lnTo>
                  <a:lnTo>
                    <a:pt x="217" y="107"/>
                  </a:lnTo>
                  <a:lnTo>
                    <a:pt x="183" y="123"/>
                  </a:lnTo>
                  <a:lnTo>
                    <a:pt x="166" y="152"/>
                  </a:lnTo>
                  <a:lnTo>
                    <a:pt x="113" y="185"/>
                  </a:lnTo>
                  <a:lnTo>
                    <a:pt x="74" y="192"/>
                  </a:lnTo>
                  <a:lnTo>
                    <a:pt x="11" y="173"/>
                  </a:lnTo>
                  <a:lnTo>
                    <a:pt x="0" y="237"/>
                  </a:lnTo>
                  <a:lnTo>
                    <a:pt x="0" y="318"/>
                  </a:lnTo>
                  <a:close/>
                  <a:moveTo>
                    <a:pt x="274" y="199"/>
                  </a:moveTo>
                  <a:lnTo>
                    <a:pt x="389" y="154"/>
                  </a:lnTo>
                  <a:lnTo>
                    <a:pt x="377" y="69"/>
                  </a:lnTo>
                  <a:lnTo>
                    <a:pt x="377" y="0"/>
                  </a:lnTo>
                  <a:lnTo>
                    <a:pt x="296" y="162"/>
                  </a:lnTo>
                  <a:lnTo>
                    <a:pt x="274" y="199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66" name="Freeform 114"/>
            <p:cNvSpPr>
              <a:spLocks noEditPoints="1"/>
            </p:cNvSpPr>
            <p:nvPr/>
          </p:nvSpPr>
          <p:spPr bwMode="auto">
            <a:xfrm>
              <a:off x="3094" y="2452"/>
              <a:ext cx="210" cy="376"/>
            </a:xfrm>
            <a:custGeom>
              <a:avLst/>
              <a:gdLst>
                <a:gd name="T0" fmla="*/ 385 w 634"/>
                <a:gd name="T1" fmla="*/ 1100 h 1100"/>
                <a:gd name="T2" fmla="*/ 387 w 634"/>
                <a:gd name="T3" fmla="*/ 1098 h 1100"/>
                <a:gd name="T4" fmla="*/ 393 w 634"/>
                <a:gd name="T5" fmla="*/ 1082 h 1100"/>
                <a:gd name="T6" fmla="*/ 432 w 634"/>
                <a:gd name="T7" fmla="*/ 1006 h 1100"/>
                <a:gd name="T8" fmla="*/ 498 w 634"/>
                <a:gd name="T9" fmla="*/ 865 h 1100"/>
                <a:gd name="T10" fmla="*/ 527 w 634"/>
                <a:gd name="T11" fmla="*/ 846 h 1100"/>
                <a:gd name="T12" fmla="*/ 551 w 634"/>
                <a:gd name="T13" fmla="*/ 826 h 1100"/>
                <a:gd name="T14" fmla="*/ 606 w 634"/>
                <a:gd name="T15" fmla="*/ 789 h 1100"/>
                <a:gd name="T16" fmla="*/ 589 w 634"/>
                <a:gd name="T17" fmla="*/ 772 h 1100"/>
                <a:gd name="T18" fmla="*/ 629 w 634"/>
                <a:gd name="T19" fmla="*/ 741 h 1100"/>
                <a:gd name="T20" fmla="*/ 619 w 634"/>
                <a:gd name="T21" fmla="*/ 719 h 1100"/>
                <a:gd name="T22" fmla="*/ 600 w 634"/>
                <a:gd name="T23" fmla="*/ 708 h 1100"/>
                <a:gd name="T24" fmla="*/ 470 w 634"/>
                <a:gd name="T25" fmla="*/ 724 h 1100"/>
                <a:gd name="T26" fmla="*/ 304 w 634"/>
                <a:gd name="T27" fmla="*/ 946 h 1100"/>
                <a:gd name="T28" fmla="*/ 587 w 634"/>
                <a:gd name="T29" fmla="*/ 695 h 1100"/>
                <a:gd name="T30" fmla="*/ 578 w 634"/>
                <a:gd name="T31" fmla="*/ 689 h 1100"/>
                <a:gd name="T32" fmla="*/ 549 w 634"/>
                <a:gd name="T33" fmla="*/ 681 h 1100"/>
                <a:gd name="T34" fmla="*/ 587 w 634"/>
                <a:gd name="T35" fmla="*/ 695 h 1100"/>
                <a:gd name="T36" fmla="*/ 532 w 634"/>
                <a:gd name="T37" fmla="*/ 658 h 1100"/>
                <a:gd name="T38" fmla="*/ 527 w 634"/>
                <a:gd name="T39" fmla="*/ 646 h 1100"/>
                <a:gd name="T40" fmla="*/ 519 w 634"/>
                <a:gd name="T41" fmla="*/ 543 h 1100"/>
                <a:gd name="T42" fmla="*/ 529 w 634"/>
                <a:gd name="T43" fmla="*/ 524 h 1100"/>
                <a:gd name="T44" fmla="*/ 491 w 634"/>
                <a:gd name="T45" fmla="*/ 481 h 1100"/>
                <a:gd name="T46" fmla="*/ 455 w 634"/>
                <a:gd name="T47" fmla="*/ 441 h 1100"/>
                <a:gd name="T48" fmla="*/ 434 w 634"/>
                <a:gd name="T49" fmla="*/ 390 h 1100"/>
                <a:gd name="T50" fmla="*/ 457 w 634"/>
                <a:gd name="T51" fmla="*/ 233 h 1100"/>
                <a:gd name="T52" fmla="*/ 465 w 634"/>
                <a:gd name="T53" fmla="*/ 109 h 1100"/>
                <a:gd name="T54" fmla="*/ 410 w 634"/>
                <a:gd name="T55" fmla="*/ 97 h 1100"/>
                <a:gd name="T56" fmla="*/ 342 w 634"/>
                <a:gd name="T57" fmla="*/ 114 h 1100"/>
                <a:gd name="T58" fmla="*/ 342 w 634"/>
                <a:gd name="T59" fmla="*/ 431 h 1100"/>
                <a:gd name="T60" fmla="*/ 310 w 634"/>
                <a:gd name="T61" fmla="*/ 636 h 1100"/>
                <a:gd name="T62" fmla="*/ 263 w 634"/>
                <a:gd name="T63" fmla="*/ 736 h 1100"/>
                <a:gd name="T64" fmla="*/ 185 w 634"/>
                <a:gd name="T65" fmla="*/ 793 h 1100"/>
                <a:gd name="T66" fmla="*/ 155 w 634"/>
                <a:gd name="T67" fmla="*/ 774 h 1100"/>
                <a:gd name="T68" fmla="*/ 119 w 634"/>
                <a:gd name="T69" fmla="*/ 665 h 1100"/>
                <a:gd name="T70" fmla="*/ 108 w 634"/>
                <a:gd name="T71" fmla="*/ 543 h 1100"/>
                <a:gd name="T72" fmla="*/ 117 w 634"/>
                <a:gd name="T73" fmla="*/ 500 h 1100"/>
                <a:gd name="T74" fmla="*/ 119 w 634"/>
                <a:gd name="T75" fmla="*/ 434 h 1100"/>
                <a:gd name="T76" fmla="*/ 131 w 634"/>
                <a:gd name="T77" fmla="*/ 371 h 1100"/>
                <a:gd name="T78" fmla="*/ 144 w 634"/>
                <a:gd name="T79" fmla="*/ 348 h 1100"/>
                <a:gd name="T80" fmla="*/ 125 w 634"/>
                <a:gd name="T81" fmla="*/ 336 h 1100"/>
                <a:gd name="T82" fmla="*/ 2 w 634"/>
                <a:gd name="T83" fmla="*/ 458 h 1100"/>
                <a:gd name="T84" fmla="*/ 34 w 634"/>
                <a:gd name="T85" fmla="*/ 517 h 1100"/>
                <a:gd name="T86" fmla="*/ 29 w 634"/>
                <a:gd name="T87" fmla="*/ 798 h 1100"/>
                <a:gd name="T88" fmla="*/ 253 w 634"/>
                <a:gd name="T89" fmla="*/ 908 h 1100"/>
                <a:gd name="T90" fmla="*/ 395 w 634"/>
                <a:gd name="T91" fmla="*/ 234 h 1100"/>
                <a:gd name="T92" fmla="*/ 427 w 634"/>
                <a:gd name="T93" fmla="*/ 166 h 1100"/>
                <a:gd name="T94" fmla="*/ 463 w 634"/>
                <a:gd name="T95" fmla="*/ 693 h 1100"/>
                <a:gd name="T96" fmla="*/ 299 w 634"/>
                <a:gd name="T97" fmla="*/ 148 h 1100"/>
                <a:gd name="T98" fmla="*/ 319 w 634"/>
                <a:gd name="T99" fmla="*/ 33 h 1100"/>
                <a:gd name="T100" fmla="*/ 246 w 634"/>
                <a:gd name="T101" fmla="*/ 74 h 1100"/>
                <a:gd name="T102" fmla="*/ 176 w 634"/>
                <a:gd name="T103" fmla="*/ 193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34" h="1100">
                  <a:moveTo>
                    <a:pt x="385" y="1100"/>
                  </a:moveTo>
                  <a:lnTo>
                    <a:pt x="385" y="1100"/>
                  </a:lnTo>
                  <a:lnTo>
                    <a:pt x="385" y="1100"/>
                  </a:lnTo>
                  <a:lnTo>
                    <a:pt x="385" y="1100"/>
                  </a:lnTo>
                  <a:lnTo>
                    <a:pt x="385" y="1100"/>
                  </a:lnTo>
                  <a:lnTo>
                    <a:pt x="385" y="1100"/>
                  </a:lnTo>
                  <a:lnTo>
                    <a:pt x="385" y="1100"/>
                  </a:lnTo>
                  <a:lnTo>
                    <a:pt x="385" y="1100"/>
                  </a:lnTo>
                  <a:lnTo>
                    <a:pt x="385" y="1100"/>
                  </a:lnTo>
                  <a:lnTo>
                    <a:pt x="387" y="1098"/>
                  </a:lnTo>
                  <a:lnTo>
                    <a:pt x="389" y="1094"/>
                  </a:lnTo>
                  <a:lnTo>
                    <a:pt x="391" y="1093"/>
                  </a:lnTo>
                  <a:lnTo>
                    <a:pt x="391" y="1089"/>
                  </a:lnTo>
                  <a:lnTo>
                    <a:pt x="391" y="1086"/>
                  </a:lnTo>
                  <a:lnTo>
                    <a:pt x="393" y="1082"/>
                  </a:lnTo>
                  <a:lnTo>
                    <a:pt x="393" y="1079"/>
                  </a:lnTo>
                  <a:lnTo>
                    <a:pt x="393" y="1074"/>
                  </a:lnTo>
                  <a:lnTo>
                    <a:pt x="406" y="1056"/>
                  </a:lnTo>
                  <a:lnTo>
                    <a:pt x="419" y="1034"/>
                  </a:lnTo>
                  <a:lnTo>
                    <a:pt x="432" y="1006"/>
                  </a:lnTo>
                  <a:lnTo>
                    <a:pt x="446" y="977"/>
                  </a:lnTo>
                  <a:lnTo>
                    <a:pt x="459" y="944"/>
                  </a:lnTo>
                  <a:lnTo>
                    <a:pt x="472" y="915"/>
                  </a:lnTo>
                  <a:lnTo>
                    <a:pt x="485" y="888"/>
                  </a:lnTo>
                  <a:lnTo>
                    <a:pt x="498" y="865"/>
                  </a:lnTo>
                  <a:lnTo>
                    <a:pt x="504" y="863"/>
                  </a:lnTo>
                  <a:lnTo>
                    <a:pt x="510" y="860"/>
                  </a:lnTo>
                  <a:lnTo>
                    <a:pt x="515" y="857"/>
                  </a:lnTo>
                  <a:lnTo>
                    <a:pt x="521" y="851"/>
                  </a:lnTo>
                  <a:lnTo>
                    <a:pt x="527" y="846"/>
                  </a:lnTo>
                  <a:lnTo>
                    <a:pt x="531" y="843"/>
                  </a:lnTo>
                  <a:lnTo>
                    <a:pt x="536" y="839"/>
                  </a:lnTo>
                  <a:lnTo>
                    <a:pt x="542" y="839"/>
                  </a:lnTo>
                  <a:lnTo>
                    <a:pt x="544" y="832"/>
                  </a:lnTo>
                  <a:lnTo>
                    <a:pt x="551" y="826"/>
                  </a:lnTo>
                  <a:lnTo>
                    <a:pt x="561" y="819"/>
                  </a:lnTo>
                  <a:lnTo>
                    <a:pt x="572" y="810"/>
                  </a:lnTo>
                  <a:lnTo>
                    <a:pt x="585" y="801"/>
                  </a:lnTo>
                  <a:lnTo>
                    <a:pt x="597" y="795"/>
                  </a:lnTo>
                  <a:lnTo>
                    <a:pt x="606" y="789"/>
                  </a:lnTo>
                  <a:lnTo>
                    <a:pt x="614" y="786"/>
                  </a:lnTo>
                  <a:lnTo>
                    <a:pt x="570" y="786"/>
                  </a:lnTo>
                  <a:lnTo>
                    <a:pt x="576" y="782"/>
                  </a:lnTo>
                  <a:lnTo>
                    <a:pt x="583" y="779"/>
                  </a:lnTo>
                  <a:lnTo>
                    <a:pt x="589" y="772"/>
                  </a:lnTo>
                  <a:lnTo>
                    <a:pt x="597" y="765"/>
                  </a:lnTo>
                  <a:lnTo>
                    <a:pt x="604" y="758"/>
                  </a:lnTo>
                  <a:lnTo>
                    <a:pt x="612" y="753"/>
                  </a:lnTo>
                  <a:lnTo>
                    <a:pt x="619" y="746"/>
                  </a:lnTo>
                  <a:lnTo>
                    <a:pt x="629" y="741"/>
                  </a:lnTo>
                  <a:lnTo>
                    <a:pt x="634" y="727"/>
                  </a:lnTo>
                  <a:lnTo>
                    <a:pt x="632" y="726"/>
                  </a:lnTo>
                  <a:lnTo>
                    <a:pt x="629" y="724"/>
                  </a:lnTo>
                  <a:lnTo>
                    <a:pt x="625" y="722"/>
                  </a:lnTo>
                  <a:lnTo>
                    <a:pt x="619" y="719"/>
                  </a:lnTo>
                  <a:lnTo>
                    <a:pt x="614" y="714"/>
                  </a:lnTo>
                  <a:lnTo>
                    <a:pt x="608" y="710"/>
                  </a:lnTo>
                  <a:lnTo>
                    <a:pt x="602" y="705"/>
                  </a:lnTo>
                  <a:lnTo>
                    <a:pt x="595" y="701"/>
                  </a:lnTo>
                  <a:lnTo>
                    <a:pt x="600" y="708"/>
                  </a:lnTo>
                  <a:lnTo>
                    <a:pt x="585" y="720"/>
                  </a:lnTo>
                  <a:lnTo>
                    <a:pt x="527" y="719"/>
                  </a:lnTo>
                  <a:lnTo>
                    <a:pt x="483" y="729"/>
                  </a:lnTo>
                  <a:lnTo>
                    <a:pt x="470" y="720"/>
                  </a:lnTo>
                  <a:lnTo>
                    <a:pt x="470" y="724"/>
                  </a:lnTo>
                  <a:lnTo>
                    <a:pt x="465" y="729"/>
                  </a:lnTo>
                  <a:lnTo>
                    <a:pt x="461" y="724"/>
                  </a:lnTo>
                  <a:lnTo>
                    <a:pt x="461" y="720"/>
                  </a:lnTo>
                  <a:lnTo>
                    <a:pt x="449" y="750"/>
                  </a:lnTo>
                  <a:lnTo>
                    <a:pt x="304" y="946"/>
                  </a:lnTo>
                  <a:lnTo>
                    <a:pt x="283" y="967"/>
                  </a:lnTo>
                  <a:lnTo>
                    <a:pt x="266" y="1010"/>
                  </a:lnTo>
                  <a:lnTo>
                    <a:pt x="336" y="1068"/>
                  </a:lnTo>
                  <a:lnTo>
                    <a:pt x="385" y="1100"/>
                  </a:lnTo>
                  <a:close/>
                  <a:moveTo>
                    <a:pt x="587" y="695"/>
                  </a:moveTo>
                  <a:lnTo>
                    <a:pt x="585" y="695"/>
                  </a:lnTo>
                  <a:lnTo>
                    <a:pt x="583" y="693"/>
                  </a:lnTo>
                  <a:lnTo>
                    <a:pt x="581" y="691"/>
                  </a:lnTo>
                  <a:lnTo>
                    <a:pt x="580" y="689"/>
                  </a:lnTo>
                  <a:lnTo>
                    <a:pt x="578" y="689"/>
                  </a:lnTo>
                  <a:lnTo>
                    <a:pt x="578" y="688"/>
                  </a:lnTo>
                  <a:lnTo>
                    <a:pt x="576" y="686"/>
                  </a:lnTo>
                  <a:lnTo>
                    <a:pt x="574" y="686"/>
                  </a:lnTo>
                  <a:lnTo>
                    <a:pt x="572" y="686"/>
                  </a:lnTo>
                  <a:lnTo>
                    <a:pt x="549" y="681"/>
                  </a:lnTo>
                  <a:lnTo>
                    <a:pt x="538" y="688"/>
                  </a:lnTo>
                  <a:lnTo>
                    <a:pt x="500" y="691"/>
                  </a:lnTo>
                  <a:lnTo>
                    <a:pt x="476" y="707"/>
                  </a:lnTo>
                  <a:lnTo>
                    <a:pt x="480" y="707"/>
                  </a:lnTo>
                  <a:lnTo>
                    <a:pt x="587" y="695"/>
                  </a:lnTo>
                  <a:close/>
                  <a:moveTo>
                    <a:pt x="542" y="664"/>
                  </a:moveTo>
                  <a:lnTo>
                    <a:pt x="540" y="662"/>
                  </a:lnTo>
                  <a:lnTo>
                    <a:pt x="536" y="660"/>
                  </a:lnTo>
                  <a:lnTo>
                    <a:pt x="534" y="658"/>
                  </a:lnTo>
                  <a:lnTo>
                    <a:pt x="532" y="658"/>
                  </a:lnTo>
                  <a:lnTo>
                    <a:pt x="531" y="657"/>
                  </a:lnTo>
                  <a:lnTo>
                    <a:pt x="531" y="657"/>
                  </a:lnTo>
                  <a:lnTo>
                    <a:pt x="529" y="657"/>
                  </a:lnTo>
                  <a:lnTo>
                    <a:pt x="529" y="655"/>
                  </a:lnTo>
                  <a:lnTo>
                    <a:pt x="527" y="646"/>
                  </a:lnTo>
                  <a:lnTo>
                    <a:pt x="525" y="629"/>
                  </a:lnTo>
                  <a:lnTo>
                    <a:pt x="521" y="608"/>
                  </a:lnTo>
                  <a:lnTo>
                    <a:pt x="517" y="586"/>
                  </a:lnTo>
                  <a:lnTo>
                    <a:pt x="517" y="564"/>
                  </a:lnTo>
                  <a:lnTo>
                    <a:pt x="519" y="543"/>
                  </a:lnTo>
                  <a:lnTo>
                    <a:pt x="521" y="536"/>
                  </a:lnTo>
                  <a:lnTo>
                    <a:pt x="525" y="531"/>
                  </a:lnTo>
                  <a:lnTo>
                    <a:pt x="529" y="526"/>
                  </a:lnTo>
                  <a:lnTo>
                    <a:pt x="534" y="526"/>
                  </a:lnTo>
                  <a:lnTo>
                    <a:pt x="529" y="524"/>
                  </a:lnTo>
                  <a:lnTo>
                    <a:pt x="521" y="517"/>
                  </a:lnTo>
                  <a:lnTo>
                    <a:pt x="514" y="510"/>
                  </a:lnTo>
                  <a:lnTo>
                    <a:pt x="504" y="502"/>
                  </a:lnTo>
                  <a:lnTo>
                    <a:pt x="497" y="491"/>
                  </a:lnTo>
                  <a:lnTo>
                    <a:pt x="491" y="481"/>
                  </a:lnTo>
                  <a:lnTo>
                    <a:pt x="487" y="472"/>
                  </a:lnTo>
                  <a:lnTo>
                    <a:pt x="485" y="467"/>
                  </a:lnTo>
                  <a:lnTo>
                    <a:pt x="474" y="458"/>
                  </a:lnTo>
                  <a:lnTo>
                    <a:pt x="465" y="450"/>
                  </a:lnTo>
                  <a:lnTo>
                    <a:pt x="455" y="441"/>
                  </a:lnTo>
                  <a:lnTo>
                    <a:pt x="449" y="433"/>
                  </a:lnTo>
                  <a:lnTo>
                    <a:pt x="444" y="422"/>
                  </a:lnTo>
                  <a:lnTo>
                    <a:pt x="440" y="412"/>
                  </a:lnTo>
                  <a:lnTo>
                    <a:pt x="436" y="400"/>
                  </a:lnTo>
                  <a:lnTo>
                    <a:pt x="434" y="390"/>
                  </a:lnTo>
                  <a:lnTo>
                    <a:pt x="432" y="365"/>
                  </a:lnTo>
                  <a:lnTo>
                    <a:pt x="434" y="340"/>
                  </a:lnTo>
                  <a:lnTo>
                    <a:pt x="438" y="314"/>
                  </a:lnTo>
                  <a:lnTo>
                    <a:pt x="444" y="286"/>
                  </a:lnTo>
                  <a:lnTo>
                    <a:pt x="457" y="233"/>
                  </a:lnTo>
                  <a:lnTo>
                    <a:pt x="466" y="179"/>
                  </a:lnTo>
                  <a:lnTo>
                    <a:pt x="470" y="155"/>
                  </a:lnTo>
                  <a:lnTo>
                    <a:pt x="468" y="131"/>
                  </a:lnTo>
                  <a:lnTo>
                    <a:pt x="466" y="119"/>
                  </a:lnTo>
                  <a:lnTo>
                    <a:pt x="465" y="109"/>
                  </a:lnTo>
                  <a:lnTo>
                    <a:pt x="461" y="98"/>
                  </a:lnTo>
                  <a:lnTo>
                    <a:pt x="457" y="88"/>
                  </a:lnTo>
                  <a:lnTo>
                    <a:pt x="440" y="90"/>
                  </a:lnTo>
                  <a:lnTo>
                    <a:pt x="425" y="91"/>
                  </a:lnTo>
                  <a:lnTo>
                    <a:pt x="410" y="97"/>
                  </a:lnTo>
                  <a:lnTo>
                    <a:pt x="395" y="102"/>
                  </a:lnTo>
                  <a:lnTo>
                    <a:pt x="380" y="105"/>
                  </a:lnTo>
                  <a:lnTo>
                    <a:pt x="366" y="110"/>
                  </a:lnTo>
                  <a:lnTo>
                    <a:pt x="353" y="112"/>
                  </a:lnTo>
                  <a:lnTo>
                    <a:pt x="342" y="114"/>
                  </a:lnTo>
                  <a:lnTo>
                    <a:pt x="344" y="183"/>
                  </a:lnTo>
                  <a:lnTo>
                    <a:pt x="346" y="274"/>
                  </a:lnTo>
                  <a:lnTo>
                    <a:pt x="346" y="324"/>
                  </a:lnTo>
                  <a:lnTo>
                    <a:pt x="346" y="377"/>
                  </a:lnTo>
                  <a:lnTo>
                    <a:pt x="342" y="431"/>
                  </a:lnTo>
                  <a:lnTo>
                    <a:pt x="338" y="486"/>
                  </a:lnTo>
                  <a:lnTo>
                    <a:pt x="332" y="538"/>
                  </a:lnTo>
                  <a:lnTo>
                    <a:pt x="323" y="589"/>
                  </a:lnTo>
                  <a:lnTo>
                    <a:pt x="317" y="614"/>
                  </a:lnTo>
                  <a:lnTo>
                    <a:pt x="310" y="636"/>
                  </a:lnTo>
                  <a:lnTo>
                    <a:pt x="302" y="658"/>
                  </a:lnTo>
                  <a:lnTo>
                    <a:pt x="295" y="681"/>
                  </a:lnTo>
                  <a:lnTo>
                    <a:pt x="283" y="700"/>
                  </a:lnTo>
                  <a:lnTo>
                    <a:pt x="274" y="719"/>
                  </a:lnTo>
                  <a:lnTo>
                    <a:pt x="263" y="736"/>
                  </a:lnTo>
                  <a:lnTo>
                    <a:pt x="249" y="751"/>
                  </a:lnTo>
                  <a:lnTo>
                    <a:pt x="234" y="765"/>
                  </a:lnTo>
                  <a:lnTo>
                    <a:pt x="219" y="776"/>
                  </a:lnTo>
                  <a:lnTo>
                    <a:pt x="202" y="786"/>
                  </a:lnTo>
                  <a:lnTo>
                    <a:pt x="185" y="793"/>
                  </a:lnTo>
                  <a:lnTo>
                    <a:pt x="178" y="793"/>
                  </a:lnTo>
                  <a:lnTo>
                    <a:pt x="172" y="791"/>
                  </a:lnTo>
                  <a:lnTo>
                    <a:pt x="166" y="786"/>
                  </a:lnTo>
                  <a:lnTo>
                    <a:pt x="161" y="781"/>
                  </a:lnTo>
                  <a:lnTo>
                    <a:pt x="155" y="774"/>
                  </a:lnTo>
                  <a:lnTo>
                    <a:pt x="146" y="758"/>
                  </a:lnTo>
                  <a:lnTo>
                    <a:pt x="138" y="739"/>
                  </a:lnTo>
                  <a:lnTo>
                    <a:pt x="131" y="715"/>
                  </a:lnTo>
                  <a:lnTo>
                    <a:pt x="123" y="691"/>
                  </a:lnTo>
                  <a:lnTo>
                    <a:pt x="119" y="665"/>
                  </a:lnTo>
                  <a:lnTo>
                    <a:pt x="114" y="639"/>
                  </a:lnTo>
                  <a:lnTo>
                    <a:pt x="112" y="612"/>
                  </a:lnTo>
                  <a:lnTo>
                    <a:pt x="110" y="588"/>
                  </a:lnTo>
                  <a:lnTo>
                    <a:pt x="108" y="564"/>
                  </a:lnTo>
                  <a:lnTo>
                    <a:pt x="108" y="543"/>
                  </a:lnTo>
                  <a:lnTo>
                    <a:pt x="110" y="524"/>
                  </a:lnTo>
                  <a:lnTo>
                    <a:pt x="112" y="510"/>
                  </a:lnTo>
                  <a:lnTo>
                    <a:pt x="114" y="507"/>
                  </a:lnTo>
                  <a:lnTo>
                    <a:pt x="116" y="502"/>
                  </a:lnTo>
                  <a:lnTo>
                    <a:pt x="117" y="500"/>
                  </a:lnTo>
                  <a:lnTo>
                    <a:pt x="121" y="500"/>
                  </a:lnTo>
                  <a:lnTo>
                    <a:pt x="121" y="483"/>
                  </a:lnTo>
                  <a:lnTo>
                    <a:pt x="119" y="465"/>
                  </a:lnTo>
                  <a:lnTo>
                    <a:pt x="119" y="450"/>
                  </a:lnTo>
                  <a:lnTo>
                    <a:pt x="119" y="434"/>
                  </a:lnTo>
                  <a:lnTo>
                    <a:pt x="119" y="419"/>
                  </a:lnTo>
                  <a:lnTo>
                    <a:pt x="121" y="405"/>
                  </a:lnTo>
                  <a:lnTo>
                    <a:pt x="123" y="390"/>
                  </a:lnTo>
                  <a:lnTo>
                    <a:pt x="127" y="376"/>
                  </a:lnTo>
                  <a:lnTo>
                    <a:pt x="131" y="371"/>
                  </a:lnTo>
                  <a:lnTo>
                    <a:pt x="133" y="367"/>
                  </a:lnTo>
                  <a:lnTo>
                    <a:pt x="134" y="362"/>
                  </a:lnTo>
                  <a:lnTo>
                    <a:pt x="138" y="357"/>
                  </a:lnTo>
                  <a:lnTo>
                    <a:pt x="142" y="353"/>
                  </a:lnTo>
                  <a:lnTo>
                    <a:pt x="144" y="348"/>
                  </a:lnTo>
                  <a:lnTo>
                    <a:pt x="148" y="343"/>
                  </a:lnTo>
                  <a:lnTo>
                    <a:pt x="151" y="340"/>
                  </a:lnTo>
                  <a:lnTo>
                    <a:pt x="146" y="315"/>
                  </a:lnTo>
                  <a:lnTo>
                    <a:pt x="131" y="327"/>
                  </a:lnTo>
                  <a:lnTo>
                    <a:pt x="125" y="336"/>
                  </a:lnTo>
                  <a:lnTo>
                    <a:pt x="0" y="445"/>
                  </a:lnTo>
                  <a:lnTo>
                    <a:pt x="0" y="448"/>
                  </a:lnTo>
                  <a:lnTo>
                    <a:pt x="0" y="452"/>
                  </a:lnTo>
                  <a:lnTo>
                    <a:pt x="0" y="455"/>
                  </a:lnTo>
                  <a:lnTo>
                    <a:pt x="2" y="458"/>
                  </a:lnTo>
                  <a:lnTo>
                    <a:pt x="2" y="464"/>
                  </a:lnTo>
                  <a:lnTo>
                    <a:pt x="2" y="467"/>
                  </a:lnTo>
                  <a:lnTo>
                    <a:pt x="2" y="471"/>
                  </a:lnTo>
                  <a:lnTo>
                    <a:pt x="2" y="474"/>
                  </a:lnTo>
                  <a:lnTo>
                    <a:pt x="34" y="517"/>
                  </a:lnTo>
                  <a:lnTo>
                    <a:pt x="19" y="529"/>
                  </a:lnTo>
                  <a:lnTo>
                    <a:pt x="19" y="543"/>
                  </a:lnTo>
                  <a:lnTo>
                    <a:pt x="23" y="560"/>
                  </a:lnTo>
                  <a:lnTo>
                    <a:pt x="23" y="639"/>
                  </a:lnTo>
                  <a:lnTo>
                    <a:pt x="29" y="798"/>
                  </a:lnTo>
                  <a:lnTo>
                    <a:pt x="27" y="850"/>
                  </a:lnTo>
                  <a:lnTo>
                    <a:pt x="38" y="894"/>
                  </a:lnTo>
                  <a:lnTo>
                    <a:pt x="40" y="943"/>
                  </a:lnTo>
                  <a:lnTo>
                    <a:pt x="259" y="912"/>
                  </a:lnTo>
                  <a:lnTo>
                    <a:pt x="253" y="908"/>
                  </a:lnTo>
                  <a:lnTo>
                    <a:pt x="295" y="865"/>
                  </a:lnTo>
                  <a:lnTo>
                    <a:pt x="325" y="810"/>
                  </a:lnTo>
                  <a:lnTo>
                    <a:pt x="331" y="634"/>
                  </a:lnTo>
                  <a:lnTo>
                    <a:pt x="378" y="298"/>
                  </a:lnTo>
                  <a:lnTo>
                    <a:pt x="395" y="234"/>
                  </a:lnTo>
                  <a:lnTo>
                    <a:pt x="410" y="217"/>
                  </a:lnTo>
                  <a:lnTo>
                    <a:pt x="402" y="169"/>
                  </a:lnTo>
                  <a:lnTo>
                    <a:pt x="414" y="160"/>
                  </a:lnTo>
                  <a:lnTo>
                    <a:pt x="423" y="160"/>
                  </a:lnTo>
                  <a:lnTo>
                    <a:pt x="427" y="166"/>
                  </a:lnTo>
                  <a:lnTo>
                    <a:pt x="438" y="233"/>
                  </a:lnTo>
                  <a:lnTo>
                    <a:pt x="404" y="319"/>
                  </a:lnTo>
                  <a:lnTo>
                    <a:pt x="376" y="496"/>
                  </a:lnTo>
                  <a:lnTo>
                    <a:pt x="368" y="558"/>
                  </a:lnTo>
                  <a:lnTo>
                    <a:pt x="463" y="693"/>
                  </a:lnTo>
                  <a:lnTo>
                    <a:pt x="485" y="677"/>
                  </a:lnTo>
                  <a:lnTo>
                    <a:pt x="542" y="664"/>
                  </a:lnTo>
                  <a:close/>
                  <a:moveTo>
                    <a:pt x="278" y="191"/>
                  </a:moveTo>
                  <a:lnTo>
                    <a:pt x="289" y="169"/>
                  </a:lnTo>
                  <a:lnTo>
                    <a:pt x="299" y="148"/>
                  </a:lnTo>
                  <a:lnTo>
                    <a:pt x="306" y="128"/>
                  </a:lnTo>
                  <a:lnTo>
                    <a:pt x="310" y="105"/>
                  </a:lnTo>
                  <a:lnTo>
                    <a:pt x="315" y="83"/>
                  </a:lnTo>
                  <a:lnTo>
                    <a:pt x="317" y="59"/>
                  </a:lnTo>
                  <a:lnTo>
                    <a:pt x="319" y="33"/>
                  </a:lnTo>
                  <a:lnTo>
                    <a:pt x="319" y="5"/>
                  </a:lnTo>
                  <a:lnTo>
                    <a:pt x="259" y="0"/>
                  </a:lnTo>
                  <a:lnTo>
                    <a:pt x="253" y="9"/>
                  </a:lnTo>
                  <a:lnTo>
                    <a:pt x="248" y="4"/>
                  </a:lnTo>
                  <a:lnTo>
                    <a:pt x="246" y="74"/>
                  </a:lnTo>
                  <a:lnTo>
                    <a:pt x="270" y="145"/>
                  </a:lnTo>
                  <a:lnTo>
                    <a:pt x="249" y="162"/>
                  </a:lnTo>
                  <a:lnTo>
                    <a:pt x="153" y="176"/>
                  </a:lnTo>
                  <a:lnTo>
                    <a:pt x="157" y="179"/>
                  </a:lnTo>
                  <a:lnTo>
                    <a:pt x="176" y="193"/>
                  </a:lnTo>
                  <a:lnTo>
                    <a:pt x="206" y="183"/>
                  </a:lnTo>
                  <a:lnTo>
                    <a:pt x="272" y="184"/>
                  </a:lnTo>
                  <a:lnTo>
                    <a:pt x="278" y="191"/>
                  </a:lnTo>
                  <a:close/>
                </a:path>
              </a:pathLst>
            </a:custGeom>
            <a:solidFill>
              <a:srgbClr val="424B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67" name="Freeform 115"/>
            <p:cNvSpPr>
              <a:spLocks noEditPoints="1"/>
            </p:cNvSpPr>
            <p:nvPr/>
          </p:nvSpPr>
          <p:spPr bwMode="auto">
            <a:xfrm>
              <a:off x="3094" y="2452"/>
              <a:ext cx="210" cy="376"/>
            </a:xfrm>
            <a:custGeom>
              <a:avLst/>
              <a:gdLst>
                <a:gd name="T0" fmla="*/ 385 w 634"/>
                <a:gd name="T1" fmla="*/ 1100 h 1100"/>
                <a:gd name="T2" fmla="*/ 387 w 634"/>
                <a:gd name="T3" fmla="*/ 1098 h 1100"/>
                <a:gd name="T4" fmla="*/ 393 w 634"/>
                <a:gd name="T5" fmla="*/ 1082 h 1100"/>
                <a:gd name="T6" fmla="*/ 432 w 634"/>
                <a:gd name="T7" fmla="*/ 1006 h 1100"/>
                <a:gd name="T8" fmla="*/ 498 w 634"/>
                <a:gd name="T9" fmla="*/ 865 h 1100"/>
                <a:gd name="T10" fmla="*/ 527 w 634"/>
                <a:gd name="T11" fmla="*/ 846 h 1100"/>
                <a:gd name="T12" fmla="*/ 551 w 634"/>
                <a:gd name="T13" fmla="*/ 826 h 1100"/>
                <a:gd name="T14" fmla="*/ 606 w 634"/>
                <a:gd name="T15" fmla="*/ 789 h 1100"/>
                <a:gd name="T16" fmla="*/ 589 w 634"/>
                <a:gd name="T17" fmla="*/ 772 h 1100"/>
                <a:gd name="T18" fmla="*/ 629 w 634"/>
                <a:gd name="T19" fmla="*/ 741 h 1100"/>
                <a:gd name="T20" fmla="*/ 619 w 634"/>
                <a:gd name="T21" fmla="*/ 719 h 1100"/>
                <a:gd name="T22" fmla="*/ 600 w 634"/>
                <a:gd name="T23" fmla="*/ 708 h 1100"/>
                <a:gd name="T24" fmla="*/ 470 w 634"/>
                <a:gd name="T25" fmla="*/ 724 h 1100"/>
                <a:gd name="T26" fmla="*/ 304 w 634"/>
                <a:gd name="T27" fmla="*/ 946 h 1100"/>
                <a:gd name="T28" fmla="*/ 587 w 634"/>
                <a:gd name="T29" fmla="*/ 695 h 1100"/>
                <a:gd name="T30" fmla="*/ 578 w 634"/>
                <a:gd name="T31" fmla="*/ 689 h 1100"/>
                <a:gd name="T32" fmla="*/ 549 w 634"/>
                <a:gd name="T33" fmla="*/ 681 h 1100"/>
                <a:gd name="T34" fmla="*/ 587 w 634"/>
                <a:gd name="T35" fmla="*/ 695 h 1100"/>
                <a:gd name="T36" fmla="*/ 532 w 634"/>
                <a:gd name="T37" fmla="*/ 658 h 1100"/>
                <a:gd name="T38" fmla="*/ 527 w 634"/>
                <a:gd name="T39" fmla="*/ 646 h 1100"/>
                <a:gd name="T40" fmla="*/ 519 w 634"/>
                <a:gd name="T41" fmla="*/ 543 h 1100"/>
                <a:gd name="T42" fmla="*/ 529 w 634"/>
                <a:gd name="T43" fmla="*/ 524 h 1100"/>
                <a:gd name="T44" fmla="*/ 491 w 634"/>
                <a:gd name="T45" fmla="*/ 481 h 1100"/>
                <a:gd name="T46" fmla="*/ 455 w 634"/>
                <a:gd name="T47" fmla="*/ 441 h 1100"/>
                <a:gd name="T48" fmla="*/ 434 w 634"/>
                <a:gd name="T49" fmla="*/ 390 h 1100"/>
                <a:gd name="T50" fmla="*/ 457 w 634"/>
                <a:gd name="T51" fmla="*/ 233 h 1100"/>
                <a:gd name="T52" fmla="*/ 465 w 634"/>
                <a:gd name="T53" fmla="*/ 109 h 1100"/>
                <a:gd name="T54" fmla="*/ 410 w 634"/>
                <a:gd name="T55" fmla="*/ 97 h 1100"/>
                <a:gd name="T56" fmla="*/ 342 w 634"/>
                <a:gd name="T57" fmla="*/ 114 h 1100"/>
                <a:gd name="T58" fmla="*/ 342 w 634"/>
                <a:gd name="T59" fmla="*/ 431 h 1100"/>
                <a:gd name="T60" fmla="*/ 310 w 634"/>
                <a:gd name="T61" fmla="*/ 636 h 1100"/>
                <a:gd name="T62" fmla="*/ 263 w 634"/>
                <a:gd name="T63" fmla="*/ 736 h 1100"/>
                <a:gd name="T64" fmla="*/ 185 w 634"/>
                <a:gd name="T65" fmla="*/ 793 h 1100"/>
                <a:gd name="T66" fmla="*/ 155 w 634"/>
                <a:gd name="T67" fmla="*/ 774 h 1100"/>
                <a:gd name="T68" fmla="*/ 119 w 634"/>
                <a:gd name="T69" fmla="*/ 665 h 1100"/>
                <a:gd name="T70" fmla="*/ 108 w 634"/>
                <a:gd name="T71" fmla="*/ 543 h 1100"/>
                <a:gd name="T72" fmla="*/ 117 w 634"/>
                <a:gd name="T73" fmla="*/ 500 h 1100"/>
                <a:gd name="T74" fmla="*/ 119 w 634"/>
                <a:gd name="T75" fmla="*/ 434 h 1100"/>
                <a:gd name="T76" fmla="*/ 131 w 634"/>
                <a:gd name="T77" fmla="*/ 371 h 1100"/>
                <a:gd name="T78" fmla="*/ 144 w 634"/>
                <a:gd name="T79" fmla="*/ 348 h 1100"/>
                <a:gd name="T80" fmla="*/ 125 w 634"/>
                <a:gd name="T81" fmla="*/ 336 h 1100"/>
                <a:gd name="T82" fmla="*/ 2 w 634"/>
                <a:gd name="T83" fmla="*/ 458 h 1100"/>
                <a:gd name="T84" fmla="*/ 34 w 634"/>
                <a:gd name="T85" fmla="*/ 517 h 1100"/>
                <a:gd name="T86" fmla="*/ 29 w 634"/>
                <a:gd name="T87" fmla="*/ 798 h 1100"/>
                <a:gd name="T88" fmla="*/ 253 w 634"/>
                <a:gd name="T89" fmla="*/ 908 h 1100"/>
                <a:gd name="T90" fmla="*/ 395 w 634"/>
                <a:gd name="T91" fmla="*/ 234 h 1100"/>
                <a:gd name="T92" fmla="*/ 427 w 634"/>
                <a:gd name="T93" fmla="*/ 166 h 1100"/>
                <a:gd name="T94" fmla="*/ 463 w 634"/>
                <a:gd name="T95" fmla="*/ 693 h 1100"/>
                <a:gd name="T96" fmla="*/ 299 w 634"/>
                <a:gd name="T97" fmla="*/ 148 h 1100"/>
                <a:gd name="T98" fmla="*/ 319 w 634"/>
                <a:gd name="T99" fmla="*/ 33 h 1100"/>
                <a:gd name="T100" fmla="*/ 246 w 634"/>
                <a:gd name="T101" fmla="*/ 74 h 1100"/>
                <a:gd name="T102" fmla="*/ 176 w 634"/>
                <a:gd name="T103" fmla="*/ 193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34" h="1100">
                  <a:moveTo>
                    <a:pt x="385" y="1100"/>
                  </a:moveTo>
                  <a:lnTo>
                    <a:pt x="385" y="1100"/>
                  </a:lnTo>
                  <a:lnTo>
                    <a:pt x="385" y="1100"/>
                  </a:lnTo>
                  <a:lnTo>
                    <a:pt x="385" y="1100"/>
                  </a:lnTo>
                  <a:lnTo>
                    <a:pt x="385" y="1100"/>
                  </a:lnTo>
                  <a:lnTo>
                    <a:pt x="385" y="1100"/>
                  </a:lnTo>
                  <a:lnTo>
                    <a:pt x="385" y="1100"/>
                  </a:lnTo>
                  <a:lnTo>
                    <a:pt x="385" y="1100"/>
                  </a:lnTo>
                  <a:lnTo>
                    <a:pt x="385" y="1100"/>
                  </a:lnTo>
                  <a:lnTo>
                    <a:pt x="387" y="1098"/>
                  </a:lnTo>
                  <a:lnTo>
                    <a:pt x="389" y="1094"/>
                  </a:lnTo>
                  <a:lnTo>
                    <a:pt x="391" y="1093"/>
                  </a:lnTo>
                  <a:lnTo>
                    <a:pt x="391" y="1089"/>
                  </a:lnTo>
                  <a:lnTo>
                    <a:pt x="391" y="1086"/>
                  </a:lnTo>
                  <a:lnTo>
                    <a:pt x="393" y="1082"/>
                  </a:lnTo>
                  <a:lnTo>
                    <a:pt x="393" y="1079"/>
                  </a:lnTo>
                  <a:lnTo>
                    <a:pt x="393" y="1074"/>
                  </a:lnTo>
                  <a:lnTo>
                    <a:pt x="406" y="1056"/>
                  </a:lnTo>
                  <a:lnTo>
                    <a:pt x="419" y="1034"/>
                  </a:lnTo>
                  <a:lnTo>
                    <a:pt x="432" y="1006"/>
                  </a:lnTo>
                  <a:lnTo>
                    <a:pt x="446" y="977"/>
                  </a:lnTo>
                  <a:lnTo>
                    <a:pt x="459" y="944"/>
                  </a:lnTo>
                  <a:lnTo>
                    <a:pt x="472" y="915"/>
                  </a:lnTo>
                  <a:lnTo>
                    <a:pt x="485" y="888"/>
                  </a:lnTo>
                  <a:lnTo>
                    <a:pt x="498" y="865"/>
                  </a:lnTo>
                  <a:lnTo>
                    <a:pt x="504" y="863"/>
                  </a:lnTo>
                  <a:lnTo>
                    <a:pt x="510" y="860"/>
                  </a:lnTo>
                  <a:lnTo>
                    <a:pt x="515" y="857"/>
                  </a:lnTo>
                  <a:lnTo>
                    <a:pt x="521" y="851"/>
                  </a:lnTo>
                  <a:lnTo>
                    <a:pt x="527" y="846"/>
                  </a:lnTo>
                  <a:lnTo>
                    <a:pt x="531" y="843"/>
                  </a:lnTo>
                  <a:lnTo>
                    <a:pt x="536" y="839"/>
                  </a:lnTo>
                  <a:lnTo>
                    <a:pt x="542" y="839"/>
                  </a:lnTo>
                  <a:lnTo>
                    <a:pt x="544" y="832"/>
                  </a:lnTo>
                  <a:lnTo>
                    <a:pt x="551" y="826"/>
                  </a:lnTo>
                  <a:lnTo>
                    <a:pt x="561" y="819"/>
                  </a:lnTo>
                  <a:lnTo>
                    <a:pt x="572" y="810"/>
                  </a:lnTo>
                  <a:lnTo>
                    <a:pt x="585" y="801"/>
                  </a:lnTo>
                  <a:lnTo>
                    <a:pt x="597" y="795"/>
                  </a:lnTo>
                  <a:lnTo>
                    <a:pt x="606" y="789"/>
                  </a:lnTo>
                  <a:lnTo>
                    <a:pt x="614" y="786"/>
                  </a:lnTo>
                  <a:lnTo>
                    <a:pt x="570" y="786"/>
                  </a:lnTo>
                  <a:lnTo>
                    <a:pt x="576" y="782"/>
                  </a:lnTo>
                  <a:lnTo>
                    <a:pt x="583" y="779"/>
                  </a:lnTo>
                  <a:lnTo>
                    <a:pt x="589" y="772"/>
                  </a:lnTo>
                  <a:lnTo>
                    <a:pt x="597" y="765"/>
                  </a:lnTo>
                  <a:lnTo>
                    <a:pt x="604" y="758"/>
                  </a:lnTo>
                  <a:lnTo>
                    <a:pt x="612" y="753"/>
                  </a:lnTo>
                  <a:lnTo>
                    <a:pt x="619" y="746"/>
                  </a:lnTo>
                  <a:lnTo>
                    <a:pt x="629" y="741"/>
                  </a:lnTo>
                  <a:lnTo>
                    <a:pt x="634" y="727"/>
                  </a:lnTo>
                  <a:lnTo>
                    <a:pt x="632" y="726"/>
                  </a:lnTo>
                  <a:lnTo>
                    <a:pt x="629" y="724"/>
                  </a:lnTo>
                  <a:lnTo>
                    <a:pt x="625" y="722"/>
                  </a:lnTo>
                  <a:lnTo>
                    <a:pt x="619" y="719"/>
                  </a:lnTo>
                  <a:lnTo>
                    <a:pt x="614" y="714"/>
                  </a:lnTo>
                  <a:lnTo>
                    <a:pt x="608" y="710"/>
                  </a:lnTo>
                  <a:lnTo>
                    <a:pt x="602" y="705"/>
                  </a:lnTo>
                  <a:lnTo>
                    <a:pt x="595" y="701"/>
                  </a:lnTo>
                  <a:lnTo>
                    <a:pt x="600" y="708"/>
                  </a:lnTo>
                  <a:lnTo>
                    <a:pt x="585" y="720"/>
                  </a:lnTo>
                  <a:lnTo>
                    <a:pt x="527" y="719"/>
                  </a:lnTo>
                  <a:lnTo>
                    <a:pt x="483" y="729"/>
                  </a:lnTo>
                  <a:lnTo>
                    <a:pt x="470" y="720"/>
                  </a:lnTo>
                  <a:lnTo>
                    <a:pt x="470" y="724"/>
                  </a:lnTo>
                  <a:lnTo>
                    <a:pt x="465" y="729"/>
                  </a:lnTo>
                  <a:lnTo>
                    <a:pt x="461" y="724"/>
                  </a:lnTo>
                  <a:lnTo>
                    <a:pt x="461" y="720"/>
                  </a:lnTo>
                  <a:lnTo>
                    <a:pt x="449" y="750"/>
                  </a:lnTo>
                  <a:lnTo>
                    <a:pt x="304" y="946"/>
                  </a:lnTo>
                  <a:lnTo>
                    <a:pt x="283" y="967"/>
                  </a:lnTo>
                  <a:lnTo>
                    <a:pt x="266" y="1010"/>
                  </a:lnTo>
                  <a:lnTo>
                    <a:pt x="336" y="1068"/>
                  </a:lnTo>
                  <a:lnTo>
                    <a:pt x="385" y="1100"/>
                  </a:lnTo>
                  <a:close/>
                  <a:moveTo>
                    <a:pt x="587" y="695"/>
                  </a:moveTo>
                  <a:lnTo>
                    <a:pt x="585" y="695"/>
                  </a:lnTo>
                  <a:lnTo>
                    <a:pt x="583" y="693"/>
                  </a:lnTo>
                  <a:lnTo>
                    <a:pt x="581" y="691"/>
                  </a:lnTo>
                  <a:lnTo>
                    <a:pt x="580" y="689"/>
                  </a:lnTo>
                  <a:lnTo>
                    <a:pt x="578" y="689"/>
                  </a:lnTo>
                  <a:lnTo>
                    <a:pt x="578" y="688"/>
                  </a:lnTo>
                  <a:lnTo>
                    <a:pt x="576" y="686"/>
                  </a:lnTo>
                  <a:lnTo>
                    <a:pt x="574" y="686"/>
                  </a:lnTo>
                  <a:lnTo>
                    <a:pt x="572" y="686"/>
                  </a:lnTo>
                  <a:lnTo>
                    <a:pt x="549" y="681"/>
                  </a:lnTo>
                  <a:lnTo>
                    <a:pt x="538" y="688"/>
                  </a:lnTo>
                  <a:lnTo>
                    <a:pt x="500" y="691"/>
                  </a:lnTo>
                  <a:lnTo>
                    <a:pt x="476" y="707"/>
                  </a:lnTo>
                  <a:lnTo>
                    <a:pt x="480" y="707"/>
                  </a:lnTo>
                  <a:lnTo>
                    <a:pt x="587" y="695"/>
                  </a:lnTo>
                  <a:close/>
                  <a:moveTo>
                    <a:pt x="542" y="664"/>
                  </a:moveTo>
                  <a:lnTo>
                    <a:pt x="540" y="662"/>
                  </a:lnTo>
                  <a:lnTo>
                    <a:pt x="536" y="660"/>
                  </a:lnTo>
                  <a:lnTo>
                    <a:pt x="534" y="658"/>
                  </a:lnTo>
                  <a:lnTo>
                    <a:pt x="532" y="658"/>
                  </a:lnTo>
                  <a:lnTo>
                    <a:pt x="531" y="657"/>
                  </a:lnTo>
                  <a:lnTo>
                    <a:pt x="531" y="657"/>
                  </a:lnTo>
                  <a:lnTo>
                    <a:pt x="529" y="657"/>
                  </a:lnTo>
                  <a:lnTo>
                    <a:pt x="529" y="655"/>
                  </a:lnTo>
                  <a:lnTo>
                    <a:pt x="527" y="646"/>
                  </a:lnTo>
                  <a:lnTo>
                    <a:pt x="525" y="629"/>
                  </a:lnTo>
                  <a:lnTo>
                    <a:pt x="521" y="608"/>
                  </a:lnTo>
                  <a:lnTo>
                    <a:pt x="517" y="586"/>
                  </a:lnTo>
                  <a:lnTo>
                    <a:pt x="517" y="564"/>
                  </a:lnTo>
                  <a:lnTo>
                    <a:pt x="519" y="543"/>
                  </a:lnTo>
                  <a:lnTo>
                    <a:pt x="521" y="536"/>
                  </a:lnTo>
                  <a:lnTo>
                    <a:pt x="525" y="531"/>
                  </a:lnTo>
                  <a:lnTo>
                    <a:pt x="529" y="526"/>
                  </a:lnTo>
                  <a:lnTo>
                    <a:pt x="534" y="526"/>
                  </a:lnTo>
                  <a:lnTo>
                    <a:pt x="529" y="524"/>
                  </a:lnTo>
                  <a:lnTo>
                    <a:pt x="521" y="517"/>
                  </a:lnTo>
                  <a:lnTo>
                    <a:pt x="514" y="510"/>
                  </a:lnTo>
                  <a:lnTo>
                    <a:pt x="504" y="502"/>
                  </a:lnTo>
                  <a:lnTo>
                    <a:pt x="497" y="491"/>
                  </a:lnTo>
                  <a:lnTo>
                    <a:pt x="491" y="481"/>
                  </a:lnTo>
                  <a:lnTo>
                    <a:pt x="487" y="472"/>
                  </a:lnTo>
                  <a:lnTo>
                    <a:pt x="485" y="467"/>
                  </a:lnTo>
                  <a:lnTo>
                    <a:pt x="474" y="458"/>
                  </a:lnTo>
                  <a:lnTo>
                    <a:pt x="465" y="450"/>
                  </a:lnTo>
                  <a:lnTo>
                    <a:pt x="455" y="441"/>
                  </a:lnTo>
                  <a:lnTo>
                    <a:pt x="449" y="433"/>
                  </a:lnTo>
                  <a:lnTo>
                    <a:pt x="444" y="422"/>
                  </a:lnTo>
                  <a:lnTo>
                    <a:pt x="440" y="412"/>
                  </a:lnTo>
                  <a:lnTo>
                    <a:pt x="436" y="400"/>
                  </a:lnTo>
                  <a:lnTo>
                    <a:pt x="434" y="390"/>
                  </a:lnTo>
                  <a:lnTo>
                    <a:pt x="432" y="365"/>
                  </a:lnTo>
                  <a:lnTo>
                    <a:pt x="434" y="340"/>
                  </a:lnTo>
                  <a:lnTo>
                    <a:pt x="438" y="314"/>
                  </a:lnTo>
                  <a:lnTo>
                    <a:pt x="444" y="286"/>
                  </a:lnTo>
                  <a:lnTo>
                    <a:pt x="457" y="233"/>
                  </a:lnTo>
                  <a:lnTo>
                    <a:pt x="466" y="179"/>
                  </a:lnTo>
                  <a:lnTo>
                    <a:pt x="470" y="155"/>
                  </a:lnTo>
                  <a:lnTo>
                    <a:pt x="468" y="131"/>
                  </a:lnTo>
                  <a:lnTo>
                    <a:pt x="466" y="119"/>
                  </a:lnTo>
                  <a:lnTo>
                    <a:pt x="465" y="109"/>
                  </a:lnTo>
                  <a:lnTo>
                    <a:pt x="461" y="98"/>
                  </a:lnTo>
                  <a:lnTo>
                    <a:pt x="457" y="88"/>
                  </a:lnTo>
                  <a:lnTo>
                    <a:pt x="440" y="90"/>
                  </a:lnTo>
                  <a:lnTo>
                    <a:pt x="425" y="91"/>
                  </a:lnTo>
                  <a:lnTo>
                    <a:pt x="410" y="97"/>
                  </a:lnTo>
                  <a:lnTo>
                    <a:pt x="395" y="102"/>
                  </a:lnTo>
                  <a:lnTo>
                    <a:pt x="380" y="105"/>
                  </a:lnTo>
                  <a:lnTo>
                    <a:pt x="366" y="110"/>
                  </a:lnTo>
                  <a:lnTo>
                    <a:pt x="353" y="112"/>
                  </a:lnTo>
                  <a:lnTo>
                    <a:pt x="342" y="114"/>
                  </a:lnTo>
                  <a:lnTo>
                    <a:pt x="344" y="183"/>
                  </a:lnTo>
                  <a:lnTo>
                    <a:pt x="346" y="274"/>
                  </a:lnTo>
                  <a:lnTo>
                    <a:pt x="346" y="324"/>
                  </a:lnTo>
                  <a:lnTo>
                    <a:pt x="346" y="377"/>
                  </a:lnTo>
                  <a:lnTo>
                    <a:pt x="342" y="431"/>
                  </a:lnTo>
                  <a:lnTo>
                    <a:pt x="338" y="486"/>
                  </a:lnTo>
                  <a:lnTo>
                    <a:pt x="332" y="538"/>
                  </a:lnTo>
                  <a:lnTo>
                    <a:pt x="323" y="589"/>
                  </a:lnTo>
                  <a:lnTo>
                    <a:pt x="317" y="614"/>
                  </a:lnTo>
                  <a:lnTo>
                    <a:pt x="310" y="636"/>
                  </a:lnTo>
                  <a:lnTo>
                    <a:pt x="302" y="658"/>
                  </a:lnTo>
                  <a:lnTo>
                    <a:pt x="295" y="681"/>
                  </a:lnTo>
                  <a:lnTo>
                    <a:pt x="283" y="700"/>
                  </a:lnTo>
                  <a:lnTo>
                    <a:pt x="274" y="719"/>
                  </a:lnTo>
                  <a:lnTo>
                    <a:pt x="263" y="736"/>
                  </a:lnTo>
                  <a:lnTo>
                    <a:pt x="249" y="751"/>
                  </a:lnTo>
                  <a:lnTo>
                    <a:pt x="234" y="765"/>
                  </a:lnTo>
                  <a:lnTo>
                    <a:pt x="219" y="776"/>
                  </a:lnTo>
                  <a:lnTo>
                    <a:pt x="202" y="786"/>
                  </a:lnTo>
                  <a:lnTo>
                    <a:pt x="185" y="793"/>
                  </a:lnTo>
                  <a:lnTo>
                    <a:pt x="178" y="793"/>
                  </a:lnTo>
                  <a:lnTo>
                    <a:pt x="172" y="791"/>
                  </a:lnTo>
                  <a:lnTo>
                    <a:pt x="166" y="786"/>
                  </a:lnTo>
                  <a:lnTo>
                    <a:pt x="161" y="781"/>
                  </a:lnTo>
                  <a:lnTo>
                    <a:pt x="155" y="774"/>
                  </a:lnTo>
                  <a:lnTo>
                    <a:pt x="146" y="758"/>
                  </a:lnTo>
                  <a:lnTo>
                    <a:pt x="138" y="739"/>
                  </a:lnTo>
                  <a:lnTo>
                    <a:pt x="131" y="715"/>
                  </a:lnTo>
                  <a:lnTo>
                    <a:pt x="123" y="691"/>
                  </a:lnTo>
                  <a:lnTo>
                    <a:pt x="119" y="665"/>
                  </a:lnTo>
                  <a:lnTo>
                    <a:pt x="114" y="639"/>
                  </a:lnTo>
                  <a:lnTo>
                    <a:pt x="112" y="612"/>
                  </a:lnTo>
                  <a:lnTo>
                    <a:pt x="110" y="588"/>
                  </a:lnTo>
                  <a:lnTo>
                    <a:pt x="108" y="564"/>
                  </a:lnTo>
                  <a:lnTo>
                    <a:pt x="108" y="543"/>
                  </a:lnTo>
                  <a:lnTo>
                    <a:pt x="110" y="524"/>
                  </a:lnTo>
                  <a:lnTo>
                    <a:pt x="112" y="510"/>
                  </a:lnTo>
                  <a:lnTo>
                    <a:pt x="114" y="507"/>
                  </a:lnTo>
                  <a:lnTo>
                    <a:pt x="116" y="502"/>
                  </a:lnTo>
                  <a:lnTo>
                    <a:pt x="117" y="500"/>
                  </a:lnTo>
                  <a:lnTo>
                    <a:pt x="121" y="500"/>
                  </a:lnTo>
                  <a:lnTo>
                    <a:pt x="121" y="483"/>
                  </a:lnTo>
                  <a:lnTo>
                    <a:pt x="119" y="465"/>
                  </a:lnTo>
                  <a:lnTo>
                    <a:pt x="119" y="450"/>
                  </a:lnTo>
                  <a:lnTo>
                    <a:pt x="119" y="434"/>
                  </a:lnTo>
                  <a:lnTo>
                    <a:pt x="119" y="419"/>
                  </a:lnTo>
                  <a:lnTo>
                    <a:pt x="121" y="405"/>
                  </a:lnTo>
                  <a:lnTo>
                    <a:pt x="123" y="390"/>
                  </a:lnTo>
                  <a:lnTo>
                    <a:pt x="127" y="376"/>
                  </a:lnTo>
                  <a:lnTo>
                    <a:pt x="131" y="371"/>
                  </a:lnTo>
                  <a:lnTo>
                    <a:pt x="133" y="367"/>
                  </a:lnTo>
                  <a:lnTo>
                    <a:pt x="134" y="362"/>
                  </a:lnTo>
                  <a:lnTo>
                    <a:pt x="138" y="357"/>
                  </a:lnTo>
                  <a:lnTo>
                    <a:pt x="142" y="353"/>
                  </a:lnTo>
                  <a:lnTo>
                    <a:pt x="144" y="348"/>
                  </a:lnTo>
                  <a:lnTo>
                    <a:pt x="148" y="343"/>
                  </a:lnTo>
                  <a:lnTo>
                    <a:pt x="151" y="340"/>
                  </a:lnTo>
                  <a:lnTo>
                    <a:pt x="146" y="315"/>
                  </a:lnTo>
                  <a:lnTo>
                    <a:pt x="131" y="327"/>
                  </a:lnTo>
                  <a:lnTo>
                    <a:pt x="125" y="336"/>
                  </a:lnTo>
                  <a:lnTo>
                    <a:pt x="0" y="445"/>
                  </a:lnTo>
                  <a:lnTo>
                    <a:pt x="0" y="448"/>
                  </a:lnTo>
                  <a:lnTo>
                    <a:pt x="0" y="452"/>
                  </a:lnTo>
                  <a:lnTo>
                    <a:pt x="0" y="455"/>
                  </a:lnTo>
                  <a:lnTo>
                    <a:pt x="2" y="458"/>
                  </a:lnTo>
                  <a:lnTo>
                    <a:pt x="2" y="464"/>
                  </a:lnTo>
                  <a:lnTo>
                    <a:pt x="2" y="467"/>
                  </a:lnTo>
                  <a:lnTo>
                    <a:pt x="2" y="471"/>
                  </a:lnTo>
                  <a:lnTo>
                    <a:pt x="2" y="474"/>
                  </a:lnTo>
                  <a:lnTo>
                    <a:pt x="34" y="517"/>
                  </a:lnTo>
                  <a:lnTo>
                    <a:pt x="19" y="529"/>
                  </a:lnTo>
                  <a:lnTo>
                    <a:pt x="19" y="543"/>
                  </a:lnTo>
                  <a:lnTo>
                    <a:pt x="23" y="560"/>
                  </a:lnTo>
                  <a:lnTo>
                    <a:pt x="23" y="639"/>
                  </a:lnTo>
                  <a:lnTo>
                    <a:pt x="29" y="798"/>
                  </a:lnTo>
                  <a:lnTo>
                    <a:pt x="27" y="850"/>
                  </a:lnTo>
                  <a:lnTo>
                    <a:pt x="38" y="894"/>
                  </a:lnTo>
                  <a:lnTo>
                    <a:pt x="40" y="943"/>
                  </a:lnTo>
                  <a:lnTo>
                    <a:pt x="259" y="912"/>
                  </a:lnTo>
                  <a:lnTo>
                    <a:pt x="253" y="908"/>
                  </a:lnTo>
                  <a:lnTo>
                    <a:pt x="295" y="865"/>
                  </a:lnTo>
                  <a:lnTo>
                    <a:pt x="325" y="810"/>
                  </a:lnTo>
                  <a:lnTo>
                    <a:pt x="331" y="634"/>
                  </a:lnTo>
                  <a:lnTo>
                    <a:pt x="378" y="298"/>
                  </a:lnTo>
                  <a:lnTo>
                    <a:pt x="395" y="234"/>
                  </a:lnTo>
                  <a:lnTo>
                    <a:pt x="410" y="217"/>
                  </a:lnTo>
                  <a:lnTo>
                    <a:pt x="402" y="169"/>
                  </a:lnTo>
                  <a:lnTo>
                    <a:pt x="414" y="160"/>
                  </a:lnTo>
                  <a:lnTo>
                    <a:pt x="423" y="160"/>
                  </a:lnTo>
                  <a:lnTo>
                    <a:pt x="427" y="166"/>
                  </a:lnTo>
                  <a:lnTo>
                    <a:pt x="438" y="233"/>
                  </a:lnTo>
                  <a:lnTo>
                    <a:pt x="404" y="319"/>
                  </a:lnTo>
                  <a:lnTo>
                    <a:pt x="376" y="496"/>
                  </a:lnTo>
                  <a:lnTo>
                    <a:pt x="368" y="558"/>
                  </a:lnTo>
                  <a:lnTo>
                    <a:pt x="463" y="693"/>
                  </a:lnTo>
                  <a:lnTo>
                    <a:pt x="485" y="677"/>
                  </a:lnTo>
                  <a:lnTo>
                    <a:pt x="542" y="664"/>
                  </a:lnTo>
                  <a:close/>
                  <a:moveTo>
                    <a:pt x="278" y="191"/>
                  </a:moveTo>
                  <a:lnTo>
                    <a:pt x="289" y="169"/>
                  </a:lnTo>
                  <a:lnTo>
                    <a:pt x="299" y="148"/>
                  </a:lnTo>
                  <a:lnTo>
                    <a:pt x="306" y="128"/>
                  </a:lnTo>
                  <a:lnTo>
                    <a:pt x="310" y="105"/>
                  </a:lnTo>
                  <a:lnTo>
                    <a:pt x="315" y="83"/>
                  </a:lnTo>
                  <a:lnTo>
                    <a:pt x="317" y="59"/>
                  </a:lnTo>
                  <a:lnTo>
                    <a:pt x="319" y="33"/>
                  </a:lnTo>
                  <a:lnTo>
                    <a:pt x="319" y="5"/>
                  </a:lnTo>
                  <a:lnTo>
                    <a:pt x="259" y="0"/>
                  </a:lnTo>
                  <a:lnTo>
                    <a:pt x="253" y="9"/>
                  </a:lnTo>
                  <a:lnTo>
                    <a:pt x="248" y="4"/>
                  </a:lnTo>
                  <a:lnTo>
                    <a:pt x="246" y="74"/>
                  </a:lnTo>
                  <a:lnTo>
                    <a:pt x="270" y="145"/>
                  </a:lnTo>
                  <a:lnTo>
                    <a:pt x="249" y="162"/>
                  </a:lnTo>
                  <a:lnTo>
                    <a:pt x="153" y="176"/>
                  </a:lnTo>
                  <a:lnTo>
                    <a:pt x="157" y="179"/>
                  </a:lnTo>
                  <a:lnTo>
                    <a:pt x="176" y="193"/>
                  </a:lnTo>
                  <a:lnTo>
                    <a:pt x="206" y="183"/>
                  </a:lnTo>
                  <a:lnTo>
                    <a:pt x="272" y="184"/>
                  </a:lnTo>
                  <a:lnTo>
                    <a:pt x="278" y="191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68" name="Freeform 116"/>
            <p:cNvSpPr>
              <a:spLocks/>
            </p:cNvSpPr>
            <p:nvPr/>
          </p:nvSpPr>
          <p:spPr bwMode="auto">
            <a:xfrm>
              <a:off x="3015" y="2466"/>
              <a:ext cx="40" cy="78"/>
            </a:xfrm>
            <a:custGeom>
              <a:avLst/>
              <a:gdLst>
                <a:gd name="T0" fmla="*/ 0 w 121"/>
                <a:gd name="T1" fmla="*/ 0 h 229"/>
                <a:gd name="T2" fmla="*/ 58 w 121"/>
                <a:gd name="T3" fmla="*/ 55 h 229"/>
                <a:gd name="T4" fmla="*/ 62 w 121"/>
                <a:gd name="T5" fmla="*/ 58 h 229"/>
                <a:gd name="T6" fmla="*/ 72 w 121"/>
                <a:gd name="T7" fmla="*/ 58 h 229"/>
                <a:gd name="T8" fmla="*/ 74 w 121"/>
                <a:gd name="T9" fmla="*/ 57 h 229"/>
                <a:gd name="T10" fmla="*/ 75 w 121"/>
                <a:gd name="T11" fmla="*/ 55 h 229"/>
                <a:gd name="T12" fmla="*/ 75 w 121"/>
                <a:gd name="T13" fmla="*/ 55 h 229"/>
                <a:gd name="T14" fmla="*/ 77 w 121"/>
                <a:gd name="T15" fmla="*/ 53 h 229"/>
                <a:gd name="T16" fmla="*/ 79 w 121"/>
                <a:gd name="T17" fmla="*/ 51 h 229"/>
                <a:gd name="T18" fmla="*/ 81 w 121"/>
                <a:gd name="T19" fmla="*/ 51 h 229"/>
                <a:gd name="T20" fmla="*/ 81 w 121"/>
                <a:gd name="T21" fmla="*/ 50 h 229"/>
                <a:gd name="T22" fmla="*/ 83 w 121"/>
                <a:gd name="T23" fmla="*/ 48 h 229"/>
                <a:gd name="T24" fmla="*/ 96 w 121"/>
                <a:gd name="T25" fmla="*/ 62 h 229"/>
                <a:gd name="T26" fmla="*/ 100 w 121"/>
                <a:gd name="T27" fmla="*/ 62 h 229"/>
                <a:gd name="T28" fmla="*/ 106 w 121"/>
                <a:gd name="T29" fmla="*/ 57 h 229"/>
                <a:gd name="T30" fmla="*/ 106 w 121"/>
                <a:gd name="T31" fmla="*/ 39 h 229"/>
                <a:gd name="T32" fmla="*/ 121 w 121"/>
                <a:gd name="T33" fmla="*/ 53 h 229"/>
                <a:gd name="T34" fmla="*/ 115 w 121"/>
                <a:gd name="T35" fmla="*/ 229 h 229"/>
                <a:gd name="T36" fmla="*/ 81 w 121"/>
                <a:gd name="T37" fmla="*/ 165 h 229"/>
                <a:gd name="T38" fmla="*/ 51 w 121"/>
                <a:gd name="T39" fmla="*/ 94 h 229"/>
                <a:gd name="T40" fmla="*/ 0 w 121"/>
                <a:gd name="T41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1" h="229">
                  <a:moveTo>
                    <a:pt x="0" y="0"/>
                  </a:moveTo>
                  <a:lnTo>
                    <a:pt x="58" y="55"/>
                  </a:lnTo>
                  <a:lnTo>
                    <a:pt x="62" y="58"/>
                  </a:lnTo>
                  <a:lnTo>
                    <a:pt x="72" y="58"/>
                  </a:lnTo>
                  <a:lnTo>
                    <a:pt x="74" y="57"/>
                  </a:lnTo>
                  <a:lnTo>
                    <a:pt x="75" y="55"/>
                  </a:lnTo>
                  <a:lnTo>
                    <a:pt x="75" y="55"/>
                  </a:lnTo>
                  <a:lnTo>
                    <a:pt x="77" y="53"/>
                  </a:lnTo>
                  <a:lnTo>
                    <a:pt x="79" y="51"/>
                  </a:lnTo>
                  <a:lnTo>
                    <a:pt x="81" y="51"/>
                  </a:lnTo>
                  <a:lnTo>
                    <a:pt x="81" y="50"/>
                  </a:lnTo>
                  <a:lnTo>
                    <a:pt x="83" y="48"/>
                  </a:lnTo>
                  <a:lnTo>
                    <a:pt x="96" y="62"/>
                  </a:lnTo>
                  <a:lnTo>
                    <a:pt x="100" y="62"/>
                  </a:lnTo>
                  <a:lnTo>
                    <a:pt x="106" y="57"/>
                  </a:lnTo>
                  <a:lnTo>
                    <a:pt x="106" y="39"/>
                  </a:lnTo>
                  <a:lnTo>
                    <a:pt x="121" y="53"/>
                  </a:lnTo>
                  <a:lnTo>
                    <a:pt x="115" y="229"/>
                  </a:lnTo>
                  <a:lnTo>
                    <a:pt x="81" y="165"/>
                  </a:lnTo>
                  <a:lnTo>
                    <a:pt x="51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69" name="Freeform 117"/>
            <p:cNvSpPr>
              <a:spLocks/>
            </p:cNvSpPr>
            <p:nvPr/>
          </p:nvSpPr>
          <p:spPr bwMode="auto">
            <a:xfrm>
              <a:off x="3094" y="2418"/>
              <a:ext cx="29" cy="102"/>
            </a:xfrm>
            <a:custGeom>
              <a:avLst/>
              <a:gdLst>
                <a:gd name="T0" fmla="*/ 4 w 85"/>
                <a:gd name="T1" fmla="*/ 166 h 297"/>
                <a:gd name="T2" fmla="*/ 17 w 85"/>
                <a:gd name="T3" fmla="*/ 154 h 297"/>
                <a:gd name="T4" fmla="*/ 27 w 85"/>
                <a:gd name="T5" fmla="*/ 140 h 297"/>
                <a:gd name="T6" fmla="*/ 34 w 85"/>
                <a:gd name="T7" fmla="*/ 124 h 297"/>
                <a:gd name="T8" fmla="*/ 40 w 85"/>
                <a:gd name="T9" fmla="*/ 105 h 297"/>
                <a:gd name="T10" fmla="*/ 44 w 85"/>
                <a:gd name="T11" fmla="*/ 88 h 297"/>
                <a:gd name="T12" fmla="*/ 48 w 85"/>
                <a:gd name="T13" fmla="*/ 67 h 297"/>
                <a:gd name="T14" fmla="*/ 50 w 85"/>
                <a:gd name="T15" fmla="*/ 48 h 297"/>
                <a:gd name="T16" fmla="*/ 50 w 85"/>
                <a:gd name="T17" fmla="*/ 28 h 297"/>
                <a:gd name="T18" fmla="*/ 76 w 85"/>
                <a:gd name="T19" fmla="*/ 0 h 297"/>
                <a:gd name="T20" fmla="*/ 85 w 85"/>
                <a:gd name="T21" fmla="*/ 0 h 297"/>
                <a:gd name="T22" fmla="*/ 72 w 85"/>
                <a:gd name="T23" fmla="*/ 69 h 297"/>
                <a:gd name="T24" fmla="*/ 46 w 85"/>
                <a:gd name="T25" fmla="*/ 231 h 297"/>
                <a:gd name="T26" fmla="*/ 29 w 85"/>
                <a:gd name="T27" fmla="*/ 288 h 297"/>
                <a:gd name="T28" fmla="*/ 27 w 85"/>
                <a:gd name="T29" fmla="*/ 297 h 297"/>
                <a:gd name="T30" fmla="*/ 0 w 85"/>
                <a:gd name="T31" fmla="*/ 238 h 297"/>
                <a:gd name="T32" fmla="*/ 2 w 85"/>
                <a:gd name="T33" fmla="*/ 221 h 297"/>
                <a:gd name="T34" fmla="*/ 6 w 85"/>
                <a:gd name="T35" fmla="*/ 221 h 297"/>
                <a:gd name="T36" fmla="*/ 10 w 85"/>
                <a:gd name="T37" fmla="*/ 178 h 297"/>
                <a:gd name="T38" fmla="*/ 4 w 85"/>
                <a:gd name="T39" fmla="*/ 166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" h="297">
                  <a:moveTo>
                    <a:pt x="4" y="166"/>
                  </a:moveTo>
                  <a:lnTo>
                    <a:pt x="17" y="154"/>
                  </a:lnTo>
                  <a:lnTo>
                    <a:pt x="27" y="140"/>
                  </a:lnTo>
                  <a:lnTo>
                    <a:pt x="34" y="124"/>
                  </a:lnTo>
                  <a:lnTo>
                    <a:pt x="40" y="105"/>
                  </a:lnTo>
                  <a:lnTo>
                    <a:pt x="44" y="88"/>
                  </a:lnTo>
                  <a:lnTo>
                    <a:pt x="48" y="67"/>
                  </a:lnTo>
                  <a:lnTo>
                    <a:pt x="50" y="48"/>
                  </a:lnTo>
                  <a:lnTo>
                    <a:pt x="50" y="28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72" y="69"/>
                  </a:lnTo>
                  <a:lnTo>
                    <a:pt x="46" y="231"/>
                  </a:lnTo>
                  <a:lnTo>
                    <a:pt x="29" y="288"/>
                  </a:lnTo>
                  <a:lnTo>
                    <a:pt x="27" y="297"/>
                  </a:lnTo>
                  <a:lnTo>
                    <a:pt x="0" y="238"/>
                  </a:lnTo>
                  <a:lnTo>
                    <a:pt x="2" y="221"/>
                  </a:lnTo>
                  <a:lnTo>
                    <a:pt x="6" y="221"/>
                  </a:lnTo>
                  <a:lnTo>
                    <a:pt x="10" y="178"/>
                  </a:lnTo>
                  <a:lnTo>
                    <a:pt x="4" y="1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70" name="Freeform 118"/>
            <p:cNvSpPr>
              <a:spLocks/>
            </p:cNvSpPr>
            <p:nvPr/>
          </p:nvSpPr>
          <p:spPr bwMode="auto">
            <a:xfrm>
              <a:off x="2781" y="2925"/>
              <a:ext cx="82" cy="51"/>
            </a:xfrm>
            <a:custGeom>
              <a:avLst/>
              <a:gdLst>
                <a:gd name="T0" fmla="*/ 0 w 246"/>
                <a:gd name="T1" fmla="*/ 148 h 148"/>
                <a:gd name="T2" fmla="*/ 4 w 246"/>
                <a:gd name="T3" fmla="*/ 143 h 148"/>
                <a:gd name="T4" fmla="*/ 6 w 246"/>
                <a:gd name="T5" fmla="*/ 138 h 148"/>
                <a:gd name="T6" fmla="*/ 10 w 246"/>
                <a:gd name="T7" fmla="*/ 133 h 148"/>
                <a:gd name="T8" fmla="*/ 14 w 246"/>
                <a:gd name="T9" fmla="*/ 129 h 148"/>
                <a:gd name="T10" fmla="*/ 17 w 246"/>
                <a:gd name="T11" fmla="*/ 126 h 148"/>
                <a:gd name="T12" fmla="*/ 23 w 246"/>
                <a:gd name="T13" fmla="*/ 124 h 148"/>
                <a:gd name="T14" fmla="*/ 29 w 246"/>
                <a:gd name="T15" fmla="*/ 122 h 148"/>
                <a:gd name="T16" fmla="*/ 34 w 246"/>
                <a:gd name="T17" fmla="*/ 122 h 148"/>
                <a:gd name="T18" fmla="*/ 36 w 246"/>
                <a:gd name="T19" fmla="*/ 124 h 148"/>
                <a:gd name="T20" fmla="*/ 40 w 246"/>
                <a:gd name="T21" fmla="*/ 126 h 148"/>
                <a:gd name="T22" fmla="*/ 42 w 246"/>
                <a:gd name="T23" fmla="*/ 128 h 148"/>
                <a:gd name="T24" fmla="*/ 44 w 246"/>
                <a:gd name="T25" fmla="*/ 129 h 148"/>
                <a:gd name="T26" fmla="*/ 46 w 246"/>
                <a:gd name="T27" fmla="*/ 131 h 148"/>
                <a:gd name="T28" fmla="*/ 48 w 246"/>
                <a:gd name="T29" fmla="*/ 135 h 148"/>
                <a:gd name="T30" fmla="*/ 49 w 246"/>
                <a:gd name="T31" fmla="*/ 136 h 148"/>
                <a:gd name="T32" fmla="*/ 51 w 246"/>
                <a:gd name="T33" fmla="*/ 138 h 148"/>
                <a:gd name="T34" fmla="*/ 59 w 246"/>
                <a:gd name="T35" fmla="*/ 138 h 148"/>
                <a:gd name="T36" fmla="*/ 65 w 246"/>
                <a:gd name="T37" fmla="*/ 135 h 148"/>
                <a:gd name="T38" fmla="*/ 70 w 246"/>
                <a:gd name="T39" fmla="*/ 129 h 148"/>
                <a:gd name="T40" fmla="*/ 74 w 246"/>
                <a:gd name="T41" fmla="*/ 122 h 148"/>
                <a:gd name="T42" fmla="*/ 82 w 246"/>
                <a:gd name="T43" fmla="*/ 104 h 148"/>
                <a:gd name="T44" fmla="*/ 89 w 246"/>
                <a:gd name="T45" fmla="*/ 83 h 148"/>
                <a:gd name="T46" fmla="*/ 95 w 246"/>
                <a:gd name="T47" fmla="*/ 62 h 148"/>
                <a:gd name="T48" fmla="*/ 102 w 246"/>
                <a:gd name="T49" fmla="*/ 43 h 148"/>
                <a:gd name="T50" fmla="*/ 108 w 246"/>
                <a:gd name="T51" fmla="*/ 36 h 148"/>
                <a:gd name="T52" fmla="*/ 112 w 246"/>
                <a:gd name="T53" fmla="*/ 29 h 148"/>
                <a:gd name="T54" fmla="*/ 119 w 246"/>
                <a:gd name="T55" fmla="*/ 24 h 148"/>
                <a:gd name="T56" fmla="*/ 125 w 246"/>
                <a:gd name="T57" fmla="*/ 23 h 148"/>
                <a:gd name="T58" fmla="*/ 142 w 246"/>
                <a:gd name="T59" fmla="*/ 19 h 148"/>
                <a:gd name="T60" fmla="*/ 159 w 246"/>
                <a:gd name="T61" fmla="*/ 21 h 148"/>
                <a:gd name="T62" fmla="*/ 174 w 246"/>
                <a:gd name="T63" fmla="*/ 24 h 148"/>
                <a:gd name="T64" fmla="*/ 187 w 246"/>
                <a:gd name="T65" fmla="*/ 29 h 148"/>
                <a:gd name="T66" fmla="*/ 202 w 246"/>
                <a:gd name="T67" fmla="*/ 36 h 148"/>
                <a:gd name="T68" fmla="*/ 215 w 246"/>
                <a:gd name="T69" fmla="*/ 41 h 148"/>
                <a:gd name="T70" fmla="*/ 231 w 246"/>
                <a:gd name="T71" fmla="*/ 47 h 148"/>
                <a:gd name="T72" fmla="*/ 246 w 246"/>
                <a:gd name="T73" fmla="*/ 48 h 148"/>
                <a:gd name="T74" fmla="*/ 238 w 246"/>
                <a:gd name="T75" fmla="*/ 0 h 148"/>
                <a:gd name="T76" fmla="*/ 229 w 246"/>
                <a:gd name="T77" fmla="*/ 0 h 148"/>
                <a:gd name="T78" fmla="*/ 217 w 246"/>
                <a:gd name="T79" fmla="*/ 9 h 148"/>
                <a:gd name="T80" fmla="*/ 78 w 246"/>
                <a:gd name="T81" fmla="*/ 12 h 148"/>
                <a:gd name="T82" fmla="*/ 17 w 246"/>
                <a:gd name="T83" fmla="*/ 9 h 148"/>
                <a:gd name="T84" fmla="*/ 15 w 246"/>
                <a:gd name="T85" fmla="*/ 23 h 148"/>
                <a:gd name="T86" fmla="*/ 8 w 246"/>
                <a:gd name="T87" fmla="*/ 78 h 148"/>
                <a:gd name="T88" fmla="*/ 0 w 246"/>
                <a:gd name="T8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6" h="148">
                  <a:moveTo>
                    <a:pt x="0" y="148"/>
                  </a:moveTo>
                  <a:lnTo>
                    <a:pt x="4" y="143"/>
                  </a:lnTo>
                  <a:lnTo>
                    <a:pt x="6" y="138"/>
                  </a:lnTo>
                  <a:lnTo>
                    <a:pt x="10" y="133"/>
                  </a:lnTo>
                  <a:lnTo>
                    <a:pt x="14" y="129"/>
                  </a:lnTo>
                  <a:lnTo>
                    <a:pt x="17" y="126"/>
                  </a:lnTo>
                  <a:lnTo>
                    <a:pt x="23" y="124"/>
                  </a:lnTo>
                  <a:lnTo>
                    <a:pt x="29" y="122"/>
                  </a:lnTo>
                  <a:lnTo>
                    <a:pt x="34" y="122"/>
                  </a:lnTo>
                  <a:lnTo>
                    <a:pt x="36" y="124"/>
                  </a:lnTo>
                  <a:lnTo>
                    <a:pt x="40" y="126"/>
                  </a:lnTo>
                  <a:lnTo>
                    <a:pt x="42" y="128"/>
                  </a:lnTo>
                  <a:lnTo>
                    <a:pt x="44" y="129"/>
                  </a:lnTo>
                  <a:lnTo>
                    <a:pt x="46" y="131"/>
                  </a:lnTo>
                  <a:lnTo>
                    <a:pt x="48" y="135"/>
                  </a:lnTo>
                  <a:lnTo>
                    <a:pt x="49" y="136"/>
                  </a:lnTo>
                  <a:lnTo>
                    <a:pt x="51" y="138"/>
                  </a:lnTo>
                  <a:lnTo>
                    <a:pt x="59" y="138"/>
                  </a:lnTo>
                  <a:lnTo>
                    <a:pt x="65" y="135"/>
                  </a:lnTo>
                  <a:lnTo>
                    <a:pt x="70" y="129"/>
                  </a:lnTo>
                  <a:lnTo>
                    <a:pt x="74" y="122"/>
                  </a:lnTo>
                  <a:lnTo>
                    <a:pt x="82" y="104"/>
                  </a:lnTo>
                  <a:lnTo>
                    <a:pt x="89" y="83"/>
                  </a:lnTo>
                  <a:lnTo>
                    <a:pt x="95" y="62"/>
                  </a:lnTo>
                  <a:lnTo>
                    <a:pt x="102" y="43"/>
                  </a:lnTo>
                  <a:lnTo>
                    <a:pt x="108" y="36"/>
                  </a:lnTo>
                  <a:lnTo>
                    <a:pt x="112" y="29"/>
                  </a:lnTo>
                  <a:lnTo>
                    <a:pt x="119" y="24"/>
                  </a:lnTo>
                  <a:lnTo>
                    <a:pt x="125" y="23"/>
                  </a:lnTo>
                  <a:lnTo>
                    <a:pt x="142" y="19"/>
                  </a:lnTo>
                  <a:lnTo>
                    <a:pt x="159" y="21"/>
                  </a:lnTo>
                  <a:lnTo>
                    <a:pt x="174" y="24"/>
                  </a:lnTo>
                  <a:lnTo>
                    <a:pt x="187" y="29"/>
                  </a:lnTo>
                  <a:lnTo>
                    <a:pt x="202" y="36"/>
                  </a:lnTo>
                  <a:lnTo>
                    <a:pt x="215" y="41"/>
                  </a:lnTo>
                  <a:lnTo>
                    <a:pt x="231" y="47"/>
                  </a:lnTo>
                  <a:lnTo>
                    <a:pt x="246" y="48"/>
                  </a:lnTo>
                  <a:lnTo>
                    <a:pt x="238" y="0"/>
                  </a:lnTo>
                  <a:lnTo>
                    <a:pt x="229" y="0"/>
                  </a:lnTo>
                  <a:lnTo>
                    <a:pt x="217" y="9"/>
                  </a:lnTo>
                  <a:lnTo>
                    <a:pt x="78" y="12"/>
                  </a:lnTo>
                  <a:lnTo>
                    <a:pt x="17" y="9"/>
                  </a:lnTo>
                  <a:lnTo>
                    <a:pt x="15" y="23"/>
                  </a:lnTo>
                  <a:lnTo>
                    <a:pt x="8" y="78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FFAE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71" name="Freeform 119"/>
            <p:cNvSpPr>
              <a:spLocks/>
            </p:cNvSpPr>
            <p:nvPr/>
          </p:nvSpPr>
          <p:spPr bwMode="auto">
            <a:xfrm>
              <a:off x="2963" y="2777"/>
              <a:ext cx="89" cy="31"/>
            </a:xfrm>
            <a:custGeom>
              <a:avLst/>
              <a:gdLst>
                <a:gd name="T0" fmla="*/ 134 w 268"/>
                <a:gd name="T1" fmla="*/ 0 h 89"/>
                <a:gd name="T2" fmla="*/ 132 w 268"/>
                <a:gd name="T3" fmla="*/ 3 h 89"/>
                <a:gd name="T4" fmla="*/ 130 w 268"/>
                <a:gd name="T5" fmla="*/ 6 h 89"/>
                <a:gd name="T6" fmla="*/ 129 w 268"/>
                <a:gd name="T7" fmla="*/ 8 h 89"/>
                <a:gd name="T8" fmla="*/ 127 w 268"/>
                <a:gd name="T9" fmla="*/ 12 h 89"/>
                <a:gd name="T10" fmla="*/ 125 w 268"/>
                <a:gd name="T11" fmla="*/ 15 h 89"/>
                <a:gd name="T12" fmla="*/ 123 w 268"/>
                <a:gd name="T13" fmla="*/ 17 h 89"/>
                <a:gd name="T14" fmla="*/ 121 w 268"/>
                <a:gd name="T15" fmla="*/ 20 h 89"/>
                <a:gd name="T16" fmla="*/ 119 w 268"/>
                <a:gd name="T17" fmla="*/ 22 h 89"/>
                <a:gd name="T18" fmla="*/ 112 w 268"/>
                <a:gd name="T19" fmla="*/ 27 h 89"/>
                <a:gd name="T20" fmla="*/ 102 w 268"/>
                <a:gd name="T21" fmla="*/ 31 h 89"/>
                <a:gd name="T22" fmla="*/ 91 w 268"/>
                <a:gd name="T23" fmla="*/ 36 h 89"/>
                <a:gd name="T24" fmla="*/ 76 w 268"/>
                <a:gd name="T25" fmla="*/ 41 h 89"/>
                <a:gd name="T26" fmla="*/ 59 w 268"/>
                <a:gd name="T27" fmla="*/ 46 h 89"/>
                <a:gd name="T28" fmla="*/ 40 w 268"/>
                <a:gd name="T29" fmla="*/ 51 h 89"/>
                <a:gd name="T30" fmla="*/ 19 w 268"/>
                <a:gd name="T31" fmla="*/ 55 h 89"/>
                <a:gd name="T32" fmla="*/ 0 w 268"/>
                <a:gd name="T33" fmla="*/ 60 h 89"/>
                <a:gd name="T34" fmla="*/ 6 w 268"/>
                <a:gd name="T35" fmla="*/ 62 h 89"/>
                <a:gd name="T36" fmla="*/ 53 w 268"/>
                <a:gd name="T37" fmla="*/ 72 h 89"/>
                <a:gd name="T38" fmla="*/ 268 w 268"/>
                <a:gd name="T39" fmla="*/ 89 h 89"/>
                <a:gd name="T40" fmla="*/ 268 w 268"/>
                <a:gd name="T41" fmla="*/ 72 h 89"/>
                <a:gd name="T42" fmla="*/ 259 w 268"/>
                <a:gd name="T43" fmla="*/ 1 h 89"/>
                <a:gd name="T44" fmla="*/ 134 w 268"/>
                <a:gd name="T4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8" h="89">
                  <a:moveTo>
                    <a:pt x="134" y="0"/>
                  </a:moveTo>
                  <a:lnTo>
                    <a:pt x="132" y="3"/>
                  </a:lnTo>
                  <a:lnTo>
                    <a:pt x="130" y="6"/>
                  </a:lnTo>
                  <a:lnTo>
                    <a:pt x="129" y="8"/>
                  </a:lnTo>
                  <a:lnTo>
                    <a:pt x="127" y="12"/>
                  </a:lnTo>
                  <a:lnTo>
                    <a:pt x="125" y="15"/>
                  </a:lnTo>
                  <a:lnTo>
                    <a:pt x="123" y="17"/>
                  </a:lnTo>
                  <a:lnTo>
                    <a:pt x="121" y="20"/>
                  </a:lnTo>
                  <a:lnTo>
                    <a:pt x="119" y="22"/>
                  </a:lnTo>
                  <a:lnTo>
                    <a:pt x="112" y="27"/>
                  </a:lnTo>
                  <a:lnTo>
                    <a:pt x="102" y="31"/>
                  </a:lnTo>
                  <a:lnTo>
                    <a:pt x="91" y="36"/>
                  </a:lnTo>
                  <a:lnTo>
                    <a:pt x="76" y="41"/>
                  </a:lnTo>
                  <a:lnTo>
                    <a:pt x="59" y="46"/>
                  </a:lnTo>
                  <a:lnTo>
                    <a:pt x="40" y="51"/>
                  </a:lnTo>
                  <a:lnTo>
                    <a:pt x="19" y="55"/>
                  </a:lnTo>
                  <a:lnTo>
                    <a:pt x="0" y="60"/>
                  </a:lnTo>
                  <a:lnTo>
                    <a:pt x="6" y="62"/>
                  </a:lnTo>
                  <a:lnTo>
                    <a:pt x="53" y="72"/>
                  </a:lnTo>
                  <a:lnTo>
                    <a:pt x="268" y="89"/>
                  </a:lnTo>
                  <a:lnTo>
                    <a:pt x="268" y="72"/>
                  </a:lnTo>
                  <a:lnTo>
                    <a:pt x="259" y="1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C6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72" name="Freeform 120"/>
            <p:cNvSpPr>
              <a:spLocks/>
            </p:cNvSpPr>
            <p:nvPr/>
          </p:nvSpPr>
          <p:spPr bwMode="auto">
            <a:xfrm>
              <a:off x="3115" y="2771"/>
              <a:ext cx="68" cy="42"/>
            </a:xfrm>
            <a:custGeom>
              <a:avLst/>
              <a:gdLst>
                <a:gd name="T0" fmla="*/ 103 w 203"/>
                <a:gd name="T1" fmla="*/ 19 h 125"/>
                <a:gd name="T2" fmla="*/ 103 w 203"/>
                <a:gd name="T3" fmla="*/ 24 h 125"/>
                <a:gd name="T4" fmla="*/ 102 w 203"/>
                <a:gd name="T5" fmla="*/ 29 h 125"/>
                <a:gd name="T6" fmla="*/ 100 w 203"/>
                <a:gd name="T7" fmla="*/ 34 h 125"/>
                <a:gd name="T8" fmla="*/ 98 w 203"/>
                <a:gd name="T9" fmla="*/ 39 h 125"/>
                <a:gd name="T10" fmla="*/ 96 w 203"/>
                <a:gd name="T11" fmla="*/ 43 h 125"/>
                <a:gd name="T12" fmla="*/ 94 w 203"/>
                <a:gd name="T13" fmla="*/ 48 h 125"/>
                <a:gd name="T14" fmla="*/ 90 w 203"/>
                <a:gd name="T15" fmla="*/ 53 h 125"/>
                <a:gd name="T16" fmla="*/ 86 w 203"/>
                <a:gd name="T17" fmla="*/ 58 h 125"/>
                <a:gd name="T18" fmla="*/ 77 w 203"/>
                <a:gd name="T19" fmla="*/ 70 h 125"/>
                <a:gd name="T20" fmla="*/ 68 w 203"/>
                <a:gd name="T21" fmla="*/ 81 h 125"/>
                <a:gd name="T22" fmla="*/ 56 w 203"/>
                <a:gd name="T23" fmla="*/ 89 h 125"/>
                <a:gd name="T24" fmla="*/ 47 w 203"/>
                <a:gd name="T25" fmla="*/ 98 h 125"/>
                <a:gd name="T26" fmla="*/ 36 w 203"/>
                <a:gd name="T27" fmla="*/ 106 h 125"/>
                <a:gd name="T28" fmla="*/ 24 w 203"/>
                <a:gd name="T29" fmla="*/ 112 h 125"/>
                <a:gd name="T30" fmla="*/ 11 w 203"/>
                <a:gd name="T31" fmla="*/ 117 h 125"/>
                <a:gd name="T32" fmla="*/ 0 w 203"/>
                <a:gd name="T33" fmla="*/ 122 h 125"/>
                <a:gd name="T34" fmla="*/ 0 w 203"/>
                <a:gd name="T35" fmla="*/ 125 h 125"/>
                <a:gd name="T36" fmla="*/ 64 w 203"/>
                <a:gd name="T37" fmla="*/ 112 h 125"/>
                <a:gd name="T38" fmla="*/ 102 w 203"/>
                <a:gd name="T39" fmla="*/ 113 h 125"/>
                <a:gd name="T40" fmla="*/ 175 w 203"/>
                <a:gd name="T41" fmla="*/ 94 h 125"/>
                <a:gd name="T42" fmla="*/ 192 w 203"/>
                <a:gd name="T43" fmla="*/ 51 h 125"/>
                <a:gd name="T44" fmla="*/ 203 w 203"/>
                <a:gd name="T45" fmla="*/ 0 h 125"/>
                <a:gd name="T46" fmla="*/ 188 w 203"/>
                <a:gd name="T47" fmla="*/ 8 h 125"/>
                <a:gd name="T48" fmla="*/ 117 w 203"/>
                <a:gd name="T49" fmla="*/ 17 h 125"/>
                <a:gd name="T50" fmla="*/ 103 w 203"/>
                <a:gd name="T51" fmla="*/ 1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3" h="125">
                  <a:moveTo>
                    <a:pt x="103" y="19"/>
                  </a:moveTo>
                  <a:lnTo>
                    <a:pt x="103" y="24"/>
                  </a:lnTo>
                  <a:lnTo>
                    <a:pt x="102" y="29"/>
                  </a:lnTo>
                  <a:lnTo>
                    <a:pt x="100" y="34"/>
                  </a:lnTo>
                  <a:lnTo>
                    <a:pt x="98" y="39"/>
                  </a:lnTo>
                  <a:lnTo>
                    <a:pt x="96" y="43"/>
                  </a:lnTo>
                  <a:lnTo>
                    <a:pt x="94" y="48"/>
                  </a:lnTo>
                  <a:lnTo>
                    <a:pt x="90" y="53"/>
                  </a:lnTo>
                  <a:lnTo>
                    <a:pt x="86" y="58"/>
                  </a:lnTo>
                  <a:lnTo>
                    <a:pt x="77" y="70"/>
                  </a:lnTo>
                  <a:lnTo>
                    <a:pt x="68" y="81"/>
                  </a:lnTo>
                  <a:lnTo>
                    <a:pt x="56" y="89"/>
                  </a:lnTo>
                  <a:lnTo>
                    <a:pt x="47" y="98"/>
                  </a:lnTo>
                  <a:lnTo>
                    <a:pt x="36" y="106"/>
                  </a:lnTo>
                  <a:lnTo>
                    <a:pt x="24" y="112"/>
                  </a:lnTo>
                  <a:lnTo>
                    <a:pt x="11" y="117"/>
                  </a:lnTo>
                  <a:lnTo>
                    <a:pt x="0" y="122"/>
                  </a:lnTo>
                  <a:lnTo>
                    <a:pt x="0" y="125"/>
                  </a:lnTo>
                  <a:lnTo>
                    <a:pt x="64" y="112"/>
                  </a:lnTo>
                  <a:lnTo>
                    <a:pt x="102" y="113"/>
                  </a:lnTo>
                  <a:lnTo>
                    <a:pt x="175" y="94"/>
                  </a:lnTo>
                  <a:lnTo>
                    <a:pt x="192" y="51"/>
                  </a:lnTo>
                  <a:lnTo>
                    <a:pt x="203" y="0"/>
                  </a:lnTo>
                  <a:lnTo>
                    <a:pt x="188" y="8"/>
                  </a:lnTo>
                  <a:lnTo>
                    <a:pt x="117" y="17"/>
                  </a:lnTo>
                  <a:lnTo>
                    <a:pt x="103" y="19"/>
                  </a:lnTo>
                  <a:close/>
                </a:path>
              </a:pathLst>
            </a:custGeom>
            <a:solidFill>
              <a:srgbClr val="C6D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73" name="Freeform 121"/>
            <p:cNvSpPr>
              <a:spLocks noEditPoints="1"/>
            </p:cNvSpPr>
            <p:nvPr/>
          </p:nvSpPr>
          <p:spPr bwMode="auto">
            <a:xfrm>
              <a:off x="2917" y="3028"/>
              <a:ext cx="298" cy="650"/>
            </a:xfrm>
            <a:custGeom>
              <a:avLst/>
              <a:gdLst>
                <a:gd name="T0" fmla="*/ 107 w 900"/>
                <a:gd name="T1" fmla="*/ 145 h 1902"/>
                <a:gd name="T2" fmla="*/ 243 w 900"/>
                <a:gd name="T3" fmla="*/ 393 h 1902"/>
                <a:gd name="T4" fmla="*/ 307 w 900"/>
                <a:gd name="T5" fmla="*/ 595 h 1902"/>
                <a:gd name="T6" fmla="*/ 311 w 900"/>
                <a:gd name="T7" fmla="*/ 694 h 1902"/>
                <a:gd name="T8" fmla="*/ 279 w 900"/>
                <a:gd name="T9" fmla="*/ 777 h 1902"/>
                <a:gd name="T10" fmla="*/ 153 w 900"/>
                <a:gd name="T11" fmla="*/ 898 h 1902"/>
                <a:gd name="T12" fmla="*/ 158 w 900"/>
                <a:gd name="T13" fmla="*/ 949 h 1902"/>
                <a:gd name="T14" fmla="*/ 243 w 900"/>
                <a:gd name="T15" fmla="*/ 987 h 1902"/>
                <a:gd name="T16" fmla="*/ 251 w 900"/>
                <a:gd name="T17" fmla="*/ 1406 h 1902"/>
                <a:gd name="T18" fmla="*/ 262 w 900"/>
                <a:gd name="T19" fmla="*/ 1782 h 1902"/>
                <a:gd name="T20" fmla="*/ 405 w 900"/>
                <a:gd name="T21" fmla="*/ 1322 h 1902"/>
                <a:gd name="T22" fmla="*/ 392 w 900"/>
                <a:gd name="T23" fmla="*/ 870 h 1902"/>
                <a:gd name="T24" fmla="*/ 375 w 900"/>
                <a:gd name="T25" fmla="*/ 641 h 1902"/>
                <a:gd name="T26" fmla="*/ 390 w 900"/>
                <a:gd name="T27" fmla="*/ 93 h 1902"/>
                <a:gd name="T28" fmla="*/ 449 w 900"/>
                <a:gd name="T29" fmla="*/ 65 h 1902"/>
                <a:gd name="T30" fmla="*/ 415 w 900"/>
                <a:gd name="T31" fmla="*/ 450 h 1902"/>
                <a:gd name="T32" fmla="*/ 432 w 900"/>
                <a:gd name="T33" fmla="*/ 1661 h 1902"/>
                <a:gd name="T34" fmla="*/ 449 w 900"/>
                <a:gd name="T35" fmla="*/ 1887 h 1902"/>
                <a:gd name="T36" fmla="*/ 458 w 900"/>
                <a:gd name="T37" fmla="*/ 1865 h 1902"/>
                <a:gd name="T38" fmla="*/ 498 w 900"/>
                <a:gd name="T39" fmla="*/ 1601 h 1902"/>
                <a:gd name="T40" fmla="*/ 498 w 900"/>
                <a:gd name="T41" fmla="*/ 1218 h 1902"/>
                <a:gd name="T42" fmla="*/ 528 w 900"/>
                <a:gd name="T43" fmla="*/ 975 h 1902"/>
                <a:gd name="T44" fmla="*/ 594 w 900"/>
                <a:gd name="T45" fmla="*/ 925 h 1902"/>
                <a:gd name="T46" fmla="*/ 583 w 900"/>
                <a:gd name="T47" fmla="*/ 882 h 1902"/>
                <a:gd name="T48" fmla="*/ 558 w 900"/>
                <a:gd name="T49" fmla="*/ 820 h 1902"/>
                <a:gd name="T50" fmla="*/ 541 w 900"/>
                <a:gd name="T51" fmla="*/ 641 h 1902"/>
                <a:gd name="T52" fmla="*/ 519 w 900"/>
                <a:gd name="T53" fmla="*/ 405 h 1902"/>
                <a:gd name="T54" fmla="*/ 536 w 900"/>
                <a:gd name="T55" fmla="*/ 171 h 1902"/>
                <a:gd name="T56" fmla="*/ 573 w 900"/>
                <a:gd name="T57" fmla="*/ 100 h 1902"/>
                <a:gd name="T58" fmla="*/ 649 w 900"/>
                <a:gd name="T59" fmla="*/ 72 h 1902"/>
                <a:gd name="T60" fmla="*/ 809 w 900"/>
                <a:gd name="T61" fmla="*/ 79 h 1902"/>
                <a:gd name="T62" fmla="*/ 892 w 900"/>
                <a:gd name="T63" fmla="*/ 133 h 1902"/>
                <a:gd name="T64" fmla="*/ 890 w 900"/>
                <a:gd name="T65" fmla="*/ 205 h 1902"/>
                <a:gd name="T66" fmla="*/ 845 w 900"/>
                <a:gd name="T67" fmla="*/ 284 h 1902"/>
                <a:gd name="T68" fmla="*/ 809 w 900"/>
                <a:gd name="T69" fmla="*/ 333 h 1902"/>
                <a:gd name="T70" fmla="*/ 794 w 900"/>
                <a:gd name="T71" fmla="*/ 352 h 1902"/>
                <a:gd name="T72" fmla="*/ 788 w 900"/>
                <a:gd name="T73" fmla="*/ 460 h 1902"/>
                <a:gd name="T74" fmla="*/ 836 w 900"/>
                <a:gd name="T75" fmla="*/ 651 h 1902"/>
                <a:gd name="T76" fmla="*/ 837 w 900"/>
                <a:gd name="T77" fmla="*/ 665 h 1902"/>
                <a:gd name="T78" fmla="*/ 875 w 900"/>
                <a:gd name="T79" fmla="*/ 339 h 1902"/>
                <a:gd name="T80" fmla="*/ 583 w 900"/>
                <a:gd name="T81" fmla="*/ 59 h 1902"/>
                <a:gd name="T82" fmla="*/ 22 w 900"/>
                <a:gd name="T83" fmla="*/ 0 h 1902"/>
                <a:gd name="T84" fmla="*/ 22 w 900"/>
                <a:gd name="T85" fmla="*/ 7 h 1902"/>
                <a:gd name="T86" fmla="*/ 832 w 900"/>
                <a:gd name="T87" fmla="*/ 731 h 1902"/>
                <a:gd name="T88" fmla="*/ 792 w 900"/>
                <a:gd name="T89" fmla="*/ 865 h 1902"/>
                <a:gd name="T90" fmla="*/ 766 w 900"/>
                <a:gd name="T91" fmla="*/ 987 h 1902"/>
                <a:gd name="T92" fmla="*/ 786 w 900"/>
                <a:gd name="T93" fmla="*/ 1132 h 1902"/>
                <a:gd name="T94" fmla="*/ 802 w 900"/>
                <a:gd name="T95" fmla="*/ 1236 h 1902"/>
                <a:gd name="T96" fmla="*/ 732 w 900"/>
                <a:gd name="T97" fmla="*/ 1534 h 1902"/>
                <a:gd name="T98" fmla="*/ 717 w 900"/>
                <a:gd name="T99" fmla="*/ 1701 h 1902"/>
                <a:gd name="T100" fmla="*/ 753 w 900"/>
                <a:gd name="T101" fmla="*/ 1790 h 1902"/>
                <a:gd name="T102" fmla="*/ 807 w 900"/>
                <a:gd name="T103" fmla="*/ 1847 h 1902"/>
                <a:gd name="T104" fmla="*/ 852 w 900"/>
                <a:gd name="T105" fmla="*/ 1873 h 1902"/>
                <a:gd name="T106" fmla="*/ 832 w 900"/>
                <a:gd name="T107" fmla="*/ 731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00" h="1902">
                  <a:moveTo>
                    <a:pt x="0" y="19"/>
                  </a:moveTo>
                  <a:lnTo>
                    <a:pt x="24" y="40"/>
                  </a:lnTo>
                  <a:lnTo>
                    <a:pt x="51" y="69"/>
                  </a:lnTo>
                  <a:lnTo>
                    <a:pt x="77" y="105"/>
                  </a:lnTo>
                  <a:lnTo>
                    <a:pt x="107" y="145"/>
                  </a:lnTo>
                  <a:lnTo>
                    <a:pt x="136" y="190"/>
                  </a:lnTo>
                  <a:lnTo>
                    <a:pt x="164" y="238"/>
                  </a:lnTo>
                  <a:lnTo>
                    <a:pt x="192" y="288"/>
                  </a:lnTo>
                  <a:lnTo>
                    <a:pt x="219" y="339"/>
                  </a:lnTo>
                  <a:lnTo>
                    <a:pt x="243" y="393"/>
                  </a:lnTo>
                  <a:lnTo>
                    <a:pt x="264" y="445"/>
                  </a:lnTo>
                  <a:lnTo>
                    <a:pt x="283" y="496"/>
                  </a:lnTo>
                  <a:lnTo>
                    <a:pt x="298" y="546"/>
                  </a:lnTo>
                  <a:lnTo>
                    <a:pt x="304" y="570"/>
                  </a:lnTo>
                  <a:lnTo>
                    <a:pt x="307" y="595"/>
                  </a:lnTo>
                  <a:lnTo>
                    <a:pt x="311" y="617"/>
                  </a:lnTo>
                  <a:lnTo>
                    <a:pt x="313" y="638"/>
                  </a:lnTo>
                  <a:lnTo>
                    <a:pt x="315" y="658"/>
                  </a:lnTo>
                  <a:lnTo>
                    <a:pt x="313" y="677"/>
                  </a:lnTo>
                  <a:lnTo>
                    <a:pt x="311" y="694"/>
                  </a:lnTo>
                  <a:lnTo>
                    <a:pt x="307" y="710"/>
                  </a:lnTo>
                  <a:lnTo>
                    <a:pt x="302" y="729"/>
                  </a:lnTo>
                  <a:lnTo>
                    <a:pt x="294" y="746"/>
                  </a:lnTo>
                  <a:lnTo>
                    <a:pt x="287" y="762"/>
                  </a:lnTo>
                  <a:lnTo>
                    <a:pt x="279" y="777"/>
                  </a:lnTo>
                  <a:lnTo>
                    <a:pt x="258" y="803"/>
                  </a:lnTo>
                  <a:lnTo>
                    <a:pt x="236" y="827"/>
                  </a:lnTo>
                  <a:lnTo>
                    <a:pt x="211" y="850"/>
                  </a:lnTo>
                  <a:lnTo>
                    <a:pt x="183" y="874"/>
                  </a:lnTo>
                  <a:lnTo>
                    <a:pt x="153" y="898"/>
                  </a:lnTo>
                  <a:lnTo>
                    <a:pt x="122" y="925"/>
                  </a:lnTo>
                  <a:lnTo>
                    <a:pt x="122" y="932"/>
                  </a:lnTo>
                  <a:lnTo>
                    <a:pt x="122" y="939"/>
                  </a:lnTo>
                  <a:lnTo>
                    <a:pt x="141" y="944"/>
                  </a:lnTo>
                  <a:lnTo>
                    <a:pt x="158" y="949"/>
                  </a:lnTo>
                  <a:lnTo>
                    <a:pt x="177" y="956"/>
                  </a:lnTo>
                  <a:lnTo>
                    <a:pt x="194" y="963"/>
                  </a:lnTo>
                  <a:lnTo>
                    <a:pt x="211" y="970"/>
                  </a:lnTo>
                  <a:lnTo>
                    <a:pt x="228" y="979"/>
                  </a:lnTo>
                  <a:lnTo>
                    <a:pt x="243" y="987"/>
                  </a:lnTo>
                  <a:lnTo>
                    <a:pt x="258" y="998"/>
                  </a:lnTo>
                  <a:lnTo>
                    <a:pt x="256" y="1094"/>
                  </a:lnTo>
                  <a:lnTo>
                    <a:pt x="255" y="1196"/>
                  </a:lnTo>
                  <a:lnTo>
                    <a:pt x="253" y="1299"/>
                  </a:lnTo>
                  <a:lnTo>
                    <a:pt x="251" y="1406"/>
                  </a:lnTo>
                  <a:lnTo>
                    <a:pt x="251" y="1515"/>
                  </a:lnTo>
                  <a:lnTo>
                    <a:pt x="253" y="1622"/>
                  </a:lnTo>
                  <a:lnTo>
                    <a:pt x="255" y="1675"/>
                  </a:lnTo>
                  <a:lnTo>
                    <a:pt x="258" y="1730"/>
                  </a:lnTo>
                  <a:lnTo>
                    <a:pt x="262" y="1782"/>
                  </a:lnTo>
                  <a:lnTo>
                    <a:pt x="268" y="1835"/>
                  </a:lnTo>
                  <a:lnTo>
                    <a:pt x="404" y="1844"/>
                  </a:lnTo>
                  <a:lnTo>
                    <a:pt x="405" y="1787"/>
                  </a:lnTo>
                  <a:lnTo>
                    <a:pt x="402" y="1611"/>
                  </a:lnTo>
                  <a:lnTo>
                    <a:pt x="405" y="1322"/>
                  </a:lnTo>
                  <a:lnTo>
                    <a:pt x="394" y="1194"/>
                  </a:lnTo>
                  <a:lnTo>
                    <a:pt x="405" y="1151"/>
                  </a:lnTo>
                  <a:lnTo>
                    <a:pt x="402" y="1041"/>
                  </a:lnTo>
                  <a:lnTo>
                    <a:pt x="405" y="884"/>
                  </a:lnTo>
                  <a:lnTo>
                    <a:pt x="392" y="870"/>
                  </a:lnTo>
                  <a:lnTo>
                    <a:pt x="398" y="853"/>
                  </a:lnTo>
                  <a:lnTo>
                    <a:pt x="388" y="848"/>
                  </a:lnTo>
                  <a:lnTo>
                    <a:pt x="379" y="822"/>
                  </a:lnTo>
                  <a:lnTo>
                    <a:pt x="387" y="689"/>
                  </a:lnTo>
                  <a:lnTo>
                    <a:pt x="375" y="641"/>
                  </a:lnTo>
                  <a:lnTo>
                    <a:pt x="390" y="615"/>
                  </a:lnTo>
                  <a:lnTo>
                    <a:pt x="387" y="519"/>
                  </a:lnTo>
                  <a:lnTo>
                    <a:pt x="388" y="203"/>
                  </a:lnTo>
                  <a:lnTo>
                    <a:pt x="379" y="102"/>
                  </a:lnTo>
                  <a:lnTo>
                    <a:pt x="390" y="93"/>
                  </a:lnTo>
                  <a:lnTo>
                    <a:pt x="400" y="95"/>
                  </a:lnTo>
                  <a:lnTo>
                    <a:pt x="411" y="138"/>
                  </a:lnTo>
                  <a:lnTo>
                    <a:pt x="411" y="129"/>
                  </a:lnTo>
                  <a:lnTo>
                    <a:pt x="439" y="65"/>
                  </a:lnTo>
                  <a:lnTo>
                    <a:pt x="449" y="65"/>
                  </a:lnTo>
                  <a:lnTo>
                    <a:pt x="453" y="71"/>
                  </a:lnTo>
                  <a:lnTo>
                    <a:pt x="424" y="165"/>
                  </a:lnTo>
                  <a:lnTo>
                    <a:pt x="421" y="227"/>
                  </a:lnTo>
                  <a:lnTo>
                    <a:pt x="411" y="234"/>
                  </a:lnTo>
                  <a:lnTo>
                    <a:pt x="415" y="450"/>
                  </a:lnTo>
                  <a:lnTo>
                    <a:pt x="411" y="608"/>
                  </a:lnTo>
                  <a:lnTo>
                    <a:pt x="436" y="1034"/>
                  </a:lnTo>
                  <a:lnTo>
                    <a:pt x="436" y="1415"/>
                  </a:lnTo>
                  <a:lnTo>
                    <a:pt x="422" y="1547"/>
                  </a:lnTo>
                  <a:lnTo>
                    <a:pt x="432" y="1661"/>
                  </a:lnTo>
                  <a:lnTo>
                    <a:pt x="419" y="1902"/>
                  </a:lnTo>
                  <a:lnTo>
                    <a:pt x="443" y="1902"/>
                  </a:lnTo>
                  <a:lnTo>
                    <a:pt x="445" y="1897"/>
                  </a:lnTo>
                  <a:lnTo>
                    <a:pt x="447" y="1892"/>
                  </a:lnTo>
                  <a:lnTo>
                    <a:pt x="449" y="1887"/>
                  </a:lnTo>
                  <a:lnTo>
                    <a:pt x="451" y="1883"/>
                  </a:lnTo>
                  <a:lnTo>
                    <a:pt x="453" y="1878"/>
                  </a:lnTo>
                  <a:lnTo>
                    <a:pt x="454" y="1873"/>
                  </a:lnTo>
                  <a:lnTo>
                    <a:pt x="456" y="1870"/>
                  </a:lnTo>
                  <a:lnTo>
                    <a:pt x="458" y="1865"/>
                  </a:lnTo>
                  <a:lnTo>
                    <a:pt x="470" y="1813"/>
                  </a:lnTo>
                  <a:lnTo>
                    <a:pt x="479" y="1761"/>
                  </a:lnTo>
                  <a:lnTo>
                    <a:pt x="487" y="1708"/>
                  </a:lnTo>
                  <a:lnTo>
                    <a:pt x="494" y="1654"/>
                  </a:lnTo>
                  <a:lnTo>
                    <a:pt x="498" y="1601"/>
                  </a:lnTo>
                  <a:lnTo>
                    <a:pt x="500" y="1546"/>
                  </a:lnTo>
                  <a:lnTo>
                    <a:pt x="502" y="1492"/>
                  </a:lnTo>
                  <a:lnTo>
                    <a:pt x="502" y="1437"/>
                  </a:lnTo>
                  <a:lnTo>
                    <a:pt x="502" y="1327"/>
                  </a:lnTo>
                  <a:lnTo>
                    <a:pt x="498" y="1218"/>
                  </a:lnTo>
                  <a:lnTo>
                    <a:pt x="494" y="1110"/>
                  </a:lnTo>
                  <a:lnTo>
                    <a:pt x="494" y="1003"/>
                  </a:lnTo>
                  <a:lnTo>
                    <a:pt x="504" y="998"/>
                  </a:lnTo>
                  <a:lnTo>
                    <a:pt x="515" y="989"/>
                  </a:lnTo>
                  <a:lnTo>
                    <a:pt x="528" y="975"/>
                  </a:lnTo>
                  <a:lnTo>
                    <a:pt x="543" y="962"/>
                  </a:lnTo>
                  <a:lnTo>
                    <a:pt x="558" y="948"/>
                  </a:lnTo>
                  <a:lnTo>
                    <a:pt x="571" y="937"/>
                  </a:lnTo>
                  <a:lnTo>
                    <a:pt x="585" y="929"/>
                  </a:lnTo>
                  <a:lnTo>
                    <a:pt x="594" y="925"/>
                  </a:lnTo>
                  <a:lnTo>
                    <a:pt x="592" y="915"/>
                  </a:lnTo>
                  <a:lnTo>
                    <a:pt x="590" y="906"/>
                  </a:lnTo>
                  <a:lnTo>
                    <a:pt x="588" y="898"/>
                  </a:lnTo>
                  <a:lnTo>
                    <a:pt x="585" y="891"/>
                  </a:lnTo>
                  <a:lnTo>
                    <a:pt x="583" y="882"/>
                  </a:lnTo>
                  <a:lnTo>
                    <a:pt x="579" y="875"/>
                  </a:lnTo>
                  <a:lnTo>
                    <a:pt x="575" y="867"/>
                  </a:lnTo>
                  <a:lnTo>
                    <a:pt x="571" y="860"/>
                  </a:lnTo>
                  <a:lnTo>
                    <a:pt x="564" y="841"/>
                  </a:lnTo>
                  <a:lnTo>
                    <a:pt x="558" y="820"/>
                  </a:lnTo>
                  <a:lnTo>
                    <a:pt x="554" y="798"/>
                  </a:lnTo>
                  <a:lnTo>
                    <a:pt x="551" y="777"/>
                  </a:lnTo>
                  <a:lnTo>
                    <a:pt x="545" y="732"/>
                  </a:lnTo>
                  <a:lnTo>
                    <a:pt x="543" y="686"/>
                  </a:lnTo>
                  <a:lnTo>
                    <a:pt x="541" y="641"/>
                  </a:lnTo>
                  <a:lnTo>
                    <a:pt x="539" y="595"/>
                  </a:lnTo>
                  <a:lnTo>
                    <a:pt x="536" y="550"/>
                  </a:lnTo>
                  <a:lnTo>
                    <a:pt x="530" y="508"/>
                  </a:lnTo>
                  <a:lnTo>
                    <a:pt x="524" y="464"/>
                  </a:lnTo>
                  <a:lnTo>
                    <a:pt x="519" y="405"/>
                  </a:lnTo>
                  <a:lnTo>
                    <a:pt x="517" y="338"/>
                  </a:lnTo>
                  <a:lnTo>
                    <a:pt x="519" y="267"/>
                  </a:lnTo>
                  <a:lnTo>
                    <a:pt x="522" y="233"/>
                  </a:lnTo>
                  <a:lnTo>
                    <a:pt x="528" y="200"/>
                  </a:lnTo>
                  <a:lnTo>
                    <a:pt x="536" y="171"/>
                  </a:lnTo>
                  <a:lnTo>
                    <a:pt x="545" y="143"/>
                  </a:lnTo>
                  <a:lnTo>
                    <a:pt x="551" y="129"/>
                  </a:lnTo>
                  <a:lnTo>
                    <a:pt x="558" y="119"/>
                  </a:lnTo>
                  <a:lnTo>
                    <a:pt x="566" y="109"/>
                  </a:lnTo>
                  <a:lnTo>
                    <a:pt x="573" y="100"/>
                  </a:lnTo>
                  <a:lnTo>
                    <a:pt x="583" y="91"/>
                  </a:lnTo>
                  <a:lnTo>
                    <a:pt x="592" y="84"/>
                  </a:lnTo>
                  <a:lnTo>
                    <a:pt x="603" y="81"/>
                  </a:lnTo>
                  <a:lnTo>
                    <a:pt x="615" y="78"/>
                  </a:lnTo>
                  <a:lnTo>
                    <a:pt x="649" y="72"/>
                  </a:lnTo>
                  <a:lnTo>
                    <a:pt x="683" y="69"/>
                  </a:lnTo>
                  <a:lnTo>
                    <a:pt x="715" y="71"/>
                  </a:lnTo>
                  <a:lnTo>
                    <a:pt x="747" y="72"/>
                  </a:lnTo>
                  <a:lnTo>
                    <a:pt x="777" y="76"/>
                  </a:lnTo>
                  <a:lnTo>
                    <a:pt x="809" y="79"/>
                  </a:lnTo>
                  <a:lnTo>
                    <a:pt x="839" y="83"/>
                  </a:lnTo>
                  <a:lnTo>
                    <a:pt x="871" y="83"/>
                  </a:lnTo>
                  <a:lnTo>
                    <a:pt x="881" y="100"/>
                  </a:lnTo>
                  <a:lnTo>
                    <a:pt x="886" y="117"/>
                  </a:lnTo>
                  <a:lnTo>
                    <a:pt x="892" y="133"/>
                  </a:lnTo>
                  <a:lnTo>
                    <a:pt x="894" y="148"/>
                  </a:lnTo>
                  <a:lnTo>
                    <a:pt x="896" y="162"/>
                  </a:lnTo>
                  <a:lnTo>
                    <a:pt x="896" y="177"/>
                  </a:lnTo>
                  <a:lnTo>
                    <a:pt x="894" y="191"/>
                  </a:lnTo>
                  <a:lnTo>
                    <a:pt x="890" y="205"/>
                  </a:lnTo>
                  <a:lnTo>
                    <a:pt x="885" y="219"/>
                  </a:lnTo>
                  <a:lnTo>
                    <a:pt x="879" y="233"/>
                  </a:lnTo>
                  <a:lnTo>
                    <a:pt x="871" y="245"/>
                  </a:lnTo>
                  <a:lnTo>
                    <a:pt x="864" y="258"/>
                  </a:lnTo>
                  <a:lnTo>
                    <a:pt x="845" y="284"/>
                  </a:lnTo>
                  <a:lnTo>
                    <a:pt x="822" y="312"/>
                  </a:lnTo>
                  <a:lnTo>
                    <a:pt x="822" y="326"/>
                  </a:lnTo>
                  <a:lnTo>
                    <a:pt x="819" y="327"/>
                  </a:lnTo>
                  <a:lnTo>
                    <a:pt x="815" y="329"/>
                  </a:lnTo>
                  <a:lnTo>
                    <a:pt x="809" y="333"/>
                  </a:lnTo>
                  <a:lnTo>
                    <a:pt x="805" y="336"/>
                  </a:lnTo>
                  <a:lnTo>
                    <a:pt x="800" y="339"/>
                  </a:lnTo>
                  <a:lnTo>
                    <a:pt x="796" y="343"/>
                  </a:lnTo>
                  <a:lnTo>
                    <a:pt x="794" y="346"/>
                  </a:lnTo>
                  <a:lnTo>
                    <a:pt x="794" y="352"/>
                  </a:lnTo>
                  <a:lnTo>
                    <a:pt x="788" y="367"/>
                  </a:lnTo>
                  <a:lnTo>
                    <a:pt x="785" y="383"/>
                  </a:lnTo>
                  <a:lnTo>
                    <a:pt x="783" y="401"/>
                  </a:lnTo>
                  <a:lnTo>
                    <a:pt x="783" y="420"/>
                  </a:lnTo>
                  <a:lnTo>
                    <a:pt x="788" y="460"/>
                  </a:lnTo>
                  <a:lnTo>
                    <a:pt x="796" y="501"/>
                  </a:lnTo>
                  <a:lnTo>
                    <a:pt x="807" y="543"/>
                  </a:lnTo>
                  <a:lnTo>
                    <a:pt x="819" y="582"/>
                  </a:lnTo>
                  <a:lnTo>
                    <a:pt x="828" y="619"/>
                  </a:lnTo>
                  <a:lnTo>
                    <a:pt x="836" y="651"/>
                  </a:lnTo>
                  <a:lnTo>
                    <a:pt x="837" y="655"/>
                  </a:lnTo>
                  <a:lnTo>
                    <a:pt x="837" y="657"/>
                  </a:lnTo>
                  <a:lnTo>
                    <a:pt x="837" y="660"/>
                  </a:lnTo>
                  <a:lnTo>
                    <a:pt x="837" y="662"/>
                  </a:lnTo>
                  <a:lnTo>
                    <a:pt x="837" y="665"/>
                  </a:lnTo>
                  <a:lnTo>
                    <a:pt x="837" y="669"/>
                  </a:lnTo>
                  <a:lnTo>
                    <a:pt x="837" y="672"/>
                  </a:lnTo>
                  <a:lnTo>
                    <a:pt x="837" y="674"/>
                  </a:lnTo>
                  <a:lnTo>
                    <a:pt x="839" y="670"/>
                  </a:lnTo>
                  <a:lnTo>
                    <a:pt x="875" y="339"/>
                  </a:lnTo>
                  <a:lnTo>
                    <a:pt x="900" y="155"/>
                  </a:lnTo>
                  <a:lnTo>
                    <a:pt x="896" y="64"/>
                  </a:lnTo>
                  <a:lnTo>
                    <a:pt x="852" y="57"/>
                  </a:lnTo>
                  <a:lnTo>
                    <a:pt x="819" y="64"/>
                  </a:lnTo>
                  <a:lnTo>
                    <a:pt x="583" y="59"/>
                  </a:lnTo>
                  <a:lnTo>
                    <a:pt x="517" y="43"/>
                  </a:lnTo>
                  <a:lnTo>
                    <a:pt x="507" y="50"/>
                  </a:lnTo>
                  <a:lnTo>
                    <a:pt x="305" y="41"/>
                  </a:lnTo>
                  <a:lnTo>
                    <a:pt x="115" y="12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2" y="5"/>
                  </a:lnTo>
                  <a:lnTo>
                    <a:pt x="22" y="7"/>
                  </a:lnTo>
                  <a:lnTo>
                    <a:pt x="22" y="9"/>
                  </a:lnTo>
                  <a:lnTo>
                    <a:pt x="22" y="10"/>
                  </a:lnTo>
                  <a:lnTo>
                    <a:pt x="22" y="12"/>
                  </a:lnTo>
                  <a:lnTo>
                    <a:pt x="0" y="19"/>
                  </a:lnTo>
                  <a:close/>
                  <a:moveTo>
                    <a:pt x="832" y="731"/>
                  </a:moveTo>
                  <a:lnTo>
                    <a:pt x="826" y="756"/>
                  </a:lnTo>
                  <a:lnTo>
                    <a:pt x="819" y="784"/>
                  </a:lnTo>
                  <a:lnTo>
                    <a:pt x="809" y="812"/>
                  </a:lnTo>
                  <a:lnTo>
                    <a:pt x="800" y="837"/>
                  </a:lnTo>
                  <a:lnTo>
                    <a:pt x="792" y="865"/>
                  </a:lnTo>
                  <a:lnTo>
                    <a:pt x="783" y="889"/>
                  </a:lnTo>
                  <a:lnTo>
                    <a:pt x="777" y="912"/>
                  </a:lnTo>
                  <a:lnTo>
                    <a:pt x="771" y="932"/>
                  </a:lnTo>
                  <a:lnTo>
                    <a:pt x="768" y="960"/>
                  </a:lnTo>
                  <a:lnTo>
                    <a:pt x="766" y="987"/>
                  </a:lnTo>
                  <a:lnTo>
                    <a:pt x="768" y="1017"/>
                  </a:lnTo>
                  <a:lnTo>
                    <a:pt x="769" y="1046"/>
                  </a:lnTo>
                  <a:lnTo>
                    <a:pt x="773" y="1075"/>
                  </a:lnTo>
                  <a:lnTo>
                    <a:pt x="779" y="1105"/>
                  </a:lnTo>
                  <a:lnTo>
                    <a:pt x="786" y="1132"/>
                  </a:lnTo>
                  <a:lnTo>
                    <a:pt x="794" y="1160"/>
                  </a:lnTo>
                  <a:lnTo>
                    <a:pt x="798" y="1179"/>
                  </a:lnTo>
                  <a:lnTo>
                    <a:pt x="802" y="1198"/>
                  </a:lnTo>
                  <a:lnTo>
                    <a:pt x="802" y="1217"/>
                  </a:lnTo>
                  <a:lnTo>
                    <a:pt x="802" y="1236"/>
                  </a:lnTo>
                  <a:lnTo>
                    <a:pt x="800" y="1275"/>
                  </a:lnTo>
                  <a:lnTo>
                    <a:pt x="792" y="1317"/>
                  </a:lnTo>
                  <a:lnTo>
                    <a:pt x="769" y="1403"/>
                  </a:lnTo>
                  <a:lnTo>
                    <a:pt x="745" y="1491"/>
                  </a:lnTo>
                  <a:lnTo>
                    <a:pt x="732" y="1534"/>
                  </a:lnTo>
                  <a:lnTo>
                    <a:pt x="722" y="1577"/>
                  </a:lnTo>
                  <a:lnTo>
                    <a:pt x="717" y="1620"/>
                  </a:lnTo>
                  <a:lnTo>
                    <a:pt x="715" y="1661"/>
                  </a:lnTo>
                  <a:lnTo>
                    <a:pt x="715" y="1680"/>
                  </a:lnTo>
                  <a:lnTo>
                    <a:pt x="717" y="1701"/>
                  </a:lnTo>
                  <a:lnTo>
                    <a:pt x="720" y="1720"/>
                  </a:lnTo>
                  <a:lnTo>
                    <a:pt x="726" y="1737"/>
                  </a:lnTo>
                  <a:lnTo>
                    <a:pt x="732" y="1756"/>
                  </a:lnTo>
                  <a:lnTo>
                    <a:pt x="741" y="1773"/>
                  </a:lnTo>
                  <a:lnTo>
                    <a:pt x="753" y="1790"/>
                  </a:lnTo>
                  <a:lnTo>
                    <a:pt x="766" y="1806"/>
                  </a:lnTo>
                  <a:lnTo>
                    <a:pt x="775" y="1818"/>
                  </a:lnTo>
                  <a:lnTo>
                    <a:pt x="786" y="1828"/>
                  </a:lnTo>
                  <a:lnTo>
                    <a:pt x="796" y="1839"/>
                  </a:lnTo>
                  <a:lnTo>
                    <a:pt x="807" y="1847"/>
                  </a:lnTo>
                  <a:lnTo>
                    <a:pt x="819" y="1858"/>
                  </a:lnTo>
                  <a:lnTo>
                    <a:pt x="832" y="1866"/>
                  </a:lnTo>
                  <a:lnTo>
                    <a:pt x="843" y="1875"/>
                  </a:lnTo>
                  <a:lnTo>
                    <a:pt x="856" y="1883"/>
                  </a:lnTo>
                  <a:lnTo>
                    <a:pt x="852" y="1873"/>
                  </a:lnTo>
                  <a:lnTo>
                    <a:pt x="852" y="1689"/>
                  </a:lnTo>
                  <a:lnTo>
                    <a:pt x="847" y="1255"/>
                  </a:lnTo>
                  <a:lnTo>
                    <a:pt x="830" y="1122"/>
                  </a:lnTo>
                  <a:lnTo>
                    <a:pt x="813" y="901"/>
                  </a:lnTo>
                  <a:lnTo>
                    <a:pt x="832" y="731"/>
                  </a:lnTo>
                  <a:close/>
                </a:path>
              </a:pathLst>
            </a:custGeom>
            <a:solidFill>
              <a:srgbClr val="424B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74" name="Freeform 122"/>
            <p:cNvSpPr>
              <a:spLocks/>
            </p:cNvSpPr>
            <p:nvPr/>
          </p:nvSpPr>
          <p:spPr bwMode="auto">
            <a:xfrm>
              <a:off x="2914" y="3116"/>
              <a:ext cx="61" cy="175"/>
            </a:xfrm>
            <a:custGeom>
              <a:avLst/>
              <a:gdLst>
                <a:gd name="T0" fmla="*/ 0 w 185"/>
                <a:gd name="T1" fmla="*/ 0 h 509"/>
                <a:gd name="T2" fmla="*/ 36 w 185"/>
                <a:gd name="T3" fmla="*/ 436 h 509"/>
                <a:gd name="T4" fmla="*/ 49 w 185"/>
                <a:gd name="T5" fmla="*/ 448 h 509"/>
                <a:gd name="T6" fmla="*/ 59 w 185"/>
                <a:gd name="T7" fmla="*/ 459 h 509"/>
                <a:gd name="T8" fmla="*/ 68 w 185"/>
                <a:gd name="T9" fmla="*/ 469 h 509"/>
                <a:gd name="T10" fmla="*/ 78 w 185"/>
                <a:gd name="T11" fmla="*/ 478 h 509"/>
                <a:gd name="T12" fmla="*/ 87 w 185"/>
                <a:gd name="T13" fmla="*/ 486 h 509"/>
                <a:gd name="T14" fmla="*/ 98 w 185"/>
                <a:gd name="T15" fmla="*/ 493 h 509"/>
                <a:gd name="T16" fmla="*/ 113 w 185"/>
                <a:gd name="T17" fmla="*/ 502 h 509"/>
                <a:gd name="T18" fmla="*/ 130 w 185"/>
                <a:gd name="T19" fmla="*/ 509 h 509"/>
                <a:gd name="T20" fmla="*/ 142 w 185"/>
                <a:gd name="T21" fmla="*/ 502 h 509"/>
                <a:gd name="T22" fmla="*/ 151 w 185"/>
                <a:gd name="T23" fmla="*/ 493 h 509"/>
                <a:gd name="T24" fmla="*/ 161 w 185"/>
                <a:gd name="T25" fmla="*/ 483 h 509"/>
                <a:gd name="T26" fmla="*/ 168 w 185"/>
                <a:gd name="T27" fmla="*/ 469 h 509"/>
                <a:gd name="T28" fmla="*/ 174 w 185"/>
                <a:gd name="T29" fmla="*/ 455 h 509"/>
                <a:gd name="T30" fmla="*/ 180 w 185"/>
                <a:gd name="T31" fmla="*/ 440 h 509"/>
                <a:gd name="T32" fmla="*/ 183 w 185"/>
                <a:gd name="T33" fmla="*/ 421 h 509"/>
                <a:gd name="T34" fmla="*/ 185 w 185"/>
                <a:gd name="T35" fmla="*/ 402 h 509"/>
                <a:gd name="T36" fmla="*/ 185 w 185"/>
                <a:gd name="T37" fmla="*/ 383 h 509"/>
                <a:gd name="T38" fmla="*/ 185 w 185"/>
                <a:gd name="T39" fmla="*/ 362 h 509"/>
                <a:gd name="T40" fmla="*/ 185 w 185"/>
                <a:gd name="T41" fmla="*/ 340 h 509"/>
                <a:gd name="T42" fmla="*/ 183 w 185"/>
                <a:gd name="T43" fmla="*/ 319 h 509"/>
                <a:gd name="T44" fmla="*/ 176 w 185"/>
                <a:gd name="T45" fmla="*/ 272 h 509"/>
                <a:gd name="T46" fmla="*/ 164 w 185"/>
                <a:gd name="T47" fmla="*/ 228 h 509"/>
                <a:gd name="T48" fmla="*/ 151 w 185"/>
                <a:gd name="T49" fmla="*/ 183 h 509"/>
                <a:gd name="T50" fmla="*/ 134 w 185"/>
                <a:gd name="T51" fmla="*/ 140 h 509"/>
                <a:gd name="T52" fmla="*/ 115 w 185"/>
                <a:gd name="T53" fmla="*/ 100 h 509"/>
                <a:gd name="T54" fmla="*/ 95 w 185"/>
                <a:gd name="T55" fmla="*/ 66 h 509"/>
                <a:gd name="T56" fmla="*/ 83 w 185"/>
                <a:gd name="T57" fmla="*/ 50 h 509"/>
                <a:gd name="T58" fmla="*/ 72 w 185"/>
                <a:gd name="T59" fmla="*/ 36 h 509"/>
                <a:gd name="T60" fmla="*/ 61 w 185"/>
                <a:gd name="T61" fmla="*/ 24 h 509"/>
                <a:gd name="T62" fmla="*/ 49 w 185"/>
                <a:gd name="T63" fmla="*/ 16 h 509"/>
                <a:gd name="T64" fmla="*/ 38 w 185"/>
                <a:gd name="T65" fmla="*/ 7 h 509"/>
                <a:gd name="T66" fmla="*/ 25 w 185"/>
                <a:gd name="T67" fmla="*/ 2 h 509"/>
                <a:gd name="T68" fmla="*/ 14 w 185"/>
                <a:gd name="T69" fmla="*/ 0 h 509"/>
                <a:gd name="T70" fmla="*/ 0 w 185"/>
                <a:gd name="T71" fmla="*/ 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5" h="509">
                  <a:moveTo>
                    <a:pt x="0" y="0"/>
                  </a:moveTo>
                  <a:lnTo>
                    <a:pt x="36" y="436"/>
                  </a:lnTo>
                  <a:lnTo>
                    <a:pt x="49" y="448"/>
                  </a:lnTo>
                  <a:lnTo>
                    <a:pt x="59" y="459"/>
                  </a:lnTo>
                  <a:lnTo>
                    <a:pt x="68" y="469"/>
                  </a:lnTo>
                  <a:lnTo>
                    <a:pt x="78" y="478"/>
                  </a:lnTo>
                  <a:lnTo>
                    <a:pt x="87" y="486"/>
                  </a:lnTo>
                  <a:lnTo>
                    <a:pt x="98" y="493"/>
                  </a:lnTo>
                  <a:lnTo>
                    <a:pt x="113" y="502"/>
                  </a:lnTo>
                  <a:lnTo>
                    <a:pt x="130" y="509"/>
                  </a:lnTo>
                  <a:lnTo>
                    <a:pt x="142" y="502"/>
                  </a:lnTo>
                  <a:lnTo>
                    <a:pt x="151" y="493"/>
                  </a:lnTo>
                  <a:lnTo>
                    <a:pt x="161" y="483"/>
                  </a:lnTo>
                  <a:lnTo>
                    <a:pt x="168" y="469"/>
                  </a:lnTo>
                  <a:lnTo>
                    <a:pt x="174" y="455"/>
                  </a:lnTo>
                  <a:lnTo>
                    <a:pt x="180" y="440"/>
                  </a:lnTo>
                  <a:lnTo>
                    <a:pt x="183" y="421"/>
                  </a:lnTo>
                  <a:lnTo>
                    <a:pt x="185" y="402"/>
                  </a:lnTo>
                  <a:lnTo>
                    <a:pt x="185" y="383"/>
                  </a:lnTo>
                  <a:lnTo>
                    <a:pt x="185" y="362"/>
                  </a:lnTo>
                  <a:lnTo>
                    <a:pt x="185" y="340"/>
                  </a:lnTo>
                  <a:lnTo>
                    <a:pt x="183" y="319"/>
                  </a:lnTo>
                  <a:lnTo>
                    <a:pt x="176" y="272"/>
                  </a:lnTo>
                  <a:lnTo>
                    <a:pt x="164" y="228"/>
                  </a:lnTo>
                  <a:lnTo>
                    <a:pt x="151" y="183"/>
                  </a:lnTo>
                  <a:lnTo>
                    <a:pt x="134" y="140"/>
                  </a:lnTo>
                  <a:lnTo>
                    <a:pt x="115" y="100"/>
                  </a:lnTo>
                  <a:lnTo>
                    <a:pt x="95" y="66"/>
                  </a:lnTo>
                  <a:lnTo>
                    <a:pt x="83" y="50"/>
                  </a:lnTo>
                  <a:lnTo>
                    <a:pt x="72" y="36"/>
                  </a:lnTo>
                  <a:lnTo>
                    <a:pt x="61" y="24"/>
                  </a:lnTo>
                  <a:lnTo>
                    <a:pt x="49" y="16"/>
                  </a:lnTo>
                  <a:lnTo>
                    <a:pt x="38" y="7"/>
                  </a:lnTo>
                  <a:lnTo>
                    <a:pt x="25" y="2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75" name="Freeform 123"/>
            <p:cNvSpPr>
              <a:spLocks/>
            </p:cNvSpPr>
            <p:nvPr/>
          </p:nvSpPr>
          <p:spPr bwMode="auto">
            <a:xfrm>
              <a:off x="3099" y="3129"/>
              <a:ext cx="61" cy="503"/>
            </a:xfrm>
            <a:custGeom>
              <a:avLst/>
              <a:gdLst>
                <a:gd name="T0" fmla="*/ 117 w 183"/>
                <a:gd name="T1" fmla="*/ 64 h 1470"/>
                <a:gd name="T2" fmla="*/ 92 w 183"/>
                <a:gd name="T3" fmla="*/ 167 h 1470"/>
                <a:gd name="T4" fmla="*/ 79 w 183"/>
                <a:gd name="T5" fmla="*/ 241 h 1470"/>
                <a:gd name="T6" fmla="*/ 73 w 183"/>
                <a:gd name="T7" fmla="*/ 315 h 1470"/>
                <a:gd name="T8" fmla="*/ 71 w 183"/>
                <a:gd name="T9" fmla="*/ 390 h 1470"/>
                <a:gd name="T10" fmla="*/ 79 w 183"/>
                <a:gd name="T11" fmla="*/ 460 h 1470"/>
                <a:gd name="T12" fmla="*/ 94 w 183"/>
                <a:gd name="T13" fmla="*/ 526 h 1470"/>
                <a:gd name="T14" fmla="*/ 117 w 183"/>
                <a:gd name="T15" fmla="*/ 581 h 1470"/>
                <a:gd name="T16" fmla="*/ 128 w 183"/>
                <a:gd name="T17" fmla="*/ 631 h 1470"/>
                <a:gd name="T18" fmla="*/ 132 w 183"/>
                <a:gd name="T19" fmla="*/ 684 h 1470"/>
                <a:gd name="T20" fmla="*/ 126 w 183"/>
                <a:gd name="T21" fmla="*/ 739 h 1470"/>
                <a:gd name="T22" fmla="*/ 111 w 183"/>
                <a:gd name="T23" fmla="*/ 826 h 1470"/>
                <a:gd name="T24" fmla="*/ 77 w 183"/>
                <a:gd name="T25" fmla="*/ 943 h 1470"/>
                <a:gd name="T26" fmla="*/ 39 w 183"/>
                <a:gd name="T27" fmla="*/ 1063 h 1470"/>
                <a:gd name="T28" fmla="*/ 17 w 183"/>
                <a:gd name="T29" fmla="*/ 1153 h 1470"/>
                <a:gd name="T30" fmla="*/ 5 w 183"/>
                <a:gd name="T31" fmla="*/ 1213 h 1470"/>
                <a:gd name="T32" fmla="*/ 0 w 183"/>
                <a:gd name="T33" fmla="*/ 1272 h 1470"/>
                <a:gd name="T34" fmla="*/ 2 w 183"/>
                <a:gd name="T35" fmla="*/ 1330 h 1470"/>
                <a:gd name="T36" fmla="*/ 11 w 183"/>
                <a:gd name="T37" fmla="*/ 1387 h 1470"/>
                <a:gd name="T38" fmla="*/ 30 w 183"/>
                <a:gd name="T39" fmla="*/ 1442 h 1470"/>
                <a:gd name="T40" fmla="*/ 71 w 183"/>
                <a:gd name="T41" fmla="*/ 1470 h 1470"/>
                <a:gd name="T42" fmla="*/ 77 w 183"/>
                <a:gd name="T43" fmla="*/ 1396 h 1470"/>
                <a:gd name="T44" fmla="*/ 96 w 183"/>
                <a:gd name="T45" fmla="*/ 1318 h 1470"/>
                <a:gd name="T46" fmla="*/ 145 w 183"/>
                <a:gd name="T47" fmla="*/ 1158 h 1470"/>
                <a:gd name="T48" fmla="*/ 166 w 183"/>
                <a:gd name="T49" fmla="*/ 1077 h 1470"/>
                <a:gd name="T50" fmla="*/ 179 w 183"/>
                <a:gd name="T51" fmla="*/ 1000 h 1470"/>
                <a:gd name="T52" fmla="*/ 181 w 183"/>
                <a:gd name="T53" fmla="*/ 925 h 1470"/>
                <a:gd name="T54" fmla="*/ 175 w 183"/>
                <a:gd name="T55" fmla="*/ 889 h 1470"/>
                <a:gd name="T56" fmla="*/ 164 w 183"/>
                <a:gd name="T57" fmla="*/ 857 h 1470"/>
                <a:gd name="T58" fmla="*/ 147 w 183"/>
                <a:gd name="T59" fmla="*/ 810 h 1470"/>
                <a:gd name="T60" fmla="*/ 135 w 183"/>
                <a:gd name="T61" fmla="*/ 762 h 1470"/>
                <a:gd name="T62" fmla="*/ 122 w 183"/>
                <a:gd name="T63" fmla="*/ 662 h 1470"/>
                <a:gd name="T64" fmla="*/ 120 w 183"/>
                <a:gd name="T65" fmla="*/ 557 h 1470"/>
                <a:gd name="T66" fmla="*/ 126 w 183"/>
                <a:gd name="T67" fmla="*/ 448 h 1470"/>
                <a:gd name="T68" fmla="*/ 151 w 183"/>
                <a:gd name="T69" fmla="*/ 233 h 1470"/>
                <a:gd name="T70" fmla="*/ 160 w 183"/>
                <a:gd name="T71" fmla="*/ 128 h 1470"/>
                <a:gd name="T72" fmla="*/ 164 w 183"/>
                <a:gd name="T73" fmla="*/ 28 h 1470"/>
                <a:gd name="T74" fmla="*/ 158 w 183"/>
                <a:gd name="T75" fmla="*/ 24 h 1470"/>
                <a:gd name="T76" fmla="*/ 152 w 183"/>
                <a:gd name="T77" fmla="*/ 19 h 1470"/>
                <a:gd name="T78" fmla="*/ 145 w 183"/>
                <a:gd name="T79" fmla="*/ 10 h 1470"/>
                <a:gd name="T80" fmla="*/ 135 w 183"/>
                <a:gd name="T81" fmla="*/ 0 h 1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3" h="1470">
                  <a:moveTo>
                    <a:pt x="135" y="0"/>
                  </a:moveTo>
                  <a:lnTo>
                    <a:pt x="117" y="64"/>
                  </a:lnTo>
                  <a:lnTo>
                    <a:pt x="100" y="131"/>
                  </a:lnTo>
                  <a:lnTo>
                    <a:pt x="92" y="167"/>
                  </a:lnTo>
                  <a:lnTo>
                    <a:pt x="85" y="203"/>
                  </a:lnTo>
                  <a:lnTo>
                    <a:pt x="79" y="241"/>
                  </a:lnTo>
                  <a:lnTo>
                    <a:pt x="75" y="278"/>
                  </a:lnTo>
                  <a:lnTo>
                    <a:pt x="73" y="315"/>
                  </a:lnTo>
                  <a:lnTo>
                    <a:pt x="71" y="352"/>
                  </a:lnTo>
                  <a:lnTo>
                    <a:pt x="71" y="390"/>
                  </a:lnTo>
                  <a:lnTo>
                    <a:pt x="73" y="424"/>
                  </a:lnTo>
                  <a:lnTo>
                    <a:pt x="79" y="460"/>
                  </a:lnTo>
                  <a:lnTo>
                    <a:pt x="85" y="493"/>
                  </a:lnTo>
                  <a:lnTo>
                    <a:pt x="94" y="526"/>
                  </a:lnTo>
                  <a:lnTo>
                    <a:pt x="107" y="555"/>
                  </a:lnTo>
                  <a:lnTo>
                    <a:pt x="117" y="581"/>
                  </a:lnTo>
                  <a:lnTo>
                    <a:pt x="122" y="605"/>
                  </a:lnTo>
                  <a:lnTo>
                    <a:pt x="128" y="631"/>
                  </a:lnTo>
                  <a:lnTo>
                    <a:pt x="130" y="658"/>
                  </a:lnTo>
                  <a:lnTo>
                    <a:pt x="132" y="684"/>
                  </a:lnTo>
                  <a:lnTo>
                    <a:pt x="130" y="712"/>
                  </a:lnTo>
                  <a:lnTo>
                    <a:pt x="126" y="739"/>
                  </a:lnTo>
                  <a:lnTo>
                    <a:pt x="122" y="769"/>
                  </a:lnTo>
                  <a:lnTo>
                    <a:pt x="111" y="826"/>
                  </a:lnTo>
                  <a:lnTo>
                    <a:pt x="96" y="884"/>
                  </a:lnTo>
                  <a:lnTo>
                    <a:pt x="77" y="943"/>
                  </a:lnTo>
                  <a:lnTo>
                    <a:pt x="58" y="1003"/>
                  </a:lnTo>
                  <a:lnTo>
                    <a:pt x="39" y="1063"/>
                  </a:lnTo>
                  <a:lnTo>
                    <a:pt x="24" y="1124"/>
                  </a:lnTo>
                  <a:lnTo>
                    <a:pt x="17" y="1153"/>
                  </a:lnTo>
                  <a:lnTo>
                    <a:pt x="11" y="1182"/>
                  </a:lnTo>
                  <a:lnTo>
                    <a:pt x="5" y="1213"/>
                  </a:lnTo>
                  <a:lnTo>
                    <a:pt x="2" y="1243"/>
                  </a:lnTo>
                  <a:lnTo>
                    <a:pt x="0" y="1272"/>
                  </a:lnTo>
                  <a:lnTo>
                    <a:pt x="0" y="1301"/>
                  </a:lnTo>
                  <a:lnTo>
                    <a:pt x="2" y="1330"/>
                  </a:lnTo>
                  <a:lnTo>
                    <a:pt x="5" y="1358"/>
                  </a:lnTo>
                  <a:lnTo>
                    <a:pt x="11" y="1387"/>
                  </a:lnTo>
                  <a:lnTo>
                    <a:pt x="19" y="1415"/>
                  </a:lnTo>
                  <a:lnTo>
                    <a:pt x="30" y="1442"/>
                  </a:lnTo>
                  <a:lnTo>
                    <a:pt x="43" y="1470"/>
                  </a:lnTo>
                  <a:lnTo>
                    <a:pt x="71" y="1470"/>
                  </a:lnTo>
                  <a:lnTo>
                    <a:pt x="73" y="1434"/>
                  </a:lnTo>
                  <a:lnTo>
                    <a:pt x="77" y="1396"/>
                  </a:lnTo>
                  <a:lnTo>
                    <a:pt x="86" y="1358"/>
                  </a:lnTo>
                  <a:lnTo>
                    <a:pt x="96" y="1318"/>
                  </a:lnTo>
                  <a:lnTo>
                    <a:pt x="119" y="1239"/>
                  </a:lnTo>
                  <a:lnTo>
                    <a:pt x="145" y="1158"/>
                  </a:lnTo>
                  <a:lnTo>
                    <a:pt x="156" y="1117"/>
                  </a:lnTo>
                  <a:lnTo>
                    <a:pt x="166" y="1077"/>
                  </a:lnTo>
                  <a:lnTo>
                    <a:pt x="173" y="1038"/>
                  </a:lnTo>
                  <a:lnTo>
                    <a:pt x="179" y="1000"/>
                  </a:lnTo>
                  <a:lnTo>
                    <a:pt x="183" y="962"/>
                  </a:lnTo>
                  <a:lnTo>
                    <a:pt x="181" y="925"/>
                  </a:lnTo>
                  <a:lnTo>
                    <a:pt x="179" y="907"/>
                  </a:lnTo>
                  <a:lnTo>
                    <a:pt x="175" y="889"/>
                  </a:lnTo>
                  <a:lnTo>
                    <a:pt x="169" y="872"/>
                  </a:lnTo>
                  <a:lnTo>
                    <a:pt x="164" y="857"/>
                  </a:lnTo>
                  <a:lnTo>
                    <a:pt x="154" y="832"/>
                  </a:lnTo>
                  <a:lnTo>
                    <a:pt x="147" y="810"/>
                  </a:lnTo>
                  <a:lnTo>
                    <a:pt x="141" y="786"/>
                  </a:lnTo>
                  <a:lnTo>
                    <a:pt x="135" y="762"/>
                  </a:lnTo>
                  <a:lnTo>
                    <a:pt x="126" y="712"/>
                  </a:lnTo>
                  <a:lnTo>
                    <a:pt x="122" y="662"/>
                  </a:lnTo>
                  <a:lnTo>
                    <a:pt x="119" y="608"/>
                  </a:lnTo>
                  <a:lnTo>
                    <a:pt x="120" y="557"/>
                  </a:lnTo>
                  <a:lnTo>
                    <a:pt x="122" y="503"/>
                  </a:lnTo>
                  <a:lnTo>
                    <a:pt x="126" y="448"/>
                  </a:lnTo>
                  <a:lnTo>
                    <a:pt x="137" y="340"/>
                  </a:lnTo>
                  <a:lnTo>
                    <a:pt x="151" y="233"/>
                  </a:lnTo>
                  <a:lnTo>
                    <a:pt x="154" y="179"/>
                  </a:lnTo>
                  <a:lnTo>
                    <a:pt x="160" y="128"/>
                  </a:lnTo>
                  <a:lnTo>
                    <a:pt x="162" y="76"/>
                  </a:lnTo>
                  <a:lnTo>
                    <a:pt x="164" y="28"/>
                  </a:lnTo>
                  <a:lnTo>
                    <a:pt x="162" y="26"/>
                  </a:lnTo>
                  <a:lnTo>
                    <a:pt x="158" y="24"/>
                  </a:lnTo>
                  <a:lnTo>
                    <a:pt x="156" y="23"/>
                  </a:lnTo>
                  <a:lnTo>
                    <a:pt x="152" y="19"/>
                  </a:lnTo>
                  <a:lnTo>
                    <a:pt x="149" y="16"/>
                  </a:lnTo>
                  <a:lnTo>
                    <a:pt x="145" y="10"/>
                  </a:lnTo>
                  <a:lnTo>
                    <a:pt x="141" y="5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76" name="Freeform 124"/>
            <p:cNvSpPr>
              <a:spLocks/>
            </p:cNvSpPr>
            <p:nvPr/>
          </p:nvSpPr>
          <p:spPr bwMode="auto">
            <a:xfrm>
              <a:off x="2934" y="2833"/>
              <a:ext cx="84" cy="160"/>
            </a:xfrm>
            <a:custGeom>
              <a:avLst/>
              <a:gdLst>
                <a:gd name="T0" fmla="*/ 192 w 256"/>
                <a:gd name="T1" fmla="*/ 0 h 469"/>
                <a:gd name="T2" fmla="*/ 154 w 256"/>
                <a:gd name="T3" fmla="*/ 2 h 469"/>
                <a:gd name="T4" fmla="*/ 117 w 256"/>
                <a:gd name="T5" fmla="*/ 7 h 469"/>
                <a:gd name="T6" fmla="*/ 83 w 256"/>
                <a:gd name="T7" fmla="*/ 14 h 469"/>
                <a:gd name="T8" fmla="*/ 71 w 256"/>
                <a:gd name="T9" fmla="*/ 26 h 469"/>
                <a:gd name="T10" fmla="*/ 54 w 256"/>
                <a:gd name="T11" fmla="*/ 71 h 469"/>
                <a:gd name="T12" fmla="*/ 38 w 256"/>
                <a:gd name="T13" fmla="*/ 173 h 469"/>
                <a:gd name="T14" fmla="*/ 17 w 256"/>
                <a:gd name="T15" fmla="*/ 281 h 469"/>
                <a:gd name="T16" fmla="*/ 2 w 256"/>
                <a:gd name="T17" fmla="*/ 386 h 469"/>
                <a:gd name="T18" fmla="*/ 7 w 256"/>
                <a:gd name="T19" fmla="*/ 436 h 469"/>
                <a:gd name="T20" fmla="*/ 26 w 256"/>
                <a:gd name="T21" fmla="*/ 424 h 469"/>
                <a:gd name="T22" fmla="*/ 43 w 256"/>
                <a:gd name="T23" fmla="*/ 395 h 469"/>
                <a:gd name="T24" fmla="*/ 60 w 256"/>
                <a:gd name="T25" fmla="*/ 366 h 469"/>
                <a:gd name="T26" fmla="*/ 75 w 256"/>
                <a:gd name="T27" fmla="*/ 347 h 469"/>
                <a:gd name="T28" fmla="*/ 90 w 256"/>
                <a:gd name="T29" fmla="*/ 336 h 469"/>
                <a:gd name="T30" fmla="*/ 104 w 256"/>
                <a:gd name="T31" fmla="*/ 333 h 469"/>
                <a:gd name="T32" fmla="*/ 111 w 256"/>
                <a:gd name="T33" fmla="*/ 336 h 469"/>
                <a:gd name="T34" fmla="*/ 122 w 256"/>
                <a:gd name="T35" fmla="*/ 342 h 469"/>
                <a:gd name="T36" fmla="*/ 132 w 256"/>
                <a:gd name="T37" fmla="*/ 345 h 469"/>
                <a:gd name="T38" fmla="*/ 137 w 256"/>
                <a:gd name="T39" fmla="*/ 355 h 469"/>
                <a:gd name="T40" fmla="*/ 147 w 256"/>
                <a:gd name="T41" fmla="*/ 390 h 469"/>
                <a:gd name="T42" fmla="*/ 158 w 256"/>
                <a:gd name="T43" fmla="*/ 435 h 469"/>
                <a:gd name="T44" fmla="*/ 170 w 256"/>
                <a:gd name="T45" fmla="*/ 459 h 469"/>
                <a:gd name="T46" fmla="*/ 179 w 256"/>
                <a:gd name="T47" fmla="*/ 469 h 469"/>
                <a:gd name="T48" fmla="*/ 187 w 256"/>
                <a:gd name="T49" fmla="*/ 445 h 469"/>
                <a:gd name="T50" fmla="*/ 190 w 256"/>
                <a:gd name="T51" fmla="*/ 409 h 469"/>
                <a:gd name="T52" fmla="*/ 200 w 256"/>
                <a:gd name="T53" fmla="*/ 378 h 469"/>
                <a:gd name="T54" fmla="*/ 205 w 256"/>
                <a:gd name="T55" fmla="*/ 357 h 469"/>
                <a:gd name="T56" fmla="*/ 205 w 256"/>
                <a:gd name="T57" fmla="*/ 343 h 469"/>
                <a:gd name="T58" fmla="*/ 192 w 256"/>
                <a:gd name="T59" fmla="*/ 307 h 469"/>
                <a:gd name="T60" fmla="*/ 171 w 256"/>
                <a:gd name="T61" fmla="*/ 243 h 469"/>
                <a:gd name="T62" fmla="*/ 181 w 256"/>
                <a:gd name="T63" fmla="*/ 204 h 469"/>
                <a:gd name="T64" fmla="*/ 205 w 256"/>
                <a:gd name="T65" fmla="*/ 166 h 469"/>
                <a:gd name="T66" fmla="*/ 232 w 256"/>
                <a:gd name="T67" fmla="*/ 136 h 469"/>
                <a:gd name="T68" fmla="*/ 247 w 256"/>
                <a:gd name="T69" fmla="*/ 116 h 469"/>
                <a:gd name="T70" fmla="*/ 256 w 256"/>
                <a:gd name="T71" fmla="*/ 90 h 469"/>
                <a:gd name="T72" fmla="*/ 254 w 256"/>
                <a:gd name="T73" fmla="*/ 50 h 469"/>
                <a:gd name="T74" fmla="*/ 247 w 256"/>
                <a:gd name="T75" fmla="*/ 24 h 469"/>
                <a:gd name="T76" fmla="*/ 237 w 256"/>
                <a:gd name="T77" fmla="*/ 21 h 469"/>
                <a:gd name="T78" fmla="*/ 228 w 256"/>
                <a:gd name="T79" fmla="*/ 14 h 469"/>
                <a:gd name="T80" fmla="*/ 215 w 256"/>
                <a:gd name="T81" fmla="*/ 4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56" h="469">
                  <a:moveTo>
                    <a:pt x="207" y="0"/>
                  </a:moveTo>
                  <a:lnTo>
                    <a:pt x="192" y="0"/>
                  </a:lnTo>
                  <a:lnTo>
                    <a:pt x="173" y="0"/>
                  </a:lnTo>
                  <a:lnTo>
                    <a:pt x="154" y="2"/>
                  </a:lnTo>
                  <a:lnTo>
                    <a:pt x="136" y="4"/>
                  </a:lnTo>
                  <a:lnTo>
                    <a:pt x="117" y="7"/>
                  </a:lnTo>
                  <a:lnTo>
                    <a:pt x="100" y="11"/>
                  </a:lnTo>
                  <a:lnTo>
                    <a:pt x="83" y="14"/>
                  </a:lnTo>
                  <a:lnTo>
                    <a:pt x="71" y="19"/>
                  </a:lnTo>
                  <a:lnTo>
                    <a:pt x="71" y="26"/>
                  </a:lnTo>
                  <a:lnTo>
                    <a:pt x="56" y="26"/>
                  </a:lnTo>
                  <a:lnTo>
                    <a:pt x="54" y="71"/>
                  </a:lnTo>
                  <a:lnTo>
                    <a:pt x="47" y="121"/>
                  </a:lnTo>
                  <a:lnTo>
                    <a:pt x="38" y="173"/>
                  </a:lnTo>
                  <a:lnTo>
                    <a:pt x="28" y="226"/>
                  </a:lnTo>
                  <a:lnTo>
                    <a:pt x="17" y="281"/>
                  </a:lnTo>
                  <a:lnTo>
                    <a:pt x="7" y="335"/>
                  </a:lnTo>
                  <a:lnTo>
                    <a:pt x="2" y="386"/>
                  </a:lnTo>
                  <a:lnTo>
                    <a:pt x="0" y="436"/>
                  </a:lnTo>
                  <a:lnTo>
                    <a:pt x="7" y="436"/>
                  </a:lnTo>
                  <a:lnTo>
                    <a:pt x="13" y="436"/>
                  </a:lnTo>
                  <a:lnTo>
                    <a:pt x="26" y="424"/>
                  </a:lnTo>
                  <a:lnTo>
                    <a:pt x="36" y="410"/>
                  </a:lnTo>
                  <a:lnTo>
                    <a:pt x="43" y="395"/>
                  </a:lnTo>
                  <a:lnTo>
                    <a:pt x="51" y="379"/>
                  </a:lnTo>
                  <a:lnTo>
                    <a:pt x="60" y="366"/>
                  </a:lnTo>
                  <a:lnTo>
                    <a:pt x="70" y="352"/>
                  </a:lnTo>
                  <a:lnTo>
                    <a:pt x="75" y="347"/>
                  </a:lnTo>
                  <a:lnTo>
                    <a:pt x="83" y="342"/>
                  </a:lnTo>
                  <a:lnTo>
                    <a:pt x="90" y="336"/>
                  </a:lnTo>
                  <a:lnTo>
                    <a:pt x="100" y="333"/>
                  </a:lnTo>
                  <a:lnTo>
                    <a:pt x="104" y="333"/>
                  </a:lnTo>
                  <a:lnTo>
                    <a:pt x="107" y="335"/>
                  </a:lnTo>
                  <a:lnTo>
                    <a:pt x="111" y="336"/>
                  </a:lnTo>
                  <a:lnTo>
                    <a:pt x="117" y="340"/>
                  </a:lnTo>
                  <a:lnTo>
                    <a:pt x="122" y="342"/>
                  </a:lnTo>
                  <a:lnTo>
                    <a:pt x="128" y="343"/>
                  </a:lnTo>
                  <a:lnTo>
                    <a:pt x="132" y="345"/>
                  </a:lnTo>
                  <a:lnTo>
                    <a:pt x="136" y="345"/>
                  </a:lnTo>
                  <a:lnTo>
                    <a:pt x="137" y="355"/>
                  </a:lnTo>
                  <a:lnTo>
                    <a:pt x="141" y="371"/>
                  </a:lnTo>
                  <a:lnTo>
                    <a:pt x="147" y="390"/>
                  </a:lnTo>
                  <a:lnTo>
                    <a:pt x="153" y="412"/>
                  </a:lnTo>
                  <a:lnTo>
                    <a:pt x="158" y="435"/>
                  </a:lnTo>
                  <a:lnTo>
                    <a:pt x="166" y="452"/>
                  </a:lnTo>
                  <a:lnTo>
                    <a:pt x="170" y="459"/>
                  </a:lnTo>
                  <a:lnTo>
                    <a:pt x="175" y="466"/>
                  </a:lnTo>
                  <a:lnTo>
                    <a:pt x="179" y="469"/>
                  </a:lnTo>
                  <a:lnTo>
                    <a:pt x="185" y="469"/>
                  </a:lnTo>
                  <a:lnTo>
                    <a:pt x="187" y="445"/>
                  </a:lnTo>
                  <a:lnTo>
                    <a:pt x="187" y="424"/>
                  </a:lnTo>
                  <a:lnTo>
                    <a:pt x="190" y="409"/>
                  </a:lnTo>
                  <a:lnTo>
                    <a:pt x="192" y="395"/>
                  </a:lnTo>
                  <a:lnTo>
                    <a:pt x="200" y="378"/>
                  </a:lnTo>
                  <a:lnTo>
                    <a:pt x="205" y="364"/>
                  </a:lnTo>
                  <a:lnTo>
                    <a:pt x="205" y="357"/>
                  </a:lnTo>
                  <a:lnTo>
                    <a:pt x="207" y="350"/>
                  </a:lnTo>
                  <a:lnTo>
                    <a:pt x="205" y="343"/>
                  </a:lnTo>
                  <a:lnTo>
                    <a:pt x="204" y="335"/>
                  </a:lnTo>
                  <a:lnTo>
                    <a:pt x="192" y="307"/>
                  </a:lnTo>
                  <a:lnTo>
                    <a:pt x="171" y="267"/>
                  </a:lnTo>
                  <a:lnTo>
                    <a:pt x="171" y="243"/>
                  </a:lnTo>
                  <a:lnTo>
                    <a:pt x="175" y="221"/>
                  </a:lnTo>
                  <a:lnTo>
                    <a:pt x="181" y="204"/>
                  </a:lnTo>
                  <a:lnTo>
                    <a:pt x="188" y="190"/>
                  </a:lnTo>
                  <a:lnTo>
                    <a:pt x="205" y="166"/>
                  </a:lnTo>
                  <a:lnTo>
                    <a:pt x="224" y="147"/>
                  </a:lnTo>
                  <a:lnTo>
                    <a:pt x="232" y="136"/>
                  </a:lnTo>
                  <a:lnTo>
                    <a:pt x="239" y="128"/>
                  </a:lnTo>
                  <a:lnTo>
                    <a:pt x="247" y="116"/>
                  </a:lnTo>
                  <a:lnTo>
                    <a:pt x="253" y="104"/>
                  </a:lnTo>
                  <a:lnTo>
                    <a:pt x="256" y="90"/>
                  </a:lnTo>
                  <a:lnTo>
                    <a:pt x="256" y="71"/>
                  </a:lnTo>
                  <a:lnTo>
                    <a:pt x="254" y="50"/>
                  </a:lnTo>
                  <a:lnTo>
                    <a:pt x="249" y="26"/>
                  </a:lnTo>
                  <a:lnTo>
                    <a:pt x="247" y="24"/>
                  </a:lnTo>
                  <a:lnTo>
                    <a:pt x="243" y="23"/>
                  </a:lnTo>
                  <a:lnTo>
                    <a:pt x="237" y="21"/>
                  </a:lnTo>
                  <a:lnTo>
                    <a:pt x="234" y="18"/>
                  </a:lnTo>
                  <a:lnTo>
                    <a:pt x="228" y="14"/>
                  </a:lnTo>
                  <a:lnTo>
                    <a:pt x="220" y="9"/>
                  </a:lnTo>
                  <a:lnTo>
                    <a:pt x="215" y="4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77" name="Freeform 125"/>
            <p:cNvSpPr>
              <a:spLocks/>
            </p:cNvSpPr>
            <p:nvPr/>
          </p:nvSpPr>
          <p:spPr bwMode="auto">
            <a:xfrm>
              <a:off x="2943" y="2652"/>
              <a:ext cx="87" cy="89"/>
            </a:xfrm>
            <a:custGeom>
              <a:avLst/>
              <a:gdLst>
                <a:gd name="T0" fmla="*/ 198 w 260"/>
                <a:gd name="T1" fmla="*/ 0 h 260"/>
                <a:gd name="T2" fmla="*/ 192 w 260"/>
                <a:gd name="T3" fmla="*/ 11 h 260"/>
                <a:gd name="T4" fmla="*/ 187 w 260"/>
                <a:gd name="T5" fmla="*/ 21 h 260"/>
                <a:gd name="T6" fmla="*/ 179 w 260"/>
                <a:gd name="T7" fmla="*/ 30 h 260"/>
                <a:gd name="T8" fmla="*/ 172 w 260"/>
                <a:gd name="T9" fmla="*/ 36 h 260"/>
                <a:gd name="T10" fmla="*/ 164 w 260"/>
                <a:gd name="T11" fmla="*/ 42 h 260"/>
                <a:gd name="T12" fmla="*/ 155 w 260"/>
                <a:gd name="T13" fmla="*/ 45 h 260"/>
                <a:gd name="T14" fmla="*/ 145 w 260"/>
                <a:gd name="T15" fmla="*/ 49 h 260"/>
                <a:gd name="T16" fmla="*/ 136 w 260"/>
                <a:gd name="T17" fmla="*/ 50 h 260"/>
                <a:gd name="T18" fmla="*/ 117 w 260"/>
                <a:gd name="T19" fmla="*/ 50 h 260"/>
                <a:gd name="T20" fmla="*/ 94 w 260"/>
                <a:gd name="T21" fmla="*/ 49 h 260"/>
                <a:gd name="T22" fmla="*/ 72 w 260"/>
                <a:gd name="T23" fmla="*/ 42 h 260"/>
                <a:gd name="T24" fmla="*/ 47 w 260"/>
                <a:gd name="T25" fmla="*/ 33 h 260"/>
                <a:gd name="T26" fmla="*/ 38 w 260"/>
                <a:gd name="T27" fmla="*/ 33 h 260"/>
                <a:gd name="T28" fmla="*/ 30 w 260"/>
                <a:gd name="T29" fmla="*/ 35 h 260"/>
                <a:gd name="T30" fmla="*/ 23 w 260"/>
                <a:gd name="T31" fmla="*/ 36 h 260"/>
                <a:gd name="T32" fmla="*/ 15 w 260"/>
                <a:gd name="T33" fmla="*/ 42 h 260"/>
                <a:gd name="T34" fmla="*/ 11 w 260"/>
                <a:gd name="T35" fmla="*/ 45 h 260"/>
                <a:gd name="T36" fmla="*/ 8 w 260"/>
                <a:gd name="T37" fmla="*/ 50 h 260"/>
                <a:gd name="T38" fmla="*/ 4 w 260"/>
                <a:gd name="T39" fmla="*/ 55 h 260"/>
                <a:gd name="T40" fmla="*/ 2 w 260"/>
                <a:gd name="T41" fmla="*/ 62 h 260"/>
                <a:gd name="T42" fmla="*/ 0 w 260"/>
                <a:gd name="T43" fmla="*/ 78 h 260"/>
                <a:gd name="T44" fmla="*/ 2 w 260"/>
                <a:gd name="T45" fmla="*/ 93 h 260"/>
                <a:gd name="T46" fmla="*/ 6 w 260"/>
                <a:gd name="T47" fmla="*/ 112 h 260"/>
                <a:gd name="T48" fmla="*/ 11 w 260"/>
                <a:gd name="T49" fmla="*/ 131 h 260"/>
                <a:gd name="T50" fmla="*/ 28 w 260"/>
                <a:gd name="T51" fmla="*/ 169 h 260"/>
                <a:gd name="T52" fmla="*/ 43 w 260"/>
                <a:gd name="T53" fmla="*/ 204 h 260"/>
                <a:gd name="T54" fmla="*/ 57 w 260"/>
                <a:gd name="T55" fmla="*/ 231 h 260"/>
                <a:gd name="T56" fmla="*/ 62 w 260"/>
                <a:gd name="T57" fmla="*/ 248 h 260"/>
                <a:gd name="T58" fmla="*/ 98 w 260"/>
                <a:gd name="T59" fmla="*/ 248 h 260"/>
                <a:gd name="T60" fmla="*/ 119 w 260"/>
                <a:gd name="T61" fmla="*/ 228 h 260"/>
                <a:gd name="T62" fmla="*/ 132 w 260"/>
                <a:gd name="T63" fmla="*/ 229 h 260"/>
                <a:gd name="T64" fmla="*/ 143 w 260"/>
                <a:gd name="T65" fmla="*/ 233 h 260"/>
                <a:gd name="T66" fmla="*/ 155 w 260"/>
                <a:gd name="T67" fmla="*/ 238 h 260"/>
                <a:gd name="T68" fmla="*/ 166 w 260"/>
                <a:gd name="T69" fmla="*/ 245 h 260"/>
                <a:gd name="T70" fmla="*/ 177 w 260"/>
                <a:gd name="T71" fmla="*/ 250 h 260"/>
                <a:gd name="T72" fmla="*/ 189 w 260"/>
                <a:gd name="T73" fmla="*/ 255 h 260"/>
                <a:gd name="T74" fmla="*/ 200 w 260"/>
                <a:gd name="T75" fmla="*/ 260 h 260"/>
                <a:gd name="T76" fmla="*/ 213 w 260"/>
                <a:gd name="T77" fmla="*/ 260 h 260"/>
                <a:gd name="T78" fmla="*/ 219 w 260"/>
                <a:gd name="T79" fmla="*/ 254 h 260"/>
                <a:gd name="T80" fmla="*/ 224 w 260"/>
                <a:gd name="T81" fmla="*/ 243 h 260"/>
                <a:gd name="T82" fmla="*/ 232 w 260"/>
                <a:gd name="T83" fmla="*/ 229 h 260"/>
                <a:gd name="T84" fmla="*/ 238 w 260"/>
                <a:gd name="T85" fmla="*/ 212 h 260"/>
                <a:gd name="T86" fmla="*/ 245 w 260"/>
                <a:gd name="T87" fmla="*/ 193 h 260"/>
                <a:gd name="T88" fmla="*/ 251 w 260"/>
                <a:gd name="T89" fmla="*/ 173 h 260"/>
                <a:gd name="T90" fmla="*/ 255 w 260"/>
                <a:gd name="T91" fmla="*/ 150 h 260"/>
                <a:gd name="T92" fmla="*/ 258 w 260"/>
                <a:gd name="T93" fmla="*/ 128 h 260"/>
                <a:gd name="T94" fmla="*/ 260 w 260"/>
                <a:gd name="T95" fmla="*/ 105 h 260"/>
                <a:gd name="T96" fmla="*/ 260 w 260"/>
                <a:gd name="T97" fmla="*/ 85 h 260"/>
                <a:gd name="T98" fmla="*/ 258 w 260"/>
                <a:gd name="T99" fmla="*/ 64 h 260"/>
                <a:gd name="T100" fmla="*/ 253 w 260"/>
                <a:gd name="T101" fmla="*/ 45 h 260"/>
                <a:gd name="T102" fmla="*/ 249 w 260"/>
                <a:gd name="T103" fmla="*/ 36 h 260"/>
                <a:gd name="T104" fmla="*/ 243 w 260"/>
                <a:gd name="T105" fmla="*/ 30 h 260"/>
                <a:gd name="T106" fmla="*/ 240 w 260"/>
                <a:gd name="T107" fmla="*/ 23 h 260"/>
                <a:gd name="T108" fmla="*/ 232 w 260"/>
                <a:gd name="T109" fmla="*/ 16 h 260"/>
                <a:gd name="T110" fmla="*/ 226 w 260"/>
                <a:gd name="T111" fmla="*/ 11 h 260"/>
                <a:gd name="T112" fmla="*/ 217 w 260"/>
                <a:gd name="T113" fmla="*/ 5 h 260"/>
                <a:gd name="T114" fmla="*/ 207 w 260"/>
                <a:gd name="T115" fmla="*/ 2 h 260"/>
                <a:gd name="T116" fmla="*/ 198 w 260"/>
                <a:gd name="T117" fmla="*/ 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0" h="260">
                  <a:moveTo>
                    <a:pt x="198" y="0"/>
                  </a:moveTo>
                  <a:lnTo>
                    <a:pt x="192" y="11"/>
                  </a:lnTo>
                  <a:lnTo>
                    <a:pt x="187" y="21"/>
                  </a:lnTo>
                  <a:lnTo>
                    <a:pt x="179" y="30"/>
                  </a:lnTo>
                  <a:lnTo>
                    <a:pt x="172" y="36"/>
                  </a:lnTo>
                  <a:lnTo>
                    <a:pt x="164" y="42"/>
                  </a:lnTo>
                  <a:lnTo>
                    <a:pt x="155" y="45"/>
                  </a:lnTo>
                  <a:lnTo>
                    <a:pt x="145" y="49"/>
                  </a:lnTo>
                  <a:lnTo>
                    <a:pt x="136" y="50"/>
                  </a:lnTo>
                  <a:lnTo>
                    <a:pt x="117" y="50"/>
                  </a:lnTo>
                  <a:lnTo>
                    <a:pt x="94" y="49"/>
                  </a:lnTo>
                  <a:lnTo>
                    <a:pt x="72" y="42"/>
                  </a:lnTo>
                  <a:lnTo>
                    <a:pt x="47" y="33"/>
                  </a:lnTo>
                  <a:lnTo>
                    <a:pt x="38" y="33"/>
                  </a:lnTo>
                  <a:lnTo>
                    <a:pt x="30" y="35"/>
                  </a:lnTo>
                  <a:lnTo>
                    <a:pt x="23" y="36"/>
                  </a:lnTo>
                  <a:lnTo>
                    <a:pt x="15" y="42"/>
                  </a:lnTo>
                  <a:lnTo>
                    <a:pt x="11" y="45"/>
                  </a:lnTo>
                  <a:lnTo>
                    <a:pt x="8" y="50"/>
                  </a:lnTo>
                  <a:lnTo>
                    <a:pt x="4" y="55"/>
                  </a:lnTo>
                  <a:lnTo>
                    <a:pt x="2" y="62"/>
                  </a:lnTo>
                  <a:lnTo>
                    <a:pt x="0" y="78"/>
                  </a:lnTo>
                  <a:lnTo>
                    <a:pt x="2" y="93"/>
                  </a:lnTo>
                  <a:lnTo>
                    <a:pt x="6" y="112"/>
                  </a:lnTo>
                  <a:lnTo>
                    <a:pt x="11" y="131"/>
                  </a:lnTo>
                  <a:lnTo>
                    <a:pt x="28" y="169"/>
                  </a:lnTo>
                  <a:lnTo>
                    <a:pt x="43" y="204"/>
                  </a:lnTo>
                  <a:lnTo>
                    <a:pt x="57" y="231"/>
                  </a:lnTo>
                  <a:lnTo>
                    <a:pt x="62" y="248"/>
                  </a:lnTo>
                  <a:lnTo>
                    <a:pt x="98" y="248"/>
                  </a:lnTo>
                  <a:lnTo>
                    <a:pt x="119" y="228"/>
                  </a:lnTo>
                  <a:lnTo>
                    <a:pt x="132" y="229"/>
                  </a:lnTo>
                  <a:lnTo>
                    <a:pt x="143" y="233"/>
                  </a:lnTo>
                  <a:lnTo>
                    <a:pt x="155" y="238"/>
                  </a:lnTo>
                  <a:lnTo>
                    <a:pt x="166" y="245"/>
                  </a:lnTo>
                  <a:lnTo>
                    <a:pt x="177" y="250"/>
                  </a:lnTo>
                  <a:lnTo>
                    <a:pt x="189" y="255"/>
                  </a:lnTo>
                  <a:lnTo>
                    <a:pt x="200" y="260"/>
                  </a:lnTo>
                  <a:lnTo>
                    <a:pt x="213" y="260"/>
                  </a:lnTo>
                  <a:lnTo>
                    <a:pt x="219" y="254"/>
                  </a:lnTo>
                  <a:lnTo>
                    <a:pt x="224" y="243"/>
                  </a:lnTo>
                  <a:lnTo>
                    <a:pt x="232" y="229"/>
                  </a:lnTo>
                  <a:lnTo>
                    <a:pt x="238" y="212"/>
                  </a:lnTo>
                  <a:lnTo>
                    <a:pt x="245" y="193"/>
                  </a:lnTo>
                  <a:lnTo>
                    <a:pt x="251" y="173"/>
                  </a:lnTo>
                  <a:lnTo>
                    <a:pt x="255" y="150"/>
                  </a:lnTo>
                  <a:lnTo>
                    <a:pt x="258" y="128"/>
                  </a:lnTo>
                  <a:lnTo>
                    <a:pt x="260" y="105"/>
                  </a:lnTo>
                  <a:lnTo>
                    <a:pt x="260" y="85"/>
                  </a:lnTo>
                  <a:lnTo>
                    <a:pt x="258" y="64"/>
                  </a:lnTo>
                  <a:lnTo>
                    <a:pt x="253" y="45"/>
                  </a:lnTo>
                  <a:lnTo>
                    <a:pt x="249" y="36"/>
                  </a:lnTo>
                  <a:lnTo>
                    <a:pt x="243" y="30"/>
                  </a:lnTo>
                  <a:lnTo>
                    <a:pt x="240" y="23"/>
                  </a:lnTo>
                  <a:lnTo>
                    <a:pt x="232" y="16"/>
                  </a:lnTo>
                  <a:lnTo>
                    <a:pt x="226" y="11"/>
                  </a:lnTo>
                  <a:lnTo>
                    <a:pt x="217" y="5"/>
                  </a:lnTo>
                  <a:lnTo>
                    <a:pt x="207" y="2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78" name="Freeform 126"/>
            <p:cNvSpPr>
              <a:spLocks/>
            </p:cNvSpPr>
            <p:nvPr/>
          </p:nvSpPr>
          <p:spPr bwMode="auto">
            <a:xfrm>
              <a:off x="2964" y="2435"/>
              <a:ext cx="33" cy="65"/>
            </a:xfrm>
            <a:custGeom>
              <a:avLst/>
              <a:gdLst>
                <a:gd name="T0" fmla="*/ 15 w 100"/>
                <a:gd name="T1" fmla="*/ 0 h 190"/>
                <a:gd name="T2" fmla="*/ 12 w 100"/>
                <a:gd name="T3" fmla="*/ 16 h 190"/>
                <a:gd name="T4" fmla="*/ 10 w 100"/>
                <a:gd name="T5" fmla="*/ 29 h 190"/>
                <a:gd name="T6" fmla="*/ 8 w 100"/>
                <a:gd name="T7" fmla="*/ 45 h 190"/>
                <a:gd name="T8" fmla="*/ 4 w 100"/>
                <a:gd name="T9" fmla="*/ 59 h 190"/>
                <a:gd name="T10" fmla="*/ 2 w 100"/>
                <a:gd name="T11" fmla="*/ 74 h 190"/>
                <a:gd name="T12" fmla="*/ 2 w 100"/>
                <a:gd name="T13" fmla="*/ 90 h 190"/>
                <a:gd name="T14" fmla="*/ 0 w 100"/>
                <a:gd name="T15" fmla="*/ 104 h 190"/>
                <a:gd name="T16" fmla="*/ 0 w 100"/>
                <a:gd name="T17" fmla="*/ 119 h 190"/>
                <a:gd name="T18" fmla="*/ 8 w 100"/>
                <a:gd name="T19" fmla="*/ 124 h 190"/>
                <a:gd name="T20" fmla="*/ 13 w 100"/>
                <a:gd name="T21" fmla="*/ 126 h 190"/>
                <a:gd name="T22" fmla="*/ 21 w 100"/>
                <a:gd name="T23" fmla="*/ 126 h 190"/>
                <a:gd name="T24" fmla="*/ 29 w 100"/>
                <a:gd name="T25" fmla="*/ 128 h 190"/>
                <a:gd name="T26" fmla="*/ 36 w 100"/>
                <a:gd name="T27" fmla="*/ 128 h 190"/>
                <a:gd name="T28" fmla="*/ 44 w 100"/>
                <a:gd name="T29" fmla="*/ 129 h 190"/>
                <a:gd name="T30" fmla="*/ 51 w 100"/>
                <a:gd name="T31" fmla="*/ 131 h 190"/>
                <a:gd name="T32" fmla="*/ 59 w 100"/>
                <a:gd name="T33" fmla="*/ 131 h 190"/>
                <a:gd name="T34" fmla="*/ 64 w 100"/>
                <a:gd name="T35" fmla="*/ 131 h 190"/>
                <a:gd name="T36" fmla="*/ 64 w 100"/>
                <a:gd name="T37" fmla="*/ 136 h 190"/>
                <a:gd name="T38" fmla="*/ 66 w 100"/>
                <a:gd name="T39" fmla="*/ 140 h 190"/>
                <a:gd name="T40" fmla="*/ 68 w 100"/>
                <a:gd name="T41" fmla="*/ 143 h 190"/>
                <a:gd name="T42" fmla="*/ 72 w 100"/>
                <a:gd name="T43" fmla="*/ 148 h 190"/>
                <a:gd name="T44" fmla="*/ 74 w 100"/>
                <a:gd name="T45" fmla="*/ 152 h 190"/>
                <a:gd name="T46" fmla="*/ 76 w 100"/>
                <a:gd name="T47" fmla="*/ 155 h 190"/>
                <a:gd name="T48" fmla="*/ 78 w 100"/>
                <a:gd name="T49" fmla="*/ 159 h 190"/>
                <a:gd name="T50" fmla="*/ 79 w 100"/>
                <a:gd name="T51" fmla="*/ 164 h 190"/>
                <a:gd name="T52" fmla="*/ 81 w 100"/>
                <a:gd name="T53" fmla="*/ 166 h 190"/>
                <a:gd name="T54" fmla="*/ 85 w 100"/>
                <a:gd name="T55" fmla="*/ 167 h 190"/>
                <a:gd name="T56" fmla="*/ 89 w 100"/>
                <a:gd name="T57" fmla="*/ 172 h 190"/>
                <a:gd name="T58" fmla="*/ 93 w 100"/>
                <a:gd name="T59" fmla="*/ 178 h 190"/>
                <a:gd name="T60" fmla="*/ 95 w 100"/>
                <a:gd name="T61" fmla="*/ 181 h 190"/>
                <a:gd name="T62" fmla="*/ 98 w 100"/>
                <a:gd name="T63" fmla="*/ 186 h 190"/>
                <a:gd name="T64" fmla="*/ 100 w 100"/>
                <a:gd name="T65" fmla="*/ 190 h 190"/>
                <a:gd name="T66" fmla="*/ 100 w 100"/>
                <a:gd name="T67" fmla="*/ 190 h 190"/>
                <a:gd name="T68" fmla="*/ 98 w 100"/>
                <a:gd name="T69" fmla="*/ 162 h 190"/>
                <a:gd name="T70" fmla="*/ 93 w 100"/>
                <a:gd name="T71" fmla="*/ 138 h 190"/>
                <a:gd name="T72" fmla="*/ 85 w 100"/>
                <a:gd name="T73" fmla="*/ 116 h 190"/>
                <a:gd name="T74" fmla="*/ 74 w 100"/>
                <a:gd name="T75" fmla="*/ 93 h 190"/>
                <a:gd name="T76" fmla="*/ 61 w 100"/>
                <a:gd name="T77" fmla="*/ 71 h 190"/>
                <a:gd name="T78" fmla="*/ 45 w 100"/>
                <a:gd name="T79" fmla="*/ 50 h 190"/>
                <a:gd name="T80" fmla="*/ 30 w 100"/>
                <a:gd name="T81" fmla="*/ 26 h 190"/>
                <a:gd name="T82" fmla="*/ 15 w 100"/>
                <a:gd name="T83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0" h="190">
                  <a:moveTo>
                    <a:pt x="15" y="0"/>
                  </a:moveTo>
                  <a:lnTo>
                    <a:pt x="12" y="16"/>
                  </a:lnTo>
                  <a:lnTo>
                    <a:pt x="10" y="29"/>
                  </a:lnTo>
                  <a:lnTo>
                    <a:pt x="8" y="45"/>
                  </a:lnTo>
                  <a:lnTo>
                    <a:pt x="4" y="59"/>
                  </a:lnTo>
                  <a:lnTo>
                    <a:pt x="2" y="74"/>
                  </a:lnTo>
                  <a:lnTo>
                    <a:pt x="2" y="90"/>
                  </a:lnTo>
                  <a:lnTo>
                    <a:pt x="0" y="104"/>
                  </a:lnTo>
                  <a:lnTo>
                    <a:pt x="0" y="119"/>
                  </a:lnTo>
                  <a:lnTo>
                    <a:pt x="8" y="124"/>
                  </a:lnTo>
                  <a:lnTo>
                    <a:pt x="13" y="126"/>
                  </a:lnTo>
                  <a:lnTo>
                    <a:pt x="21" y="126"/>
                  </a:lnTo>
                  <a:lnTo>
                    <a:pt x="29" y="128"/>
                  </a:lnTo>
                  <a:lnTo>
                    <a:pt x="36" y="128"/>
                  </a:lnTo>
                  <a:lnTo>
                    <a:pt x="44" y="129"/>
                  </a:lnTo>
                  <a:lnTo>
                    <a:pt x="51" y="131"/>
                  </a:lnTo>
                  <a:lnTo>
                    <a:pt x="59" y="131"/>
                  </a:lnTo>
                  <a:lnTo>
                    <a:pt x="64" y="131"/>
                  </a:lnTo>
                  <a:lnTo>
                    <a:pt x="64" y="136"/>
                  </a:lnTo>
                  <a:lnTo>
                    <a:pt x="66" y="140"/>
                  </a:lnTo>
                  <a:lnTo>
                    <a:pt x="68" y="143"/>
                  </a:lnTo>
                  <a:lnTo>
                    <a:pt x="72" y="148"/>
                  </a:lnTo>
                  <a:lnTo>
                    <a:pt x="74" y="152"/>
                  </a:lnTo>
                  <a:lnTo>
                    <a:pt x="76" y="155"/>
                  </a:lnTo>
                  <a:lnTo>
                    <a:pt x="78" y="159"/>
                  </a:lnTo>
                  <a:lnTo>
                    <a:pt x="79" y="164"/>
                  </a:lnTo>
                  <a:lnTo>
                    <a:pt x="81" y="166"/>
                  </a:lnTo>
                  <a:lnTo>
                    <a:pt x="85" y="167"/>
                  </a:lnTo>
                  <a:lnTo>
                    <a:pt x="89" y="172"/>
                  </a:lnTo>
                  <a:lnTo>
                    <a:pt x="93" y="178"/>
                  </a:lnTo>
                  <a:lnTo>
                    <a:pt x="95" y="181"/>
                  </a:lnTo>
                  <a:lnTo>
                    <a:pt x="98" y="186"/>
                  </a:lnTo>
                  <a:lnTo>
                    <a:pt x="100" y="190"/>
                  </a:lnTo>
                  <a:lnTo>
                    <a:pt x="100" y="190"/>
                  </a:lnTo>
                  <a:lnTo>
                    <a:pt x="98" y="162"/>
                  </a:lnTo>
                  <a:lnTo>
                    <a:pt x="93" y="138"/>
                  </a:lnTo>
                  <a:lnTo>
                    <a:pt x="85" y="116"/>
                  </a:lnTo>
                  <a:lnTo>
                    <a:pt x="74" y="93"/>
                  </a:lnTo>
                  <a:lnTo>
                    <a:pt x="61" y="71"/>
                  </a:lnTo>
                  <a:lnTo>
                    <a:pt x="45" y="50"/>
                  </a:lnTo>
                  <a:lnTo>
                    <a:pt x="30" y="2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79" name="Freeform 127"/>
            <p:cNvSpPr>
              <a:spLocks/>
            </p:cNvSpPr>
            <p:nvPr/>
          </p:nvSpPr>
          <p:spPr bwMode="auto">
            <a:xfrm>
              <a:off x="2768" y="2723"/>
              <a:ext cx="40" cy="154"/>
            </a:xfrm>
            <a:custGeom>
              <a:avLst/>
              <a:gdLst>
                <a:gd name="T0" fmla="*/ 0 w 121"/>
                <a:gd name="T1" fmla="*/ 2 h 452"/>
                <a:gd name="T2" fmla="*/ 13 w 121"/>
                <a:gd name="T3" fmla="*/ 426 h 452"/>
                <a:gd name="T4" fmla="*/ 17 w 121"/>
                <a:gd name="T5" fmla="*/ 429 h 452"/>
                <a:gd name="T6" fmla="*/ 23 w 121"/>
                <a:gd name="T7" fmla="*/ 433 h 452"/>
                <a:gd name="T8" fmla="*/ 28 w 121"/>
                <a:gd name="T9" fmla="*/ 436 h 452"/>
                <a:gd name="T10" fmla="*/ 34 w 121"/>
                <a:gd name="T11" fmla="*/ 439 h 452"/>
                <a:gd name="T12" fmla="*/ 40 w 121"/>
                <a:gd name="T13" fmla="*/ 443 h 452"/>
                <a:gd name="T14" fmla="*/ 45 w 121"/>
                <a:gd name="T15" fmla="*/ 446 h 452"/>
                <a:gd name="T16" fmla="*/ 47 w 121"/>
                <a:gd name="T17" fmla="*/ 450 h 452"/>
                <a:gd name="T18" fmla="*/ 49 w 121"/>
                <a:gd name="T19" fmla="*/ 452 h 452"/>
                <a:gd name="T20" fmla="*/ 56 w 121"/>
                <a:gd name="T21" fmla="*/ 452 h 452"/>
                <a:gd name="T22" fmla="*/ 64 w 121"/>
                <a:gd name="T23" fmla="*/ 452 h 452"/>
                <a:gd name="T24" fmla="*/ 64 w 121"/>
                <a:gd name="T25" fmla="*/ 439 h 452"/>
                <a:gd name="T26" fmla="*/ 66 w 121"/>
                <a:gd name="T27" fmla="*/ 426 h 452"/>
                <a:gd name="T28" fmla="*/ 70 w 121"/>
                <a:gd name="T29" fmla="*/ 412 h 452"/>
                <a:gd name="T30" fmla="*/ 75 w 121"/>
                <a:gd name="T31" fmla="*/ 396 h 452"/>
                <a:gd name="T32" fmla="*/ 87 w 121"/>
                <a:gd name="T33" fmla="*/ 365 h 452"/>
                <a:gd name="T34" fmla="*/ 98 w 121"/>
                <a:gd name="T35" fmla="*/ 333 h 452"/>
                <a:gd name="T36" fmla="*/ 102 w 121"/>
                <a:gd name="T37" fmla="*/ 317 h 452"/>
                <a:gd name="T38" fmla="*/ 107 w 121"/>
                <a:gd name="T39" fmla="*/ 300 h 452"/>
                <a:gd name="T40" fmla="*/ 109 w 121"/>
                <a:gd name="T41" fmla="*/ 283 h 452"/>
                <a:gd name="T42" fmla="*/ 111 w 121"/>
                <a:gd name="T43" fmla="*/ 267 h 452"/>
                <a:gd name="T44" fmla="*/ 111 w 121"/>
                <a:gd name="T45" fmla="*/ 250 h 452"/>
                <a:gd name="T46" fmla="*/ 109 w 121"/>
                <a:gd name="T47" fmla="*/ 234 h 452"/>
                <a:gd name="T48" fmla="*/ 106 w 121"/>
                <a:gd name="T49" fmla="*/ 219 h 452"/>
                <a:gd name="T50" fmla="*/ 100 w 121"/>
                <a:gd name="T51" fmla="*/ 203 h 452"/>
                <a:gd name="T52" fmla="*/ 96 w 121"/>
                <a:gd name="T53" fmla="*/ 203 h 452"/>
                <a:gd name="T54" fmla="*/ 94 w 121"/>
                <a:gd name="T55" fmla="*/ 203 h 452"/>
                <a:gd name="T56" fmla="*/ 90 w 121"/>
                <a:gd name="T57" fmla="*/ 202 h 452"/>
                <a:gd name="T58" fmla="*/ 89 w 121"/>
                <a:gd name="T59" fmla="*/ 202 h 452"/>
                <a:gd name="T60" fmla="*/ 87 w 121"/>
                <a:gd name="T61" fmla="*/ 200 h 452"/>
                <a:gd name="T62" fmla="*/ 83 w 121"/>
                <a:gd name="T63" fmla="*/ 198 h 452"/>
                <a:gd name="T64" fmla="*/ 81 w 121"/>
                <a:gd name="T65" fmla="*/ 198 h 452"/>
                <a:gd name="T66" fmla="*/ 77 w 121"/>
                <a:gd name="T67" fmla="*/ 198 h 452"/>
                <a:gd name="T68" fmla="*/ 72 w 121"/>
                <a:gd name="T69" fmla="*/ 184 h 452"/>
                <a:gd name="T70" fmla="*/ 73 w 121"/>
                <a:gd name="T71" fmla="*/ 167 h 452"/>
                <a:gd name="T72" fmla="*/ 79 w 121"/>
                <a:gd name="T73" fmla="*/ 148 h 452"/>
                <a:gd name="T74" fmla="*/ 87 w 121"/>
                <a:gd name="T75" fmla="*/ 129 h 452"/>
                <a:gd name="T76" fmla="*/ 96 w 121"/>
                <a:gd name="T77" fmla="*/ 110 h 452"/>
                <a:gd name="T78" fmla="*/ 106 w 121"/>
                <a:gd name="T79" fmla="*/ 90 h 452"/>
                <a:gd name="T80" fmla="*/ 113 w 121"/>
                <a:gd name="T81" fmla="*/ 71 h 452"/>
                <a:gd name="T82" fmla="*/ 119 w 121"/>
                <a:gd name="T83" fmla="*/ 52 h 452"/>
                <a:gd name="T84" fmla="*/ 121 w 121"/>
                <a:gd name="T85" fmla="*/ 35 h 452"/>
                <a:gd name="T86" fmla="*/ 100 w 121"/>
                <a:gd name="T87" fmla="*/ 16 h 452"/>
                <a:gd name="T88" fmla="*/ 89 w 121"/>
                <a:gd name="T89" fmla="*/ 12 h 452"/>
                <a:gd name="T90" fmla="*/ 77 w 121"/>
                <a:gd name="T91" fmla="*/ 9 h 452"/>
                <a:gd name="T92" fmla="*/ 66 w 121"/>
                <a:gd name="T93" fmla="*/ 7 h 452"/>
                <a:gd name="T94" fmla="*/ 55 w 121"/>
                <a:gd name="T95" fmla="*/ 4 h 452"/>
                <a:gd name="T96" fmla="*/ 41 w 121"/>
                <a:gd name="T97" fmla="*/ 2 h 452"/>
                <a:gd name="T98" fmla="*/ 28 w 121"/>
                <a:gd name="T99" fmla="*/ 0 h 452"/>
                <a:gd name="T100" fmla="*/ 15 w 121"/>
                <a:gd name="T101" fmla="*/ 0 h 452"/>
                <a:gd name="T102" fmla="*/ 0 w 121"/>
                <a:gd name="T103" fmla="*/ 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1" h="452">
                  <a:moveTo>
                    <a:pt x="0" y="2"/>
                  </a:moveTo>
                  <a:lnTo>
                    <a:pt x="13" y="426"/>
                  </a:lnTo>
                  <a:lnTo>
                    <a:pt x="17" y="429"/>
                  </a:lnTo>
                  <a:lnTo>
                    <a:pt x="23" y="433"/>
                  </a:lnTo>
                  <a:lnTo>
                    <a:pt x="28" y="436"/>
                  </a:lnTo>
                  <a:lnTo>
                    <a:pt x="34" y="439"/>
                  </a:lnTo>
                  <a:lnTo>
                    <a:pt x="40" y="443"/>
                  </a:lnTo>
                  <a:lnTo>
                    <a:pt x="45" y="446"/>
                  </a:lnTo>
                  <a:lnTo>
                    <a:pt x="47" y="450"/>
                  </a:lnTo>
                  <a:lnTo>
                    <a:pt x="49" y="452"/>
                  </a:lnTo>
                  <a:lnTo>
                    <a:pt x="56" y="452"/>
                  </a:lnTo>
                  <a:lnTo>
                    <a:pt x="64" y="452"/>
                  </a:lnTo>
                  <a:lnTo>
                    <a:pt x="64" y="439"/>
                  </a:lnTo>
                  <a:lnTo>
                    <a:pt x="66" y="426"/>
                  </a:lnTo>
                  <a:lnTo>
                    <a:pt x="70" y="412"/>
                  </a:lnTo>
                  <a:lnTo>
                    <a:pt x="75" y="396"/>
                  </a:lnTo>
                  <a:lnTo>
                    <a:pt x="87" y="365"/>
                  </a:lnTo>
                  <a:lnTo>
                    <a:pt x="98" y="333"/>
                  </a:lnTo>
                  <a:lnTo>
                    <a:pt x="102" y="317"/>
                  </a:lnTo>
                  <a:lnTo>
                    <a:pt x="107" y="300"/>
                  </a:lnTo>
                  <a:lnTo>
                    <a:pt x="109" y="283"/>
                  </a:lnTo>
                  <a:lnTo>
                    <a:pt x="111" y="267"/>
                  </a:lnTo>
                  <a:lnTo>
                    <a:pt x="111" y="250"/>
                  </a:lnTo>
                  <a:lnTo>
                    <a:pt x="109" y="234"/>
                  </a:lnTo>
                  <a:lnTo>
                    <a:pt x="106" y="219"/>
                  </a:lnTo>
                  <a:lnTo>
                    <a:pt x="100" y="203"/>
                  </a:lnTo>
                  <a:lnTo>
                    <a:pt x="96" y="203"/>
                  </a:lnTo>
                  <a:lnTo>
                    <a:pt x="94" y="203"/>
                  </a:lnTo>
                  <a:lnTo>
                    <a:pt x="90" y="202"/>
                  </a:lnTo>
                  <a:lnTo>
                    <a:pt x="89" y="202"/>
                  </a:lnTo>
                  <a:lnTo>
                    <a:pt x="87" y="200"/>
                  </a:lnTo>
                  <a:lnTo>
                    <a:pt x="83" y="198"/>
                  </a:lnTo>
                  <a:lnTo>
                    <a:pt x="81" y="198"/>
                  </a:lnTo>
                  <a:lnTo>
                    <a:pt x="77" y="198"/>
                  </a:lnTo>
                  <a:lnTo>
                    <a:pt x="72" y="184"/>
                  </a:lnTo>
                  <a:lnTo>
                    <a:pt x="73" y="167"/>
                  </a:lnTo>
                  <a:lnTo>
                    <a:pt x="79" y="148"/>
                  </a:lnTo>
                  <a:lnTo>
                    <a:pt x="87" y="129"/>
                  </a:lnTo>
                  <a:lnTo>
                    <a:pt x="96" y="110"/>
                  </a:lnTo>
                  <a:lnTo>
                    <a:pt x="106" y="90"/>
                  </a:lnTo>
                  <a:lnTo>
                    <a:pt x="113" y="71"/>
                  </a:lnTo>
                  <a:lnTo>
                    <a:pt x="119" y="52"/>
                  </a:lnTo>
                  <a:lnTo>
                    <a:pt x="121" y="35"/>
                  </a:lnTo>
                  <a:lnTo>
                    <a:pt x="100" y="16"/>
                  </a:lnTo>
                  <a:lnTo>
                    <a:pt x="89" y="12"/>
                  </a:lnTo>
                  <a:lnTo>
                    <a:pt x="77" y="9"/>
                  </a:lnTo>
                  <a:lnTo>
                    <a:pt x="66" y="7"/>
                  </a:lnTo>
                  <a:lnTo>
                    <a:pt x="55" y="4"/>
                  </a:lnTo>
                  <a:lnTo>
                    <a:pt x="41" y="2"/>
                  </a:lnTo>
                  <a:lnTo>
                    <a:pt x="28" y="0"/>
                  </a:lnTo>
                  <a:lnTo>
                    <a:pt x="1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80" name="Freeform 128"/>
            <p:cNvSpPr>
              <a:spLocks/>
            </p:cNvSpPr>
            <p:nvPr/>
          </p:nvSpPr>
          <p:spPr bwMode="auto">
            <a:xfrm>
              <a:off x="2991" y="3662"/>
              <a:ext cx="72" cy="73"/>
            </a:xfrm>
            <a:custGeom>
              <a:avLst/>
              <a:gdLst>
                <a:gd name="T0" fmla="*/ 215 w 217"/>
                <a:gd name="T1" fmla="*/ 212 h 212"/>
                <a:gd name="T2" fmla="*/ 212 w 217"/>
                <a:gd name="T3" fmla="*/ 212 h 212"/>
                <a:gd name="T4" fmla="*/ 57 w 217"/>
                <a:gd name="T5" fmla="*/ 202 h 212"/>
                <a:gd name="T6" fmla="*/ 0 w 217"/>
                <a:gd name="T7" fmla="*/ 179 h 212"/>
                <a:gd name="T8" fmla="*/ 2 w 217"/>
                <a:gd name="T9" fmla="*/ 145 h 212"/>
                <a:gd name="T10" fmla="*/ 17 w 217"/>
                <a:gd name="T11" fmla="*/ 148 h 212"/>
                <a:gd name="T12" fmla="*/ 59 w 217"/>
                <a:gd name="T13" fmla="*/ 158 h 212"/>
                <a:gd name="T14" fmla="*/ 78 w 217"/>
                <a:gd name="T15" fmla="*/ 158 h 212"/>
                <a:gd name="T16" fmla="*/ 89 w 217"/>
                <a:gd name="T17" fmla="*/ 146 h 212"/>
                <a:gd name="T18" fmla="*/ 61 w 217"/>
                <a:gd name="T19" fmla="*/ 127 h 212"/>
                <a:gd name="T20" fmla="*/ 12 w 217"/>
                <a:gd name="T21" fmla="*/ 119 h 212"/>
                <a:gd name="T22" fmla="*/ 27 w 217"/>
                <a:gd name="T23" fmla="*/ 114 h 212"/>
                <a:gd name="T24" fmla="*/ 70 w 217"/>
                <a:gd name="T25" fmla="*/ 119 h 212"/>
                <a:gd name="T26" fmla="*/ 108 w 217"/>
                <a:gd name="T27" fmla="*/ 129 h 212"/>
                <a:gd name="T28" fmla="*/ 125 w 217"/>
                <a:gd name="T29" fmla="*/ 129 h 212"/>
                <a:gd name="T30" fmla="*/ 134 w 217"/>
                <a:gd name="T31" fmla="*/ 119 h 212"/>
                <a:gd name="T32" fmla="*/ 110 w 217"/>
                <a:gd name="T33" fmla="*/ 102 h 212"/>
                <a:gd name="T34" fmla="*/ 46 w 217"/>
                <a:gd name="T35" fmla="*/ 90 h 212"/>
                <a:gd name="T36" fmla="*/ 19 w 217"/>
                <a:gd name="T37" fmla="*/ 98 h 212"/>
                <a:gd name="T38" fmla="*/ 10 w 217"/>
                <a:gd name="T39" fmla="*/ 96 h 212"/>
                <a:gd name="T40" fmla="*/ 34 w 217"/>
                <a:gd name="T41" fmla="*/ 34 h 212"/>
                <a:gd name="T42" fmla="*/ 44 w 217"/>
                <a:gd name="T43" fmla="*/ 2 h 212"/>
                <a:gd name="T44" fmla="*/ 153 w 217"/>
                <a:gd name="T45" fmla="*/ 0 h 212"/>
                <a:gd name="T46" fmla="*/ 178 w 217"/>
                <a:gd name="T47" fmla="*/ 2 h 212"/>
                <a:gd name="T48" fmla="*/ 170 w 217"/>
                <a:gd name="T49" fmla="*/ 67 h 212"/>
                <a:gd name="T50" fmla="*/ 217 w 217"/>
                <a:gd name="T51" fmla="*/ 77 h 212"/>
                <a:gd name="T52" fmla="*/ 215 w 217"/>
                <a:gd name="T53" fmla="*/ 208 h 212"/>
                <a:gd name="T54" fmla="*/ 215 w 217"/>
                <a:gd name="T5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7" h="212">
                  <a:moveTo>
                    <a:pt x="215" y="212"/>
                  </a:moveTo>
                  <a:lnTo>
                    <a:pt x="212" y="212"/>
                  </a:lnTo>
                  <a:lnTo>
                    <a:pt x="57" y="202"/>
                  </a:lnTo>
                  <a:lnTo>
                    <a:pt x="0" y="179"/>
                  </a:lnTo>
                  <a:lnTo>
                    <a:pt x="2" y="145"/>
                  </a:lnTo>
                  <a:lnTo>
                    <a:pt x="17" y="148"/>
                  </a:lnTo>
                  <a:lnTo>
                    <a:pt x="59" y="158"/>
                  </a:lnTo>
                  <a:lnTo>
                    <a:pt x="78" y="158"/>
                  </a:lnTo>
                  <a:lnTo>
                    <a:pt x="89" y="146"/>
                  </a:lnTo>
                  <a:lnTo>
                    <a:pt x="61" y="127"/>
                  </a:lnTo>
                  <a:lnTo>
                    <a:pt x="12" y="119"/>
                  </a:lnTo>
                  <a:lnTo>
                    <a:pt x="27" y="114"/>
                  </a:lnTo>
                  <a:lnTo>
                    <a:pt x="70" y="119"/>
                  </a:lnTo>
                  <a:lnTo>
                    <a:pt x="108" y="129"/>
                  </a:lnTo>
                  <a:lnTo>
                    <a:pt x="125" y="129"/>
                  </a:lnTo>
                  <a:lnTo>
                    <a:pt x="134" y="119"/>
                  </a:lnTo>
                  <a:lnTo>
                    <a:pt x="110" y="102"/>
                  </a:lnTo>
                  <a:lnTo>
                    <a:pt x="46" y="90"/>
                  </a:lnTo>
                  <a:lnTo>
                    <a:pt x="19" y="98"/>
                  </a:lnTo>
                  <a:lnTo>
                    <a:pt x="10" y="96"/>
                  </a:lnTo>
                  <a:lnTo>
                    <a:pt x="34" y="34"/>
                  </a:lnTo>
                  <a:lnTo>
                    <a:pt x="44" y="2"/>
                  </a:lnTo>
                  <a:lnTo>
                    <a:pt x="153" y="0"/>
                  </a:lnTo>
                  <a:lnTo>
                    <a:pt x="178" y="2"/>
                  </a:lnTo>
                  <a:lnTo>
                    <a:pt x="170" y="67"/>
                  </a:lnTo>
                  <a:lnTo>
                    <a:pt x="217" y="77"/>
                  </a:lnTo>
                  <a:lnTo>
                    <a:pt x="215" y="208"/>
                  </a:lnTo>
                  <a:lnTo>
                    <a:pt x="215" y="212"/>
                  </a:lnTo>
                  <a:close/>
                </a:path>
              </a:pathLst>
            </a:custGeom>
            <a:solidFill>
              <a:srgbClr val="373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7281" name="Freeform 129"/>
            <p:cNvSpPr>
              <a:spLocks/>
            </p:cNvSpPr>
            <p:nvPr/>
          </p:nvSpPr>
          <p:spPr bwMode="auto">
            <a:xfrm>
              <a:off x="3083" y="3686"/>
              <a:ext cx="90" cy="76"/>
            </a:xfrm>
            <a:custGeom>
              <a:avLst/>
              <a:gdLst>
                <a:gd name="T0" fmla="*/ 271 w 271"/>
                <a:gd name="T1" fmla="*/ 150 h 222"/>
                <a:gd name="T2" fmla="*/ 264 w 271"/>
                <a:gd name="T3" fmla="*/ 189 h 222"/>
                <a:gd name="T4" fmla="*/ 241 w 271"/>
                <a:gd name="T5" fmla="*/ 212 h 222"/>
                <a:gd name="T6" fmla="*/ 184 w 271"/>
                <a:gd name="T7" fmla="*/ 222 h 222"/>
                <a:gd name="T8" fmla="*/ 68 w 271"/>
                <a:gd name="T9" fmla="*/ 208 h 222"/>
                <a:gd name="T10" fmla="*/ 43 w 271"/>
                <a:gd name="T11" fmla="*/ 195 h 222"/>
                <a:gd name="T12" fmla="*/ 34 w 271"/>
                <a:gd name="T13" fmla="*/ 188 h 222"/>
                <a:gd name="T14" fmla="*/ 41 w 271"/>
                <a:gd name="T15" fmla="*/ 167 h 222"/>
                <a:gd name="T16" fmla="*/ 0 w 271"/>
                <a:gd name="T17" fmla="*/ 138 h 222"/>
                <a:gd name="T18" fmla="*/ 9 w 271"/>
                <a:gd name="T19" fmla="*/ 122 h 222"/>
                <a:gd name="T20" fmla="*/ 9 w 271"/>
                <a:gd name="T21" fmla="*/ 91 h 222"/>
                <a:gd name="T22" fmla="*/ 28 w 271"/>
                <a:gd name="T23" fmla="*/ 53 h 222"/>
                <a:gd name="T24" fmla="*/ 30 w 271"/>
                <a:gd name="T25" fmla="*/ 33 h 222"/>
                <a:gd name="T26" fmla="*/ 47 w 271"/>
                <a:gd name="T27" fmla="*/ 0 h 222"/>
                <a:gd name="T28" fmla="*/ 217 w 271"/>
                <a:gd name="T29" fmla="*/ 12 h 222"/>
                <a:gd name="T30" fmla="*/ 237 w 271"/>
                <a:gd name="T31" fmla="*/ 17 h 222"/>
                <a:gd name="T32" fmla="*/ 271 w 271"/>
                <a:gd name="T33" fmla="*/ 15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1" h="222">
                  <a:moveTo>
                    <a:pt x="271" y="150"/>
                  </a:moveTo>
                  <a:lnTo>
                    <a:pt x="264" y="189"/>
                  </a:lnTo>
                  <a:lnTo>
                    <a:pt x="241" y="212"/>
                  </a:lnTo>
                  <a:lnTo>
                    <a:pt x="184" y="222"/>
                  </a:lnTo>
                  <a:lnTo>
                    <a:pt x="68" y="208"/>
                  </a:lnTo>
                  <a:lnTo>
                    <a:pt x="43" y="195"/>
                  </a:lnTo>
                  <a:lnTo>
                    <a:pt x="34" y="188"/>
                  </a:lnTo>
                  <a:lnTo>
                    <a:pt x="41" y="167"/>
                  </a:lnTo>
                  <a:lnTo>
                    <a:pt x="0" y="138"/>
                  </a:lnTo>
                  <a:lnTo>
                    <a:pt x="9" y="122"/>
                  </a:lnTo>
                  <a:lnTo>
                    <a:pt x="9" y="91"/>
                  </a:lnTo>
                  <a:lnTo>
                    <a:pt x="28" y="53"/>
                  </a:lnTo>
                  <a:lnTo>
                    <a:pt x="30" y="33"/>
                  </a:lnTo>
                  <a:lnTo>
                    <a:pt x="47" y="0"/>
                  </a:lnTo>
                  <a:lnTo>
                    <a:pt x="217" y="12"/>
                  </a:lnTo>
                  <a:lnTo>
                    <a:pt x="237" y="17"/>
                  </a:lnTo>
                  <a:lnTo>
                    <a:pt x="271" y="150"/>
                  </a:lnTo>
                  <a:close/>
                </a:path>
              </a:pathLst>
            </a:custGeom>
            <a:solidFill>
              <a:srgbClr val="373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77282" name="Object 45"/>
          <p:cNvGraphicFramePr>
            <a:graphicFrameLocks noChangeAspect="1"/>
          </p:cNvGraphicFramePr>
          <p:nvPr/>
        </p:nvGraphicFramePr>
        <p:xfrm>
          <a:off x="323850" y="4221163"/>
          <a:ext cx="1223963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Clip" r:id="rId4" imgW="1796760" imgH="1526760" progId="MS_ClipArt_Gallery.2">
                  <p:embed/>
                </p:oleObj>
              </mc:Choice>
              <mc:Fallback>
                <p:oleObj name="Clip" r:id="rId4" imgW="1796760" imgH="1526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221163"/>
                        <a:ext cx="1223963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283" name="Line 131"/>
          <p:cNvSpPr>
            <a:spLocks noChangeShapeType="1"/>
          </p:cNvSpPr>
          <p:nvPr/>
        </p:nvSpPr>
        <p:spPr bwMode="auto">
          <a:xfrm>
            <a:off x="2627313" y="1773238"/>
            <a:ext cx="44656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7284" name="Line 132"/>
          <p:cNvSpPr>
            <a:spLocks noChangeShapeType="1"/>
          </p:cNvSpPr>
          <p:nvPr/>
        </p:nvSpPr>
        <p:spPr bwMode="auto">
          <a:xfrm flipH="1">
            <a:off x="2627313" y="1773238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7285" name="Line 133"/>
          <p:cNvSpPr>
            <a:spLocks noChangeShapeType="1"/>
          </p:cNvSpPr>
          <p:nvPr/>
        </p:nvSpPr>
        <p:spPr bwMode="auto">
          <a:xfrm flipH="1">
            <a:off x="7092950" y="1773238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7286" name="Line 134"/>
          <p:cNvSpPr>
            <a:spLocks noChangeShapeType="1"/>
          </p:cNvSpPr>
          <p:nvPr/>
        </p:nvSpPr>
        <p:spPr bwMode="auto">
          <a:xfrm flipH="1">
            <a:off x="4211638" y="2708275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7287" name="Text Box 135"/>
          <p:cNvSpPr txBox="1">
            <a:spLocks noChangeArrowheads="1"/>
          </p:cNvSpPr>
          <p:nvPr/>
        </p:nvSpPr>
        <p:spPr bwMode="auto">
          <a:xfrm>
            <a:off x="4211638" y="2708275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ДА</a:t>
            </a:r>
          </a:p>
        </p:txBody>
      </p:sp>
      <p:sp>
        <p:nvSpPr>
          <p:cNvPr id="177288" name="Line 136"/>
          <p:cNvSpPr>
            <a:spLocks noChangeShapeType="1"/>
          </p:cNvSpPr>
          <p:nvPr/>
        </p:nvSpPr>
        <p:spPr bwMode="auto">
          <a:xfrm>
            <a:off x="6877050" y="2708275"/>
            <a:ext cx="0" cy="433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7289" name="Text Box 137"/>
          <p:cNvSpPr txBox="1">
            <a:spLocks noChangeArrowheads="1"/>
          </p:cNvSpPr>
          <p:nvPr/>
        </p:nvSpPr>
        <p:spPr bwMode="auto">
          <a:xfrm>
            <a:off x="6877050" y="2708275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ДА</a:t>
            </a:r>
          </a:p>
        </p:txBody>
      </p:sp>
      <p:sp>
        <p:nvSpPr>
          <p:cNvPr id="177290" name="Line 138"/>
          <p:cNvSpPr>
            <a:spLocks noChangeShapeType="1"/>
          </p:cNvSpPr>
          <p:nvPr/>
        </p:nvSpPr>
        <p:spPr bwMode="auto">
          <a:xfrm>
            <a:off x="2268538" y="3573463"/>
            <a:ext cx="0" cy="2160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7291" name="Line 139"/>
          <p:cNvSpPr>
            <a:spLocks noChangeShapeType="1"/>
          </p:cNvSpPr>
          <p:nvPr/>
        </p:nvSpPr>
        <p:spPr bwMode="auto">
          <a:xfrm flipH="1">
            <a:off x="6877050" y="35734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7292" name="Line 140"/>
          <p:cNvSpPr>
            <a:spLocks noChangeShapeType="1"/>
          </p:cNvSpPr>
          <p:nvPr/>
        </p:nvSpPr>
        <p:spPr bwMode="auto">
          <a:xfrm flipH="1">
            <a:off x="3851275" y="35734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7293" name="Line 141"/>
          <p:cNvSpPr>
            <a:spLocks noChangeShapeType="1"/>
          </p:cNvSpPr>
          <p:nvPr/>
        </p:nvSpPr>
        <p:spPr bwMode="auto">
          <a:xfrm flipH="1">
            <a:off x="3132138" y="5157788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7294" name="Text Box 142"/>
          <p:cNvSpPr txBox="1">
            <a:spLocks noChangeArrowheads="1"/>
          </p:cNvSpPr>
          <p:nvPr/>
        </p:nvSpPr>
        <p:spPr bwMode="auto">
          <a:xfrm>
            <a:off x="3132138" y="5373688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ДА</a:t>
            </a:r>
          </a:p>
        </p:txBody>
      </p:sp>
      <p:sp>
        <p:nvSpPr>
          <p:cNvPr id="177295" name="Line 143"/>
          <p:cNvSpPr>
            <a:spLocks noChangeShapeType="1"/>
          </p:cNvSpPr>
          <p:nvPr/>
        </p:nvSpPr>
        <p:spPr bwMode="auto">
          <a:xfrm flipH="1">
            <a:off x="4572000" y="515778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7296" name="Text Box 144"/>
          <p:cNvSpPr txBox="1">
            <a:spLocks noChangeArrowheads="1"/>
          </p:cNvSpPr>
          <p:nvPr/>
        </p:nvSpPr>
        <p:spPr bwMode="auto">
          <a:xfrm>
            <a:off x="4643438" y="5300663"/>
            <a:ext cx="647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НЕТ</a:t>
            </a:r>
          </a:p>
        </p:txBody>
      </p:sp>
      <p:sp>
        <p:nvSpPr>
          <p:cNvPr id="177297" name="Text Box 145"/>
          <p:cNvSpPr txBox="1">
            <a:spLocks noChangeArrowheads="1"/>
          </p:cNvSpPr>
          <p:nvPr/>
        </p:nvSpPr>
        <p:spPr bwMode="auto">
          <a:xfrm>
            <a:off x="5867400" y="5300663"/>
            <a:ext cx="647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НЕТ</a:t>
            </a:r>
          </a:p>
        </p:txBody>
      </p:sp>
      <p:sp>
        <p:nvSpPr>
          <p:cNvPr id="177298" name="Line 146"/>
          <p:cNvSpPr>
            <a:spLocks noChangeShapeType="1"/>
          </p:cNvSpPr>
          <p:nvPr/>
        </p:nvSpPr>
        <p:spPr bwMode="auto">
          <a:xfrm flipH="1">
            <a:off x="6372225" y="515778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7299" name="Line 147"/>
          <p:cNvSpPr>
            <a:spLocks noChangeShapeType="1"/>
          </p:cNvSpPr>
          <p:nvPr/>
        </p:nvSpPr>
        <p:spPr bwMode="auto">
          <a:xfrm>
            <a:off x="8027988" y="5157788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7300" name="Line 148"/>
          <p:cNvSpPr>
            <a:spLocks noChangeShapeType="1"/>
          </p:cNvSpPr>
          <p:nvPr/>
        </p:nvSpPr>
        <p:spPr bwMode="auto">
          <a:xfrm flipH="1">
            <a:off x="2627313" y="6597650"/>
            <a:ext cx="5400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7301" name="Line 149"/>
          <p:cNvSpPr>
            <a:spLocks noChangeShapeType="1"/>
          </p:cNvSpPr>
          <p:nvPr/>
        </p:nvSpPr>
        <p:spPr bwMode="auto">
          <a:xfrm>
            <a:off x="4787900" y="1557338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7302" name="Text Box 150"/>
          <p:cNvSpPr txBox="1">
            <a:spLocks noChangeArrowheads="1"/>
          </p:cNvSpPr>
          <p:nvPr/>
        </p:nvSpPr>
        <p:spPr bwMode="auto">
          <a:xfrm>
            <a:off x="8027988" y="5229225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150"/>
            <a:ext cx="8507288" cy="6049218"/>
          </a:xfrm>
        </p:spPr>
        <p:txBody>
          <a:bodyPr>
            <a:normAutofit/>
          </a:bodyPr>
          <a:lstStyle/>
          <a:p>
            <a:endParaRPr lang="ru-RU" sz="800" i="1" dirty="0"/>
          </a:p>
        </p:txBody>
      </p:sp>
      <p:sp>
        <p:nvSpPr>
          <p:cNvPr id="153" name="Заголовок 1"/>
          <p:cNvSpPr>
            <a:spLocks noGrp="1"/>
          </p:cNvSpPr>
          <p:nvPr>
            <p:ph type="title"/>
          </p:nvPr>
        </p:nvSpPr>
        <p:spPr>
          <a:xfrm>
            <a:off x="473302" y="21027"/>
            <a:ext cx="8229600" cy="561975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КОНТРОЛЬ </a:t>
            </a:r>
            <a:r>
              <a:rPr lang="ru-RU" sz="2000" dirty="0"/>
              <a:t>ТАМОЖЕННОЙ </a:t>
            </a:r>
            <a:r>
              <a:rPr lang="ru-RU" sz="2000" dirty="0" smtClean="0"/>
              <a:t>СТОИМОСТИ ДО ВЫПУСКА ТОВАРОВ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5824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507288" cy="648072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КОРРЕКТИРОВКА ТАМОЖЕННОЙ СТОИМОСТИ ТОВАРОВ  </a:t>
            </a:r>
            <a:endParaRPr lang="ru-RU" sz="2000" dirty="0"/>
          </a:p>
        </p:txBody>
      </p:sp>
      <p:sp>
        <p:nvSpPr>
          <p:cNvPr id="6" name="Объект 8"/>
          <p:cNvSpPr>
            <a:spLocks noGrp="1"/>
          </p:cNvSpPr>
          <p:nvPr>
            <p:ph idx="1"/>
          </p:nvPr>
        </p:nvSpPr>
        <p:spPr>
          <a:xfrm>
            <a:off x="660189" y="956868"/>
            <a:ext cx="2399643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marL="0" indent="0" algn="ctr">
              <a:buNone/>
            </a:pPr>
            <a:r>
              <a:rPr lang="en-US" sz="1600" b="1" dirty="0" err="1"/>
              <a:t>до</a:t>
            </a:r>
            <a:r>
              <a:rPr lang="en-US" sz="1600" b="1" dirty="0"/>
              <a:t> </a:t>
            </a:r>
            <a:r>
              <a:rPr lang="ru-RU" sz="1600" b="1" dirty="0"/>
              <a:t> </a:t>
            </a:r>
            <a:r>
              <a:rPr lang="en-US" sz="1600" b="1" dirty="0" err="1" smtClean="0"/>
              <a:t>выпуска</a:t>
            </a:r>
            <a:r>
              <a:rPr lang="en-US" sz="1600" b="1" dirty="0" smtClean="0"/>
              <a:t> </a:t>
            </a:r>
            <a:r>
              <a:rPr lang="ru-RU" sz="1600" b="1" dirty="0" smtClean="0"/>
              <a:t> </a:t>
            </a:r>
            <a:r>
              <a:rPr lang="en-US" sz="1600" b="1" dirty="0" err="1" smtClean="0"/>
              <a:t>товаров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4698" y="2386510"/>
            <a:ext cx="4153174" cy="116582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schemeClr val="tx1"/>
                </a:solidFill>
              </a:rPr>
              <a:t>расчет величины скорректированной таможенной стоимости </a:t>
            </a:r>
            <a:r>
              <a:rPr lang="ru-RU" sz="1600" dirty="0" smtClean="0">
                <a:solidFill>
                  <a:schemeClr val="tx1"/>
                </a:solidFill>
              </a:rPr>
              <a:t>товаров</a:t>
            </a:r>
            <a:r>
              <a:rPr lang="ru-RU" sz="1600" dirty="0">
                <a:solidFill>
                  <a:schemeClr val="tx1"/>
                </a:solidFill>
              </a:rPr>
              <a:t>, который производится в </a:t>
            </a:r>
            <a:r>
              <a:rPr lang="ru-RU" sz="1600" dirty="0" smtClean="0">
                <a:solidFill>
                  <a:schemeClr val="tx1"/>
                </a:solidFill>
              </a:rPr>
              <a:t>Декларации таможенной стоимости (ДТС)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43608" y="4149080"/>
            <a:ext cx="3564264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При корректировке таможенной стоимости декларантом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07872" y="4172581"/>
            <a:ext cx="3780551" cy="55256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schemeClr val="tx1"/>
                </a:solidFill>
              </a:rPr>
              <a:t>При корректировке таможенной стоимости </a:t>
            </a:r>
            <a:r>
              <a:rPr lang="ru-RU" sz="1600" dirty="0" smtClean="0">
                <a:solidFill>
                  <a:schemeClr val="tx1"/>
                </a:solidFill>
              </a:rPr>
              <a:t>таможенным </a:t>
            </a:r>
            <a:r>
              <a:rPr lang="ru-RU" sz="1600" dirty="0">
                <a:solidFill>
                  <a:schemeClr val="tx1"/>
                </a:solidFill>
              </a:rPr>
              <a:t>органом </a:t>
            </a:r>
          </a:p>
        </p:txBody>
      </p:sp>
      <p:sp>
        <p:nvSpPr>
          <p:cNvPr id="34" name="Объект 8"/>
          <p:cNvSpPr txBox="1">
            <a:spLocks/>
          </p:cNvSpPr>
          <p:nvPr/>
        </p:nvSpPr>
        <p:spPr>
          <a:xfrm>
            <a:off x="3299374" y="941283"/>
            <a:ext cx="2862107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b="1" dirty="0"/>
              <a:t>при проведении дополнительной </a:t>
            </a:r>
            <a:r>
              <a:rPr lang="ru-RU" sz="1600" b="1" dirty="0" smtClean="0"/>
              <a:t>проверки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5" name="Объект 8"/>
          <p:cNvSpPr txBox="1">
            <a:spLocks/>
          </p:cNvSpPr>
          <p:nvPr/>
        </p:nvSpPr>
        <p:spPr>
          <a:xfrm>
            <a:off x="6325419" y="956868"/>
            <a:ext cx="2543659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b="1" dirty="0"/>
              <a:t>после выпуска товаров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607872" y="2358925"/>
            <a:ext cx="4153174" cy="11658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внесение изменений и (или) дополнений в сведения, указанные в </a:t>
            </a:r>
            <a:r>
              <a:rPr lang="ru-RU" sz="1600" dirty="0" smtClean="0">
                <a:solidFill>
                  <a:schemeClr val="tx1"/>
                </a:solidFill>
              </a:rPr>
              <a:t>декларации на товары (ДТ), </a:t>
            </a:r>
            <a:r>
              <a:rPr lang="ru-RU" sz="1600" dirty="0">
                <a:solidFill>
                  <a:schemeClr val="tx1"/>
                </a:solidFill>
              </a:rPr>
              <a:t>с применением К</a:t>
            </a:r>
            <a:r>
              <a:rPr lang="ru-RU" sz="1600" dirty="0" smtClean="0">
                <a:solidFill>
                  <a:schemeClr val="tx1"/>
                </a:solidFill>
              </a:rPr>
              <a:t>орректировки декларации на товары (КДТ)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8" name="Стрелка вправо 37"/>
          <p:cNvSpPr/>
          <p:nvPr/>
        </p:nvSpPr>
        <p:spPr>
          <a:xfrm rot="9149962">
            <a:off x="4784793" y="1736341"/>
            <a:ext cx="1639281" cy="484632"/>
          </a:xfrm>
          <a:prstGeom prst="rightArrow">
            <a:avLst>
              <a:gd name="adj1" fmla="val 41015"/>
              <a:gd name="adj2" fmla="val 50000"/>
            </a:avLst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39" name="Стрелка вправо 38"/>
          <p:cNvSpPr/>
          <p:nvPr/>
        </p:nvSpPr>
        <p:spPr>
          <a:xfrm rot="1500429">
            <a:off x="2745594" y="1769341"/>
            <a:ext cx="1769181" cy="484632"/>
          </a:xfrm>
          <a:prstGeom prst="rightArrow">
            <a:avLst>
              <a:gd name="adj1" fmla="val 41015"/>
              <a:gd name="adj2" fmla="val 50000"/>
            </a:avLst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41" name="Стрелка вправо 40"/>
          <p:cNvSpPr/>
          <p:nvPr/>
        </p:nvSpPr>
        <p:spPr>
          <a:xfrm rot="5400000">
            <a:off x="4196696" y="3519089"/>
            <a:ext cx="822352" cy="484632"/>
          </a:xfrm>
          <a:prstGeom prst="rightArrow">
            <a:avLst>
              <a:gd name="adj1" fmla="val 41015"/>
              <a:gd name="adj2" fmla="val 50000"/>
            </a:avLst>
          </a:prstGeom>
          <a:solidFill>
            <a:schemeClr val="accent5">
              <a:lumMod val="75000"/>
            </a:schemeClr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42" name="Стрелка вправо 41"/>
          <p:cNvSpPr/>
          <p:nvPr/>
        </p:nvSpPr>
        <p:spPr>
          <a:xfrm rot="5400000">
            <a:off x="4120257" y="1864340"/>
            <a:ext cx="1003432" cy="484632"/>
          </a:xfrm>
          <a:prstGeom prst="rightArrow">
            <a:avLst>
              <a:gd name="adj1" fmla="val 41015"/>
              <a:gd name="adj2" fmla="val 50000"/>
            </a:avLst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43" name="Стрелка вправо 42"/>
          <p:cNvSpPr/>
          <p:nvPr/>
        </p:nvSpPr>
        <p:spPr>
          <a:xfrm rot="5400000">
            <a:off x="874748" y="4776563"/>
            <a:ext cx="822352" cy="484632"/>
          </a:xfrm>
          <a:prstGeom prst="rightArrow">
            <a:avLst>
              <a:gd name="adj1" fmla="val 41015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44" name="Стрелка вправо 43"/>
          <p:cNvSpPr/>
          <p:nvPr/>
        </p:nvSpPr>
        <p:spPr>
          <a:xfrm rot="5400000">
            <a:off x="7734931" y="4762432"/>
            <a:ext cx="822352" cy="484632"/>
          </a:xfrm>
          <a:prstGeom prst="rightArrow">
            <a:avLst>
              <a:gd name="adj1" fmla="val 41015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60188" y="5415924"/>
            <a:ext cx="4271851" cy="11814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schemeClr val="tx1"/>
                </a:solidFill>
              </a:rPr>
              <a:t>скорректированная таможенная стоимость товаров должна быть подтверждена документами, на основании которых </a:t>
            </a:r>
            <a:r>
              <a:rPr lang="ru-RU" sz="1600" dirty="0" smtClean="0">
                <a:solidFill>
                  <a:schemeClr val="tx1"/>
                </a:solidFill>
              </a:rPr>
              <a:t>производился </a:t>
            </a:r>
            <a:r>
              <a:rPr lang="ru-RU" sz="1600" dirty="0">
                <a:solidFill>
                  <a:schemeClr val="tx1"/>
                </a:solidFill>
              </a:rPr>
              <a:t>ее </a:t>
            </a:r>
            <a:r>
              <a:rPr lang="ru-RU" sz="1600" dirty="0" smtClean="0">
                <a:solidFill>
                  <a:schemeClr val="tx1"/>
                </a:solidFill>
              </a:rPr>
              <a:t>расчет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823129" y="5403481"/>
            <a:ext cx="2937917" cy="76182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dirty="0" smtClean="0">
              <a:solidFill>
                <a:schemeClr val="tx1"/>
              </a:solidFill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указывается </a:t>
            </a:r>
            <a:r>
              <a:rPr lang="ru-RU" sz="1600" dirty="0">
                <a:solidFill>
                  <a:schemeClr val="tx1"/>
                </a:solidFill>
              </a:rPr>
              <a:t>источник  использованных </a:t>
            </a:r>
            <a:r>
              <a:rPr lang="ru-RU" sz="1600" dirty="0" smtClean="0">
                <a:solidFill>
                  <a:schemeClr val="tx1"/>
                </a:solidFill>
              </a:rPr>
              <a:t>данных</a:t>
            </a:r>
            <a:endParaRPr lang="ru-RU" sz="1600" dirty="0">
              <a:solidFill>
                <a:schemeClr val="tx1"/>
              </a:solidFill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6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349810"/>
              </p:ext>
            </p:extLst>
          </p:nvPr>
        </p:nvGraphicFramePr>
        <p:xfrm>
          <a:off x="457201" y="1556795"/>
          <a:ext cx="8229598" cy="4933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7077"/>
                <a:gridCol w="7642521"/>
              </a:tblGrid>
              <a:tr h="693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1.1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36195" marB="717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Озоноразрушающие</a:t>
                      </a:r>
                      <a:r>
                        <a:rPr lang="ru-RU" sz="1600" b="1" dirty="0">
                          <a:effectLst/>
                        </a:rPr>
                        <a:t> вещества, запрещенные к ввозу на таможенную территорию </a:t>
                      </a:r>
                      <a:r>
                        <a:rPr lang="ru-RU" sz="1600" b="1" dirty="0" smtClean="0">
                          <a:effectLst/>
                        </a:rPr>
                        <a:t>ТС </a:t>
                      </a:r>
                      <a:r>
                        <a:rPr lang="ru-RU" sz="1600" b="1" dirty="0">
                          <a:effectLst/>
                        </a:rPr>
                        <a:t>и вывозу с таможенной территории </a:t>
                      </a:r>
                      <a:r>
                        <a:rPr lang="ru-RU" sz="1600" b="1" dirty="0" smtClean="0">
                          <a:effectLst/>
                        </a:rPr>
                        <a:t>ТС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36195" marB="71755"/>
                </a:tc>
              </a:tr>
              <a:tr h="395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1.2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36195" marB="717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Опасные отходы, запрещенные к ввозу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36195" marB="71755"/>
                </a:tc>
              </a:tr>
              <a:tr h="693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1.3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36195" marB="717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Информация на печатных, аудиовизуальных и иных носителях информации, запрещенная к ввозу и вывозу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36195" marB="71755"/>
                </a:tc>
              </a:tr>
              <a:tr h="693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1.4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36195" marB="717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Средства защиты растений и другие стойкие органические загрязнители, запрещенные к ввозу 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36195" marB="71755"/>
                </a:tc>
              </a:tr>
              <a:tr h="693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1.5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36195" marB="717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Лесоматериалы, регенерируемая бумага, картон, макулатура, вывоз которых с таможенной территории </a:t>
                      </a:r>
                      <a:r>
                        <a:rPr lang="ru-RU" sz="1600" b="1" dirty="0" smtClean="0">
                          <a:effectLst/>
                        </a:rPr>
                        <a:t>ТС </a:t>
                      </a:r>
                      <a:r>
                        <a:rPr lang="ru-RU" sz="1600" b="1" dirty="0">
                          <a:effectLst/>
                        </a:rPr>
                        <a:t>запрещен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36195" marB="71755"/>
                </a:tc>
              </a:tr>
              <a:tr h="693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1.6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36195" marB="717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Служебное и гражданское оружие, его основные части и патроны к нему, запрещенные к ввозу и (или) вывозу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36195" marB="71755"/>
                </a:tc>
              </a:tr>
              <a:tr h="377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1.7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Орудия добычи (вылова) водных биологических ресурсов, запрещенные к </a:t>
                      </a:r>
                      <a:r>
                        <a:rPr lang="ru-RU" sz="1600" b="1" dirty="0" smtClean="0">
                          <a:effectLst/>
                        </a:rPr>
                        <a:t>ввозу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/>
                </a:tc>
              </a:tr>
              <a:tr h="693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1.8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36195" marB="717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Изделия из гренландского тюленя и детенышей гренландского тюленя, запрещенные к ввозу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36195" marB="71755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611560" y="332656"/>
            <a:ext cx="8229600" cy="10801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ТОВАРЫ, В ОТНОШЕНИИ КОТОРЫХ УСТАНОВЛЕН ЗАПРЕТ </a:t>
            </a:r>
            <a:br>
              <a:rPr lang="ru-RU" sz="2000" dirty="0" smtClean="0"/>
            </a:br>
            <a:r>
              <a:rPr lang="ru-RU" sz="2000" dirty="0" smtClean="0"/>
              <a:t>ВВОЗА НА ТАМОЖЕННУЮ ТЕРРИТОРИЮ И (ИЛИ) </a:t>
            </a:r>
            <a:br>
              <a:rPr lang="ru-RU" sz="2000" dirty="0" smtClean="0"/>
            </a:br>
            <a:r>
              <a:rPr lang="ru-RU" sz="2000" dirty="0" smtClean="0"/>
              <a:t>ВЫВОЗА С ТАМОЖЕННОЙ </a:t>
            </a:r>
            <a:r>
              <a:rPr lang="ru-RU" sz="2000" dirty="0" smtClean="0"/>
              <a:t>ТЕРРИТОРИИ ЕАЭС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8406111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191625"/>
              </p:ext>
            </p:extLst>
          </p:nvPr>
        </p:nvGraphicFramePr>
        <p:xfrm>
          <a:off x="323528" y="1261392"/>
          <a:ext cx="8568952" cy="5067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8064896"/>
              </a:tblGrid>
              <a:tr h="222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2.1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Озоноразрушающие</a:t>
                      </a:r>
                      <a:r>
                        <a:rPr lang="ru-RU" sz="1400" b="1" dirty="0">
                          <a:effectLst/>
                        </a:rPr>
                        <a:t> вещества и продукция их содержащая, ограниченные к перемещению через таможенную границу ТС при ввозе и вывозе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</a:tr>
              <a:tr h="153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2.2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Средства защиты растений (пестициды) 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</a:tr>
              <a:tr h="153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2.3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Опасные отходы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</a:tr>
              <a:tr h="240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2.4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Коллекции и предметы коллекционирования по минералогии и палеонтологии, кости ископаемых животных 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</a:tr>
              <a:tr h="240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2.6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Дикие живые животные, отдельные дикорастущие растения и дикорастущее лекарственное сырье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</a:tr>
              <a:tr h="333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2.7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 Виды дикой фауны и флоры, подпадающие под действие Конвенции о международной торговле видами дикой фауны и флоры, находящимися под угрозой исчезновения, от 3 марта 1973 года (СИТЕС)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</a:tr>
              <a:tr h="240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2.8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Редкие и находящиеся под угрозой исчезновения виды диких живых животных и дикорастущих растений, включенные в красные книги государств - членов ЕАЭС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</a:tr>
              <a:tr h="153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2.9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Драгоценные камни 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</a:tr>
              <a:tr h="153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2.10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Драгоценные металлы и сырьевые товары, содержащие драгоценные металлы 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</a:tr>
              <a:tr h="153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2.11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Виды минерального сырья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</a:tr>
              <a:tr h="153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2.12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Наркотические средства, психотропные вещества и их </a:t>
                      </a:r>
                      <a:r>
                        <a:rPr lang="ru-RU" sz="1400" b="1" dirty="0" err="1">
                          <a:effectLst/>
                        </a:rPr>
                        <a:t>прекурсоры</a:t>
                      </a:r>
                      <a:r>
                        <a:rPr lang="ru-RU" sz="1400" b="1" dirty="0">
                          <a:effectLst/>
                        </a:rPr>
                        <a:t>  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</a:tr>
              <a:tr h="308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2.13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Ядовитые вещества, не являющиеся </a:t>
                      </a:r>
                      <a:r>
                        <a:rPr lang="ru-RU" sz="1400" b="1" dirty="0" err="1">
                          <a:effectLst/>
                        </a:rPr>
                        <a:t>прекурсорами</a:t>
                      </a:r>
                      <a:r>
                        <a:rPr lang="ru-RU" sz="1400" b="1" dirty="0">
                          <a:effectLst/>
                        </a:rPr>
                        <a:t> наркотических средств и психотропных веществ, ограниченные к перемещению через таможенную границу ТС при ввозе и вывозе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</a:tr>
              <a:tr h="222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2.14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Лекарственные средства и фармацевтические субстанции, ввоз которых на таможенную территорию ТС ограничен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298" marR="15298" marT="15298" marB="30328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435280" cy="9221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ТОВАРЫ, В ОТНОШЕНИИ КОТОРЫХ УСТАНОВЛЕН</a:t>
            </a:r>
            <a:br>
              <a:rPr lang="ru-RU" sz="2000" dirty="0" smtClean="0"/>
            </a:br>
            <a:r>
              <a:rPr lang="ru-RU" sz="2000" dirty="0" smtClean="0"/>
              <a:t> РАЗРЕШИТЕЛЬНЫЙ ПОРЯДОК ВВОЗА НА ТАМОЖЕННУЮ ТЕРРИТОРИЮ </a:t>
            </a:r>
            <a:br>
              <a:rPr lang="ru-RU" sz="2000" dirty="0" smtClean="0"/>
            </a:br>
            <a:r>
              <a:rPr lang="ru-RU" sz="2000" dirty="0" smtClean="0"/>
              <a:t>И (ИЛИ) ВЫВОЗА С ТАМОЖЕННОЙ </a:t>
            </a:r>
            <a:r>
              <a:rPr lang="ru-RU" sz="2000" dirty="0" smtClean="0"/>
              <a:t>ТЕРРИТОРИИ ЕАЭС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9211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038863"/>
              </p:ext>
            </p:extLst>
          </p:nvPr>
        </p:nvGraphicFramePr>
        <p:xfrm>
          <a:off x="467544" y="1265737"/>
          <a:ext cx="8424936" cy="5407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6670"/>
                <a:gridCol w="7908266"/>
              </a:tblGrid>
              <a:tr h="610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2.16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Радиоэлектронные средства и (или) высокочастотные устройства гражданского назначения, в том числе встроенные либо входящие в состав других товаров 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</a:tr>
              <a:tr h="347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2.17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Специальные технические средства, предназначенные для негласного получения информации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</a:tr>
              <a:tr h="347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2.19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Шифровальные (криптографические) средства 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</a:tr>
              <a:tr h="350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2.20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Культурные ценности, документы национальных архивных фондов, оригиналы архивных документов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</a:tr>
              <a:tr h="409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2.21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Органы и ткани человека, кровь и ее компоненты, образцы биологических материалов человека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</a:tr>
              <a:tr h="347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2.22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Служебное и гражданское оружие, его основные (составные) части и патроны к нему 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</a:tr>
              <a:tr h="538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2.23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Информация о недрах по районам и месторождениям топливно-энергетического и минерального сырья 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</a:tr>
              <a:tr h="366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2.24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Товары, при экспорте и (или) импорте которых установлены количественные ограничения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</a:tr>
              <a:tr h="347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2.25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Товары, при ввозе или вывозе которых установлены ограничения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</a:tr>
              <a:tr h="347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2.26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Товары, при экспорте и (или) импорте которых установлено исключительное право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</a:tr>
              <a:tr h="561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2.28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Товары, в отношении которых государствами - членами ТС применяются ограничения в соответствии с обязательствами, принятыми при присоединении к ВТО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</a:tr>
              <a:tr h="567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2.29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Товары, в отношении которых государствами - членами ТС применяется лицензирование импорта на основании решений об установлении импортной квоты в качестве специальной защитной меры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87" marR="31587" marT="31587" marB="62620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435280" cy="9221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ТОВАРЫ, В ОТНОШЕНИИ КОТОРЫХ УСТАНОВЛЕН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РАЗРЕШИТЕЛЬНЫЙ </a:t>
            </a:r>
            <a:r>
              <a:rPr lang="ru-RU" sz="2000" dirty="0"/>
              <a:t>ПОРЯДОК ВВОЗА НА ТАМОЖЕННУЮ ТЕРРИТОРИЮ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 </a:t>
            </a:r>
            <a:r>
              <a:rPr lang="ru-RU" sz="2000" dirty="0"/>
              <a:t>(ИЛИ) ВЫВОЗА С ТАМОЖЕННОЙ </a:t>
            </a:r>
            <a:r>
              <a:rPr lang="ru-RU" sz="2000" dirty="0" smtClean="0"/>
              <a:t>ТЕРРИТОРИИ </a:t>
            </a:r>
            <a:r>
              <a:rPr lang="ru-RU" sz="2000" i="1" dirty="0" smtClean="0"/>
              <a:t>(Продолжение)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7194147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/>
              <a:t>РАЗРЕШИТЕЛЬНЫЙ ПОРЯДОК ВВОЗА НА ТАМОЖЕННУЮ ТЕРРИТОРИЮ </a:t>
            </a:r>
            <a:br>
              <a:rPr lang="ru-RU" sz="2000" dirty="0"/>
            </a:br>
            <a:r>
              <a:rPr lang="ru-RU" sz="2000" dirty="0"/>
              <a:t>И (ИЛИ) ВЫВОЗА С ТАМОЖЕННОЙ ТЕРРИТОРИИ ТОВАРОВ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3648" y="1348794"/>
            <a:ext cx="3402868" cy="5593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МЕРЫ НЕТАРИФНОГО РЕГУЛИРОВАНИЯ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 rot="16200000">
            <a:off x="-1919211" y="3775186"/>
            <a:ext cx="5061542" cy="576064"/>
          </a:xfrm>
          <a:prstGeom prst="round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marL="0" indent="0" algn="ctr">
              <a:buNone/>
            </a:pPr>
            <a:endParaRPr lang="ru-RU" sz="1600" dirty="0" smtClean="0"/>
          </a:p>
          <a:p>
            <a:pPr marL="0" indent="0" algn="ctr">
              <a:buNone/>
            </a:pPr>
            <a:endParaRPr lang="ru-RU" sz="1600" dirty="0" smtClean="0">
              <a:latin typeface="+mj-lt"/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КОМПЛЕКС   МЕР И ТРЕБОВАНИЙ</a:t>
            </a:r>
          </a:p>
          <a:p>
            <a:pPr marL="0" indent="0" algn="ctr">
              <a:buNone/>
            </a:pPr>
            <a:endParaRPr lang="ru-RU" sz="1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12606" y="5445224"/>
            <a:ext cx="3397255" cy="54482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КАРАНТИННЫЕ ФИТОСАНИТАРНЫЕ ТРЕБОВАНИЯ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82925" y="2004104"/>
            <a:ext cx="3405098" cy="55177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ОСОБЫЕ ВИДЫ ОГРАНИЧЕНИЙ ВНЕШНЕЙ ТОРГОВЛИ ТОВАРАМИ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03648" y="2703227"/>
            <a:ext cx="3405098" cy="52169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МЕРЫ В ОТНОШЕНИИ ЭКСПОРТНОГО КОНТРОЛЯ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92023" y="3369385"/>
            <a:ext cx="3405098" cy="55127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МЕРЫ В ОТНОШЕНИИ ПРОДУКЦИИ ВОЕННОГО НАЗНАЧЕНИЯ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728458" y="1686900"/>
            <a:ext cx="2020006" cy="75941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ЛИЦЕНЗИРОВАНИЕ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54693" y="2936742"/>
            <a:ext cx="2020005" cy="75088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КВОТИРОВАНИЕ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06992" y="4077072"/>
            <a:ext cx="3381031" cy="5525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РАДИАЦИОННЫЕ ТРЕБОВАНИЯ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412606" y="4797152"/>
            <a:ext cx="3393910" cy="45791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ВЕТЕРИНАРНЫЕ ТРЕБОВАНИЯ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424369" y="6093296"/>
            <a:ext cx="3385491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kern="1200" dirty="0" smtClean="0">
                <a:solidFill>
                  <a:schemeClr val="tx1"/>
                </a:solidFill>
              </a:rPr>
              <a:t>САНИТАРНО-ЭПИДЕМИОЛОГИЧЕСКИЕ ТРЕБОВАНИЯ</a:t>
            </a:r>
            <a:endParaRPr lang="ru-RU" sz="1500" kern="1200" dirty="0">
              <a:solidFill>
                <a:schemeClr val="tx1"/>
              </a:solidFill>
            </a:endParaRPr>
          </a:p>
        </p:txBody>
      </p:sp>
      <p:sp>
        <p:nvSpPr>
          <p:cNvPr id="75" name="Line 53"/>
          <p:cNvSpPr>
            <a:spLocks noChangeShapeType="1"/>
          </p:cNvSpPr>
          <p:nvPr/>
        </p:nvSpPr>
        <p:spPr bwMode="auto">
          <a:xfrm>
            <a:off x="5844670" y="1553086"/>
            <a:ext cx="29886" cy="230028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4" name="Line 53"/>
          <p:cNvSpPr>
            <a:spLocks noChangeShapeType="1"/>
          </p:cNvSpPr>
          <p:nvPr/>
        </p:nvSpPr>
        <p:spPr bwMode="auto">
          <a:xfrm>
            <a:off x="5878934" y="4303473"/>
            <a:ext cx="29886" cy="230028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6728458" y="5075069"/>
            <a:ext cx="2020005" cy="75088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РАЗРЕШЕНИЕ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99" name="Стрелка вправо 98"/>
          <p:cNvSpPr/>
          <p:nvPr/>
        </p:nvSpPr>
        <p:spPr>
          <a:xfrm>
            <a:off x="4832464" y="2722014"/>
            <a:ext cx="978408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100" name="Стрелка вправо 99"/>
          <p:cNvSpPr/>
          <p:nvPr/>
        </p:nvSpPr>
        <p:spPr>
          <a:xfrm>
            <a:off x="4796408" y="3420829"/>
            <a:ext cx="978408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101" name="Стрелка вправо 100"/>
          <p:cNvSpPr/>
          <p:nvPr/>
        </p:nvSpPr>
        <p:spPr>
          <a:xfrm>
            <a:off x="4796408" y="2071249"/>
            <a:ext cx="978408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102" name="Стрелка вправо 101"/>
          <p:cNvSpPr/>
          <p:nvPr/>
        </p:nvSpPr>
        <p:spPr>
          <a:xfrm>
            <a:off x="4772499" y="1501074"/>
            <a:ext cx="978408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103" name="Стрелка вправо 102"/>
          <p:cNvSpPr/>
          <p:nvPr/>
        </p:nvSpPr>
        <p:spPr>
          <a:xfrm>
            <a:off x="5878459" y="3023244"/>
            <a:ext cx="849999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104" name="Стрелка вправо 103"/>
          <p:cNvSpPr/>
          <p:nvPr/>
        </p:nvSpPr>
        <p:spPr>
          <a:xfrm>
            <a:off x="5859613" y="1824293"/>
            <a:ext cx="868845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105" name="Стрелка вправо 104"/>
          <p:cNvSpPr/>
          <p:nvPr/>
        </p:nvSpPr>
        <p:spPr>
          <a:xfrm>
            <a:off x="5908820" y="5202908"/>
            <a:ext cx="844404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106" name="Стрелка вправо 105"/>
          <p:cNvSpPr/>
          <p:nvPr/>
        </p:nvSpPr>
        <p:spPr>
          <a:xfrm>
            <a:off x="4772499" y="4111026"/>
            <a:ext cx="978408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107" name="Стрелка вправо 106"/>
          <p:cNvSpPr/>
          <p:nvPr/>
        </p:nvSpPr>
        <p:spPr>
          <a:xfrm>
            <a:off x="4832315" y="4813737"/>
            <a:ext cx="978408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108" name="Стрелка вправо 107"/>
          <p:cNvSpPr/>
          <p:nvPr/>
        </p:nvSpPr>
        <p:spPr>
          <a:xfrm>
            <a:off x="4814047" y="5505416"/>
            <a:ext cx="978408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109" name="Стрелка вправо 108"/>
          <p:cNvSpPr/>
          <p:nvPr/>
        </p:nvSpPr>
        <p:spPr>
          <a:xfrm>
            <a:off x="4832464" y="6184728"/>
            <a:ext cx="978408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110" name="Стрелка вправо 109"/>
          <p:cNvSpPr/>
          <p:nvPr/>
        </p:nvSpPr>
        <p:spPr>
          <a:xfrm>
            <a:off x="888774" y="1501074"/>
            <a:ext cx="576363" cy="30077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111" name="Стрелка вправо 110"/>
          <p:cNvSpPr/>
          <p:nvPr/>
        </p:nvSpPr>
        <p:spPr>
          <a:xfrm>
            <a:off x="899592" y="2158539"/>
            <a:ext cx="576363" cy="30077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112" name="Стрелка вправо 111"/>
          <p:cNvSpPr/>
          <p:nvPr/>
        </p:nvSpPr>
        <p:spPr>
          <a:xfrm>
            <a:off x="888773" y="2813944"/>
            <a:ext cx="576363" cy="30077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113" name="Стрелка вправо 112"/>
          <p:cNvSpPr/>
          <p:nvPr/>
        </p:nvSpPr>
        <p:spPr>
          <a:xfrm>
            <a:off x="888774" y="3507876"/>
            <a:ext cx="576363" cy="30077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114" name="Стрелка вправо 113"/>
          <p:cNvSpPr/>
          <p:nvPr/>
        </p:nvSpPr>
        <p:spPr>
          <a:xfrm>
            <a:off x="905392" y="4202956"/>
            <a:ext cx="576363" cy="30077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115" name="Стрелка вправо 114"/>
          <p:cNvSpPr/>
          <p:nvPr/>
        </p:nvSpPr>
        <p:spPr>
          <a:xfrm>
            <a:off x="866393" y="4924683"/>
            <a:ext cx="576363" cy="30077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116" name="Стрелка вправо 115"/>
          <p:cNvSpPr/>
          <p:nvPr/>
        </p:nvSpPr>
        <p:spPr>
          <a:xfrm>
            <a:off x="866393" y="5597346"/>
            <a:ext cx="576363" cy="30077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  <p:sp>
        <p:nvSpPr>
          <p:cNvPr id="118" name="Стрелка вправо 117"/>
          <p:cNvSpPr/>
          <p:nvPr/>
        </p:nvSpPr>
        <p:spPr>
          <a:xfrm>
            <a:off x="899592" y="6230942"/>
            <a:ext cx="576363" cy="30077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</p:txBody>
      </p:sp>
    </p:spTree>
    <p:extLst>
      <p:ext uri="{BB962C8B-B14F-4D97-AF65-F5344CB8AC3E}">
        <p14:creationId xmlns:p14="http://schemas.microsoft.com/office/powerpoint/2010/main" val="167991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ЛИЦЕНЗИРОВАНИЕ И КВОТИРОВАНИЕ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537784"/>
              </p:ext>
            </p:extLst>
          </p:nvPr>
        </p:nvGraphicFramePr>
        <p:xfrm>
          <a:off x="539552" y="1124744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3959966" y="1988840"/>
            <a:ext cx="2664296" cy="158417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7030A0"/>
                </a:solidFill>
              </a:rPr>
              <a:t>Срок действия 1 год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3923928" y="3383284"/>
            <a:ext cx="2664296" cy="158417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Срок действия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1 год</a:t>
            </a:r>
            <a:endParaRPr lang="ru-RU" sz="1600" b="1" kern="12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329894" y="4869160"/>
            <a:ext cx="2664296" cy="158417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00B050"/>
                </a:solidFill>
              </a:rPr>
              <a:t>Срок действия устанавливается в конкретном случае</a:t>
            </a: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922452" y="3645024"/>
            <a:ext cx="1846700" cy="1872208"/>
          </a:xfrm>
          <a:prstGeom prst="wedgeRoundRectCallout">
            <a:avLst>
              <a:gd name="adj1" fmla="val -88591"/>
              <a:gd name="adj2" fmla="val -28477"/>
              <a:gd name="adj3" fmla="val 16667"/>
            </a:avLst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srgbClr val="C00000"/>
                </a:solidFill>
              </a:rPr>
              <a:t>для квотируемых </a:t>
            </a:r>
            <a:r>
              <a:rPr lang="ru-RU" sz="1600" b="1" dirty="0" smtClean="0">
                <a:solidFill>
                  <a:srgbClr val="C00000"/>
                </a:solidFill>
              </a:rPr>
              <a:t>товаров срок </a:t>
            </a:r>
            <a:r>
              <a:rPr lang="ru-RU" sz="1600" b="1" dirty="0">
                <a:solidFill>
                  <a:srgbClr val="C00000"/>
                </a:solidFill>
              </a:rPr>
              <a:t>заканчивается в календарном году, на который установлена </a:t>
            </a:r>
            <a:r>
              <a:rPr lang="ru-RU" sz="1600" b="1" dirty="0" smtClean="0">
                <a:solidFill>
                  <a:srgbClr val="C00000"/>
                </a:solidFill>
              </a:rPr>
              <a:t>квота 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240456" y="1156691"/>
            <a:ext cx="3363992" cy="792088"/>
          </a:xfrm>
          <a:prstGeom prst="wedgeRoundRectCallout">
            <a:avLst>
              <a:gd name="adj1" fmla="val -72741"/>
              <a:gd name="adj2" fmla="val 51310"/>
              <a:gd name="adj3" fmla="val 16667"/>
            </a:avLst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За выдачу </a:t>
            </a:r>
            <a:r>
              <a:rPr lang="ru-RU" sz="1600" b="1" dirty="0" smtClean="0">
                <a:solidFill>
                  <a:srgbClr val="C00000"/>
                </a:solidFill>
              </a:rPr>
              <a:t>лицензии взимается </a:t>
            </a:r>
            <a:r>
              <a:rPr lang="ru-RU" sz="1600" b="1" dirty="0">
                <a:solidFill>
                  <a:srgbClr val="C00000"/>
                </a:solidFill>
              </a:rPr>
              <a:t>государственная пошлина (лицензионный сбор</a:t>
            </a:r>
            <a:r>
              <a:rPr lang="ru-RU" sz="1600" b="1" dirty="0" smtClean="0">
                <a:solidFill>
                  <a:srgbClr val="C00000"/>
                </a:solidFill>
              </a:rPr>
              <a:t>)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922337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ТЕХНИЧЕСКИЙ РЕГЛАМЕНТ– ПОДТВЕРЖДЕНИЕ БЕЗОПАСНОСТИ ТОВАРА</a:t>
            </a:r>
            <a:endParaRPr lang="ru-RU" sz="2000" dirty="0"/>
          </a:p>
        </p:txBody>
      </p:sp>
      <p:graphicFrame>
        <p:nvGraphicFramePr>
          <p:cNvPr id="5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072805"/>
              </p:ext>
            </p:extLst>
          </p:nvPr>
        </p:nvGraphicFramePr>
        <p:xfrm>
          <a:off x="323528" y="1196975"/>
          <a:ext cx="8496944" cy="5346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Соединительная линия уступом 5"/>
          <p:cNvCxnSpPr/>
          <p:nvPr/>
        </p:nvCxnSpPr>
        <p:spPr>
          <a:xfrm>
            <a:off x="1171155" y="5877272"/>
            <a:ext cx="5345061" cy="12700"/>
          </a:xfrm>
          <a:prstGeom prst="bentConnector3">
            <a:avLst>
              <a:gd name="adj1" fmla="val 50000"/>
            </a:avLst>
          </a:prstGeom>
          <a:ln w="31750" cmpd="sng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/>
          <p:nvPr/>
        </p:nvCxnSpPr>
        <p:spPr>
          <a:xfrm rot="5400000" flipH="1" flipV="1">
            <a:off x="4072405" y="6169082"/>
            <a:ext cx="291810" cy="12700"/>
          </a:xfrm>
          <a:prstGeom prst="bentConnector3">
            <a:avLst>
              <a:gd name="adj1" fmla="val 139530"/>
            </a:avLst>
          </a:prstGeom>
          <a:ln w="31750" cmpd="sng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ая прямоугольная выноска 40"/>
          <p:cNvSpPr/>
          <p:nvPr/>
        </p:nvSpPr>
        <p:spPr>
          <a:xfrm>
            <a:off x="6188832" y="2564904"/>
            <a:ext cx="2487624" cy="1800200"/>
          </a:xfrm>
          <a:custGeom>
            <a:avLst/>
            <a:gdLst>
              <a:gd name="connsiteX0" fmla="*/ 0 w 2016224"/>
              <a:gd name="connsiteY0" fmla="*/ 276036 h 1656184"/>
              <a:gd name="connsiteX1" fmla="*/ 276036 w 2016224"/>
              <a:gd name="connsiteY1" fmla="*/ 0 h 1656184"/>
              <a:gd name="connsiteX2" fmla="*/ 336037 w 2016224"/>
              <a:gd name="connsiteY2" fmla="*/ 0 h 1656184"/>
              <a:gd name="connsiteX3" fmla="*/ 336037 w 2016224"/>
              <a:gd name="connsiteY3" fmla="*/ 0 h 1656184"/>
              <a:gd name="connsiteX4" fmla="*/ 840093 w 2016224"/>
              <a:gd name="connsiteY4" fmla="*/ 0 h 1656184"/>
              <a:gd name="connsiteX5" fmla="*/ 1740188 w 2016224"/>
              <a:gd name="connsiteY5" fmla="*/ 0 h 1656184"/>
              <a:gd name="connsiteX6" fmla="*/ 2016224 w 2016224"/>
              <a:gd name="connsiteY6" fmla="*/ 276036 h 1656184"/>
              <a:gd name="connsiteX7" fmla="*/ 2016224 w 2016224"/>
              <a:gd name="connsiteY7" fmla="*/ 276031 h 1656184"/>
              <a:gd name="connsiteX8" fmla="*/ 2016224 w 2016224"/>
              <a:gd name="connsiteY8" fmla="*/ 276031 h 1656184"/>
              <a:gd name="connsiteX9" fmla="*/ 2016224 w 2016224"/>
              <a:gd name="connsiteY9" fmla="*/ 690077 h 1656184"/>
              <a:gd name="connsiteX10" fmla="*/ 2016224 w 2016224"/>
              <a:gd name="connsiteY10" fmla="*/ 1380148 h 1656184"/>
              <a:gd name="connsiteX11" fmla="*/ 1740188 w 2016224"/>
              <a:gd name="connsiteY11" fmla="*/ 1656184 h 1656184"/>
              <a:gd name="connsiteX12" fmla="*/ 840093 w 2016224"/>
              <a:gd name="connsiteY12" fmla="*/ 1656184 h 1656184"/>
              <a:gd name="connsiteX13" fmla="*/ 336037 w 2016224"/>
              <a:gd name="connsiteY13" fmla="*/ 1656184 h 1656184"/>
              <a:gd name="connsiteX14" fmla="*/ 336037 w 2016224"/>
              <a:gd name="connsiteY14" fmla="*/ 1656184 h 1656184"/>
              <a:gd name="connsiteX15" fmla="*/ 276036 w 2016224"/>
              <a:gd name="connsiteY15" fmla="*/ 1656184 h 1656184"/>
              <a:gd name="connsiteX16" fmla="*/ 0 w 2016224"/>
              <a:gd name="connsiteY16" fmla="*/ 1380148 h 1656184"/>
              <a:gd name="connsiteX17" fmla="*/ 0 w 2016224"/>
              <a:gd name="connsiteY17" fmla="*/ 690077 h 1656184"/>
              <a:gd name="connsiteX18" fmla="*/ -338322 w 2016224"/>
              <a:gd name="connsiteY18" fmla="*/ 741656 h 1656184"/>
              <a:gd name="connsiteX19" fmla="*/ 0 w 2016224"/>
              <a:gd name="connsiteY19" fmla="*/ 276031 h 1656184"/>
              <a:gd name="connsiteX20" fmla="*/ 0 w 2016224"/>
              <a:gd name="connsiteY20" fmla="*/ 276036 h 1656184"/>
              <a:gd name="connsiteX0" fmla="*/ 338322 w 2354546"/>
              <a:gd name="connsiteY0" fmla="*/ 276036 h 1905155"/>
              <a:gd name="connsiteX1" fmla="*/ 614358 w 2354546"/>
              <a:gd name="connsiteY1" fmla="*/ 0 h 1905155"/>
              <a:gd name="connsiteX2" fmla="*/ 674359 w 2354546"/>
              <a:gd name="connsiteY2" fmla="*/ 0 h 1905155"/>
              <a:gd name="connsiteX3" fmla="*/ 674359 w 2354546"/>
              <a:gd name="connsiteY3" fmla="*/ 0 h 1905155"/>
              <a:gd name="connsiteX4" fmla="*/ 1178415 w 2354546"/>
              <a:gd name="connsiteY4" fmla="*/ 0 h 1905155"/>
              <a:gd name="connsiteX5" fmla="*/ 2078510 w 2354546"/>
              <a:gd name="connsiteY5" fmla="*/ 0 h 1905155"/>
              <a:gd name="connsiteX6" fmla="*/ 2354546 w 2354546"/>
              <a:gd name="connsiteY6" fmla="*/ 276036 h 1905155"/>
              <a:gd name="connsiteX7" fmla="*/ 2354546 w 2354546"/>
              <a:gd name="connsiteY7" fmla="*/ 276031 h 1905155"/>
              <a:gd name="connsiteX8" fmla="*/ 2354546 w 2354546"/>
              <a:gd name="connsiteY8" fmla="*/ 276031 h 1905155"/>
              <a:gd name="connsiteX9" fmla="*/ 2354546 w 2354546"/>
              <a:gd name="connsiteY9" fmla="*/ 690077 h 1905155"/>
              <a:gd name="connsiteX10" fmla="*/ 2354546 w 2354546"/>
              <a:gd name="connsiteY10" fmla="*/ 1380148 h 1905155"/>
              <a:gd name="connsiteX11" fmla="*/ 2078510 w 2354546"/>
              <a:gd name="connsiteY11" fmla="*/ 1656184 h 1905155"/>
              <a:gd name="connsiteX12" fmla="*/ 1178415 w 2354546"/>
              <a:gd name="connsiteY12" fmla="*/ 1656184 h 1905155"/>
              <a:gd name="connsiteX13" fmla="*/ 674359 w 2354546"/>
              <a:gd name="connsiteY13" fmla="*/ 1656184 h 1905155"/>
              <a:gd name="connsiteX14" fmla="*/ 674359 w 2354546"/>
              <a:gd name="connsiteY14" fmla="*/ 1656184 h 1905155"/>
              <a:gd name="connsiteX15" fmla="*/ 614358 w 2354546"/>
              <a:gd name="connsiteY15" fmla="*/ 1656184 h 1905155"/>
              <a:gd name="connsiteX16" fmla="*/ 222906 w 2354546"/>
              <a:gd name="connsiteY16" fmla="*/ 1900741 h 1905155"/>
              <a:gd name="connsiteX17" fmla="*/ 338322 w 2354546"/>
              <a:gd name="connsiteY17" fmla="*/ 1380148 h 1905155"/>
              <a:gd name="connsiteX18" fmla="*/ 338322 w 2354546"/>
              <a:gd name="connsiteY18" fmla="*/ 690077 h 1905155"/>
              <a:gd name="connsiteX19" fmla="*/ 0 w 2354546"/>
              <a:gd name="connsiteY19" fmla="*/ 741656 h 1905155"/>
              <a:gd name="connsiteX20" fmla="*/ 338322 w 2354546"/>
              <a:gd name="connsiteY20" fmla="*/ 276031 h 1905155"/>
              <a:gd name="connsiteX21" fmla="*/ 338322 w 2354546"/>
              <a:gd name="connsiteY21" fmla="*/ 276036 h 1905155"/>
              <a:gd name="connsiteX0" fmla="*/ 338322 w 2354546"/>
              <a:gd name="connsiteY0" fmla="*/ 276036 h 1905155"/>
              <a:gd name="connsiteX1" fmla="*/ 614358 w 2354546"/>
              <a:gd name="connsiteY1" fmla="*/ 0 h 1905155"/>
              <a:gd name="connsiteX2" fmla="*/ 674359 w 2354546"/>
              <a:gd name="connsiteY2" fmla="*/ 0 h 1905155"/>
              <a:gd name="connsiteX3" fmla="*/ 674359 w 2354546"/>
              <a:gd name="connsiteY3" fmla="*/ 0 h 1905155"/>
              <a:gd name="connsiteX4" fmla="*/ 1178415 w 2354546"/>
              <a:gd name="connsiteY4" fmla="*/ 0 h 1905155"/>
              <a:gd name="connsiteX5" fmla="*/ 2078510 w 2354546"/>
              <a:gd name="connsiteY5" fmla="*/ 0 h 1905155"/>
              <a:gd name="connsiteX6" fmla="*/ 2354546 w 2354546"/>
              <a:gd name="connsiteY6" fmla="*/ 276036 h 1905155"/>
              <a:gd name="connsiteX7" fmla="*/ 2354546 w 2354546"/>
              <a:gd name="connsiteY7" fmla="*/ 276031 h 1905155"/>
              <a:gd name="connsiteX8" fmla="*/ 2354546 w 2354546"/>
              <a:gd name="connsiteY8" fmla="*/ 276031 h 1905155"/>
              <a:gd name="connsiteX9" fmla="*/ 2354546 w 2354546"/>
              <a:gd name="connsiteY9" fmla="*/ 690077 h 1905155"/>
              <a:gd name="connsiteX10" fmla="*/ 2354546 w 2354546"/>
              <a:gd name="connsiteY10" fmla="*/ 1380148 h 1905155"/>
              <a:gd name="connsiteX11" fmla="*/ 2078510 w 2354546"/>
              <a:gd name="connsiteY11" fmla="*/ 1656184 h 1905155"/>
              <a:gd name="connsiteX12" fmla="*/ 1178415 w 2354546"/>
              <a:gd name="connsiteY12" fmla="*/ 1656184 h 1905155"/>
              <a:gd name="connsiteX13" fmla="*/ 674359 w 2354546"/>
              <a:gd name="connsiteY13" fmla="*/ 1656184 h 1905155"/>
              <a:gd name="connsiteX14" fmla="*/ 674359 w 2354546"/>
              <a:gd name="connsiteY14" fmla="*/ 1656184 h 1905155"/>
              <a:gd name="connsiteX15" fmla="*/ 614358 w 2354546"/>
              <a:gd name="connsiteY15" fmla="*/ 1656184 h 1905155"/>
              <a:gd name="connsiteX16" fmla="*/ 222906 w 2354546"/>
              <a:gd name="connsiteY16" fmla="*/ 1900741 h 1905155"/>
              <a:gd name="connsiteX17" fmla="*/ 294779 w 2354546"/>
              <a:gd name="connsiteY17" fmla="*/ 1412806 h 1905155"/>
              <a:gd name="connsiteX18" fmla="*/ 338322 w 2354546"/>
              <a:gd name="connsiteY18" fmla="*/ 690077 h 1905155"/>
              <a:gd name="connsiteX19" fmla="*/ 0 w 2354546"/>
              <a:gd name="connsiteY19" fmla="*/ 741656 h 1905155"/>
              <a:gd name="connsiteX20" fmla="*/ 338322 w 2354546"/>
              <a:gd name="connsiteY20" fmla="*/ 276031 h 1905155"/>
              <a:gd name="connsiteX21" fmla="*/ 338322 w 2354546"/>
              <a:gd name="connsiteY21" fmla="*/ 276036 h 1905155"/>
              <a:gd name="connsiteX0" fmla="*/ 338322 w 2354546"/>
              <a:gd name="connsiteY0" fmla="*/ 276036 h 1905155"/>
              <a:gd name="connsiteX1" fmla="*/ 614358 w 2354546"/>
              <a:gd name="connsiteY1" fmla="*/ 0 h 1905155"/>
              <a:gd name="connsiteX2" fmla="*/ 674359 w 2354546"/>
              <a:gd name="connsiteY2" fmla="*/ 0 h 1905155"/>
              <a:gd name="connsiteX3" fmla="*/ 674359 w 2354546"/>
              <a:gd name="connsiteY3" fmla="*/ 0 h 1905155"/>
              <a:gd name="connsiteX4" fmla="*/ 1178415 w 2354546"/>
              <a:gd name="connsiteY4" fmla="*/ 0 h 1905155"/>
              <a:gd name="connsiteX5" fmla="*/ 2078510 w 2354546"/>
              <a:gd name="connsiteY5" fmla="*/ 0 h 1905155"/>
              <a:gd name="connsiteX6" fmla="*/ 2354546 w 2354546"/>
              <a:gd name="connsiteY6" fmla="*/ 276036 h 1905155"/>
              <a:gd name="connsiteX7" fmla="*/ 2354546 w 2354546"/>
              <a:gd name="connsiteY7" fmla="*/ 276031 h 1905155"/>
              <a:gd name="connsiteX8" fmla="*/ 2354546 w 2354546"/>
              <a:gd name="connsiteY8" fmla="*/ 276031 h 1905155"/>
              <a:gd name="connsiteX9" fmla="*/ 2354546 w 2354546"/>
              <a:gd name="connsiteY9" fmla="*/ 690077 h 1905155"/>
              <a:gd name="connsiteX10" fmla="*/ 2354546 w 2354546"/>
              <a:gd name="connsiteY10" fmla="*/ 1380148 h 1905155"/>
              <a:gd name="connsiteX11" fmla="*/ 2078510 w 2354546"/>
              <a:gd name="connsiteY11" fmla="*/ 1656184 h 1905155"/>
              <a:gd name="connsiteX12" fmla="*/ 1178415 w 2354546"/>
              <a:gd name="connsiteY12" fmla="*/ 1656184 h 1905155"/>
              <a:gd name="connsiteX13" fmla="*/ 674359 w 2354546"/>
              <a:gd name="connsiteY13" fmla="*/ 1656184 h 1905155"/>
              <a:gd name="connsiteX14" fmla="*/ 674359 w 2354546"/>
              <a:gd name="connsiteY14" fmla="*/ 1656184 h 1905155"/>
              <a:gd name="connsiteX15" fmla="*/ 614358 w 2354546"/>
              <a:gd name="connsiteY15" fmla="*/ 1656184 h 1905155"/>
              <a:gd name="connsiteX16" fmla="*/ 222906 w 2354546"/>
              <a:gd name="connsiteY16" fmla="*/ 1900741 h 1905155"/>
              <a:gd name="connsiteX17" fmla="*/ 294779 w 2354546"/>
              <a:gd name="connsiteY17" fmla="*/ 1412806 h 1905155"/>
              <a:gd name="connsiteX18" fmla="*/ 283893 w 2354546"/>
              <a:gd name="connsiteY18" fmla="*/ 918677 h 1905155"/>
              <a:gd name="connsiteX19" fmla="*/ 0 w 2354546"/>
              <a:gd name="connsiteY19" fmla="*/ 741656 h 1905155"/>
              <a:gd name="connsiteX20" fmla="*/ 338322 w 2354546"/>
              <a:gd name="connsiteY20" fmla="*/ 276031 h 1905155"/>
              <a:gd name="connsiteX21" fmla="*/ 338322 w 2354546"/>
              <a:gd name="connsiteY21" fmla="*/ 276036 h 1905155"/>
              <a:gd name="connsiteX0" fmla="*/ 307813 w 2324037"/>
              <a:gd name="connsiteY0" fmla="*/ 276036 h 1905155"/>
              <a:gd name="connsiteX1" fmla="*/ 583849 w 2324037"/>
              <a:gd name="connsiteY1" fmla="*/ 0 h 1905155"/>
              <a:gd name="connsiteX2" fmla="*/ 643850 w 2324037"/>
              <a:gd name="connsiteY2" fmla="*/ 0 h 1905155"/>
              <a:gd name="connsiteX3" fmla="*/ 643850 w 2324037"/>
              <a:gd name="connsiteY3" fmla="*/ 0 h 1905155"/>
              <a:gd name="connsiteX4" fmla="*/ 1147906 w 2324037"/>
              <a:gd name="connsiteY4" fmla="*/ 0 h 1905155"/>
              <a:gd name="connsiteX5" fmla="*/ 2048001 w 2324037"/>
              <a:gd name="connsiteY5" fmla="*/ 0 h 1905155"/>
              <a:gd name="connsiteX6" fmla="*/ 2324037 w 2324037"/>
              <a:gd name="connsiteY6" fmla="*/ 276036 h 1905155"/>
              <a:gd name="connsiteX7" fmla="*/ 2324037 w 2324037"/>
              <a:gd name="connsiteY7" fmla="*/ 276031 h 1905155"/>
              <a:gd name="connsiteX8" fmla="*/ 2324037 w 2324037"/>
              <a:gd name="connsiteY8" fmla="*/ 276031 h 1905155"/>
              <a:gd name="connsiteX9" fmla="*/ 2324037 w 2324037"/>
              <a:gd name="connsiteY9" fmla="*/ 690077 h 1905155"/>
              <a:gd name="connsiteX10" fmla="*/ 2324037 w 2324037"/>
              <a:gd name="connsiteY10" fmla="*/ 1380148 h 1905155"/>
              <a:gd name="connsiteX11" fmla="*/ 2048001 w 2324037"/>
              <a:gd name="connsiteY11" fmla="*/ 1656184 h 1905155"/>
              <a:gd name="connsiteX12" fmla="*/ 1147906 w 2324037"/>
              <a:gd name="connsiteY12" fmla="*/ 1656184 h 1905155"/>
              <a:gd name="connsiteX13" fmla="*/ 643850 w 2324037"/>
              <a:gd name="connsiteY13" fmla="*/ 1656184 h 1905155"/>
              <a:gd name="connsiteX14" fmla="*/ 643850 w 2324037"/>
              <a:gd name="connsiteY14" fmla="*/ 1656184 h 1905155"/>
              <a:gd name="connsiteX15" fmla="*/ 583849 w 2324037"/>
              <a:gd name="connsiteY15" fmla="*/ 1656184 h 1905155"/>
              <a:gd name="connsiteX16" fmla="*/ 192397 w 2324037"/>
              <a:gd name="connsiteY16" fmla="*/ 1900741 h 1905155"/>
              <a:gd name="connsiteX17" fmla="*/ 264270 w 2324037"/>
              <a:gd name="connsiteY17" fmla="*/ 1412806 h 1905155"/>
              <a:gd name="connsiteX18" fmla="*/ 253384 w 2324037"/>
              <a:gd name="connsiteY18" fmla="*/ 918677 h 1905155"/>
              <a:gd name="connsiteX19" fmla="*/ 0 w 2324037"/>
              <a:gd name="connsiteY19" fmla="*/ 964913 h 1905155"/>
              <a:gd name="connsiteX20" fmla="*/ 307813 w 2324037"/>
              <a:gd name="connsiteY20" fmla="*/ 276031 h 1905155"/>
              <a:gd name="connsiteX21" fmla="*/ 307813 w 2324037"/>
              <a:gd name="connsiteY21" fmla="*/ 276036 h 190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324037" h="1905155">
                <a:moveTo>
                  <a:pt x="307813" y="276036"/>
                </a:moveTo>
                <a:cubicBezTo>
                  <a:pt x="307813" y="123586"/>
                  <a:pt x="431399" y="0"/>
                  <a:pt x="583849" y="0"/>
                </a:cubicBezTo>
                <a:lnTo>
                  <a:pt x="643850" y="0"/>
                </a:lnTo>
                <a:lnTo>
                  <a:pt x="643850" y="0"/>
                </a:lnTo>
                <a:lnTo>
                  <a:pt x="1147906" y="0"/>
                </a:lnTo>
                <a:lnTo>
                  <a:pt x="2048001" y="0"/>
                </a:lnTo>
                <a:cubicBezTo>
                  <a:pt x="2200451" y="0"/>
                  <a:pt x="2324037" y="123586"/>
                  <a:pt x="2324037" y="276036"/>
                </a:cubicBezTo>
                <a:lnTo>
                  <a:pt x="2324037" y="276031"/>
                </a:lnTo>
                <a:lnTo>
                  <a:pt x="2324037" y="276031"/>
                </a:lnTo>
                <a:lnTo>
                  <a:pt x="2324037" y="690077"/>
                </a:lnTo>
                <a:lnTo>
                  <a:pt x="2324037" y="1380148"/>
                </a:lnTo>
                <a:cubicBezTo>
                  <a:pt x="2324037" y="1532598"/>
                  <a:pt x="2200451" y="1656184"/>
                  <a:pt x="2048001" y="1656184"/>
                </a:cubicBezTo>
                <a:lnTo>
                  <a:pt x="1147906" y="1656184"/>
                </a:lnTo>
                <a:lnTo>
                  <a:pt x="643850" y="1656184"/>
                </a:lnTo>
                <a:lnTo>
                  <a:pt x="643850" y="1656184"/>
                </a:lnTo>
                <a:lnTo>
                  <a:pt x="583849" y="1656184"/>
                </a:lnTo>
                <a:cubicBezTo>
                  <a:pt x="530378" y="1617115"/>
                  <a:pt x="238403" y="1946747"/>
                  <a:pt x="192397" y="1900741"/>
                </a:cubicBezTo>
                <a:cubicBezTo>
                  <a:pt x="146391" y="1854735"/>
                  <a:pt x="266806" y="1534755"/>
                  <a:pt x="264270" y="1412806"/>
                </a:cubicBezTo>
                <a:lnTo>
                  <a:pt x="253384" y="918677"/>
                </a:lnTo>
                <a:lnTo>
                  <a:pt x="0" y="964913"/>
                </a:lnTo>
                <a:lnTo>
                  <a:pt x="307813" y="276031"/>
                </a:lnTo>
                <a:lnTo>
                  <a:pt x="307813" y="276036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srgbClr val="C00000"/>
                </a:solidFill>
              </a:rPr>
              <a:t>Единая форма и                            порядок сертификации соответствия и декларации о соответствии товара        на территории ТС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42" name="Скругленная прямоугольная выноска 41"/>
          <p:cNvSpPr/>
          <p:nvPr/>
        </p:nvSpPr>
        <p:spPr>
          <a:xfrm>
            <a:off x="6824939" y="4504116"/>
            <a:ext cx="1707501" cy="2047216"/>
          </a:xfrm>
          <a:prstGeom prst="wedgeRoundRectCallout">
            <a:avLst>
              <a:gd name="adj1" fmla="val -66780"/>
              <a:gd name="adj2" fmla="val -5219"/>
              <a:gd name="adj3" fmla="val 16667"/>
            </a:avLst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srgbClr val="C00000"/>
                </a:solidFill>
              </a:rPr>
              <a:t>Форма и порядок сертификации соответствия и декларации о соответствии товара на территории РФ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657936" y="1208807"/>
            <a:ext cx="3874503" cy="69824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Единый реестр аккредитованных органов по сертификации  товаров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3349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994122"/>
          </a:xfr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ПОДГОТОВКА ВНЕШНЕТОРГОВОЙ СДЕЛКИ ДЛЯ ПЕРЕМЕЩЕНИЯ ТОВАРОВ ЧЕРЕЗ ГРАНИЦУ ЕАЭС</a:t>
            </a:r>
            <a:endParaRPr lang="ru-RU" sz="2000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865993"/>
              </p:ext>
            </p:extLst>
          </p:nvPr>
        </p:nvGraphicFramePr>
        <p:xfrm>
          <a:off x="395536" y="1268760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652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33174"/>
              </p:ext>
            </p:extLst>
          </p:nvPr>
        </p:nvGraphicFramePr>
        <p:xfrm>
          <a:off x="457200" y="1268760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КАТЕГОРИРОВАНИЕ ЛИЦ, СОВЕРШАЮЩИХ ТАМОЖЕННЫЕ ОПЕРАЦИИ</a:t>
            </a:r>
            <a:endParaRPr lang="ru-RU" sz="20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691680" y="2956560"/>
            <a:ext cx="914400" cy="9144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714096" y="1916832"/>
            <a:ext cx="1800200" cy="1296144"/>
          </a:xfrm>
          <a:prstGeom prst="rect">
            <a:avLst/>
          </a:prstGeom>
          <a:gradFill>
            <a:gsLst>
              <a:gs pos="50000">
                <a:srgbClr val="FFFF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Категории должны определяться по законодательству государства-члена ЕАЭС</a:t>
            </a:r>
            <a:endParaRPr lang="ru-RU" sz="16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6326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6864" y="1102578"/>
            <a:ext cx="8147248" cy="526297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Статья 315. Категорирование лиц, совершающих таможенные операции</a:t>
            </a:r>
          </a:p>
          <a:p>
            <a:r>
              <a:rPr lang="ru-RU" sz="1600" dirty="0"/>
              <a:t> </a:t>
            </a:r>
          </a:p>
          <a:p>
            <a:r>
              <a:rPr lang="ru-RU" sz="1600" dirty="0" smtClean="0"/>
              <a:t>               Категорирование </a:t>
            </a:r>
            <a:r>
              <a:rPr lang="ru-RU" sz="1600" dirty="0"/>
              <a:t>лиц, совершающих таможенные операции, осуществляется путем их распределения по категориям низкого, среднего или высокого уровня риска в зависимости от оценки вероятности нарушения ими законодательства </a:t>
            </a:r>
            <a:r>
              <a:rPr lang="ru-RU" sz="1600" dirty="0" smtClean="0"/>
              <a:t>РФ и </a:t>
            </a:r>
            <a:r>
              <a:rPr lang="ru-RU" sz="1600" dirty="0"/>
              <a:t>(или) международных договоров и актов в сфере таможенного регулирования. </a:t>
            </a:r>
          </a:p>
          <a:p>
            <a:r>
              <a:rPr lang="ru-RU" sz="1600" dirty="0" smtClean="0"/>
              <a:t>              Категорирование </a:t>
            </a:r>
            <a:r>
              <a:rPr lang="ru-RU" sz="1600" dirty="0"/>
              <a:t>лиц, совершающих таможенные операции, осуществляется таможенными органами на основе результатов анализа информации о деятельности лиц, совершающих таможенные операции, имеющейся в распоряжении таможенных органов.</a:t>
            </a:r>
          </a:p>
          <a:p>
            <a:r>
              <a:rPr lang="ru-RU" sz="1600" dirty="0" smtClean="0"/>
              <a:t>              Порядок </a:t>
            </a:r>
            <a:r>
              <a:rPr lang="ru-RU" sz="1600" dirty="0"/>
              <a:t>проведения категорирования лиц, совершающих таможенные операции, определяющий периодичность и принципы проведения категорирования лиц, совершающих таможенные операции, критерии, характеризующие деятельность указанных лиц, методики оценки и расчета критериев, условия распределения категорируемых лиц по уровням риска и дифференцированного применения к ним мер по минимизации рисков, устанавливаются федеральным органом исполнительной власти, осуществляющим функции по выработке государственной политики и нормативно-правовому регулированию в области таможенного дела.</a:t>
            </a:r>
          </a:p>
          <a:p>
            <a:r>
              <a:rPr lang="ru-RU" sz="1600" dirty="0" smtClean="0"/>
              <a:t>               Методики </a:t>
            </a:r>
            <a:r>
              <a:rPr lang="ru-RU" sz="1600" dirty="0"/>
              <a:t>расчета значений критериев, характеризующих деятельность лиц, осуществляющих таможенные операции, являются конфиденциальной информацией и не подлежат разглашению, за исключением случаев, когда такая информация необходима государственным органам для решения задач, возложенных на них законодательством </a:t>
            </a:r>
            <a:r>
              <a:rPr lang="ru-RU" sz="1600" dirty="0" smtClean="0"/>
              <a:t>РФ.</a:t>
            </a:r>
            <a:endParaRPr lang="ru-RU" sz="16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44512" y="274638"/>
            <a:ext cx="8229600" cy="77809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smtClean="0"/>
              <a:t>КАТЕГОРИРОВАНИЕ </a:t>
            </a:r>
            <a:r>
              <a:rPr lang="ru-RU" sz="2000" smtClean="0"/>
              <a:t>ЛИЦ, СОВЕРШАЮЩИХ ТАМОЖЕННЫЕ ОПЕРАЦИИ</a:t>
            </a:r>
            <a:endParaRPr lang="ru-RU" sz="2000" dirty="0" smtClean="0"/>
          </a:p>
          <a:p>
            <a:r>
              <a:rPr lang="ru-RU" sz="2000" i="1" dirty="0"/>
              <a:t>(</a:t>
            </a:r>
            <a:r>
              <a:rPr lang="ru-RU" sz="2000" i="1" dirty="0" smtClean="0"/>
              <a:t>Проект нового Закона РФ «О таможенном регулировании»)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756310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44512" y="274638"/>
            <a:ext cx="8229600" cy="778098"/>
          </a:xfr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ФОРМЫ ТАМОЖЕННОГО КОНТРОЛЯ</a:t>
            </a:r>
            <a:br>
              <a:rPr lang="ru-RU" sz="2000" dirty="0" smtClean="0"/>
            </a:br>
            <a:r>
              <a:rPr lang="ru-RU" sz="2000" i="1" dirty="0" smtClean="0"/>
              <a:t>Регламентировано Таможенным кодексом </a:t>
            </a:r>
            <a:r>
              <a:rPr lang="ru-RU" sz="2000" i="1" dirty="0"/>
              <a:t>ТС (ТК ТС)</a:t>
            </a:r>
            <a:endParaRPr lang="ru-RU" sz="2000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252088" y="1335520"/>
            <a:ext cx="8640960" cy="5256437"/>
            <a:chOff x="875762" y="1196750"/>
            <a:chExt cx="7411475" cy="5256437"/>
          </a:xfrm>
        </p:grpSpPr>
        <p:sp>
          <p:nvSpPr>
            <p:cNvPr id="7" name="Прямоугольник 6"/>
            <p:cNvSpPr/>
            <p:nvPr/>
          </p:nvSpPr>
          <p:spPr>
            <a:xfrm rot="5400000">
              <a:off x="864182" y="2070764"/>
              <a:ext cx="1365036" cy="170519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олилиния 7"/>
            <p:cNvSpPr/>
            <p:nvPr/>
          </p:nvSpPr>
          <p:spPr>
            <a:xfrm>
              <a:off x="875762" y="1340539"/>
              <a:ext cx="2352689" cy="993004"/>
            </a:xfrm>
            <a:custGeom>
              <a:avLst/>
              <a:gdLst>
                <a:gd name="connsiteX0" fmla="*/ 0 w 2352689"/>
                <a:gd name="connsiteY0" fmla="*/ 84922 h 849219"/>
                <a:gd name="connsiteX1" fmla="*/ 84922 w 2352689"/>
                <a:gd name="connsiteY1" fmla="*/ 0 h 849219"/>
                <a:gd name="connsiteX2" fmla="*/ 2267767 w 2352689"/>
                <a:gd name="connsiteY2" fmla="*/ 0 h 849219"/>
                <a:gd name="connsiteX3" fmla="*/ 2352689 w 2352689"/>
                <a:gd name="connsiteY3" fmla="*/ 84922 h 849219"/>
                <a:gd name="connsiteX4" fmla="*/ 2352689 w 2352689"/>
                <a:gd name="connsiteY4" fmla="*/ 764297 h 849219"/>
                <a:gd name="connsiteX5" fmla="*/ 2267767 w 2352689"/>
                <a:gd name="connsiteY5" fmla="*/ 849219 h 849219"/>
                <a:gd name="connsiteX6" fmla="*/ 84922 w 2352689"/>
                <a:gd name="connsiteY6" fmla="*/ 849219 h 849219"/>
                <a:gd name="connsiteX7" fmla="*/ 0 w 2352689"/>
                <a:gd name="connsiteY7" fmla="*/ 764297 h 849219"/>
                <a:gd name="connsiteX8" fmla="*/ 0 w 2352689"/>
                <a:gd name="connsiteY8" fmla="*/ 84922 h 84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52689" h="849219">
                  <a:moveTo>
                    <a:pt x="0" y="84922"/>
                  </a:moveTo>
                  <a:cubicBezTo>
                    <a:pt x="0" y="38021"/>
                    <a:pt x="38021" y="0"/>
                    <a:pt x="84922" y="0"/>
                  </a:cubicBezTo>
                  <a:lnTo>
                    <a:pt x="2267767" y="0"/>
                  </a:lnTo>
                  <a:cubicBezTo>
                    <a:pt x="2314668" y="0"/>
                    <a:pt x="2352689" y="38021"/>
                    <a:pt x="2352689" y="84922"/>
                  </a:cubicBezTo>
                  <a:lnTo>
                    <a:pt x="2352689" y="764297"/>
                  </a:lnTo>
                  <a:cubicBezTo>
                    <a:pt x="2352689" y="811198"/>
                    <a:pt x="2314668" y="849219"/>
                    <a:pt x="2267767" y="849219"/>
                  </a:cubicBezTo>
                  <a:lnTo>
                    <a:pt x="84922" y="849219"/>
                  </a:lnTo>
                  <a:cubicBezTo>
                    <a:pt x="38021" y="849219"/>
                    <a:pt x="0" y="811198"/>
                    <a:pt x="0" y="764297"/>
                  </a:cubicBezTo>
                  <a:lnTo>
                    <a:pt x="0" y="8492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cmpd="sng">
              <a:solidFill>
                <a:srgbClr val="FF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833" tIns="85833" rIns="85833" bIns="8583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Проверка документов и сведений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Ст.111 ТК ТС</a:t>
              </a:r>
              <a:endParaRPr lang="ru-RU" sz="1600" b="1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 rot="5632311">
              <a:off x="879091" y="3419863"/>
              <a:ext cx="1334217" cy="170519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олилиния 9"/>
            <p:cNvSpPr/>
            <p:nvPr/>
          </p:nvSpPr>
          <p:spPr>
            <a:xfrm>
              <a:off x="875763" y="2557556"/>
              <a:ext cx="1729343" cy="1136793"/>
            </a:xfrm>
            <a:custGeom>
              <a:avLst/>
              <a:gdLst>
                <a:gd name="connsiteX0" fmla="*/ 0 w 1894656"/>
                <a:gd name="connsiteY0" fmla="*/ 113679 h 1136793"/>
                <a:gd name="connsiteX1" fmla="*/ 113679 w 1894656"/>
                <a:gd name="connsiteY1" fmla="*/ 0 h 1136793"/>
                <a:gd name="connsiteX2" fmla="*/ 1780977 w 1894656"/>
                <a:gd name="connsiteY2" fmla="*/ 0 h 1136793"/>
                <a:gd name="connsiteX3" fmla="*/ 1894656 w 1894656"/>
                <a:gd name="connsiteY3" fmla="*/ 113679 h 1136793"/>
                <a:gd name="connsiteX4" fmla="*/ 1894656 w 1894656"/>
                <a:gd name="connsiteY4" fmla="*/ 1023114 h 1136793"/>
                <a:gd name="connsiteX5" fmla="*/ 1780977 w 1894656"/>
                <a:gd name="connsiteY5" fmla="*/ 1136793 h 1136793"/>
                <a:gd name="connsiteX6" fmla="*/ 113679 w 1894656"/>
                <a:gd name="connsiteY6" fmla="*/ 1136793 h 1136793"/>
                <a:gd name="connsiteX7" fmla="*/ 0 w 1894656"/>
                <a:gd name="connsiteY7" fmla="*/ 1023114 h 1136793"/>
                <a:gd name="connsiteX8" fmla="*/ 0 w 1894656"/>
                <a:gd name="connsiteY8" fmla="*/ 113679 h 11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4656" h="1136793">
                  <a:moveTo>
                    <a:pt x="0" y="113679"/>
                  </a:moveTo>
                  <a:cubicBezTo>
                    <a:pt x="0" y="50896"/>
                    <a:pt x="50896" y="0"/>
                    <a:pt x="113679" y="0"/>
                  </a:cubicBezTo>
                  <a:lnTo>
                    <a:pt x="1780977" y="0"/>
                  </a:lnTo>
                  <a:cubicBezTo>
                    <a:pt x="1843760" y="0"/>
                    <a:pt x="1894656" y="50896"/>
                    <a:pt x="1894656" y="113679"/>
                  </a:cubicBezTo>
                  <a:lnTo>
                    <a:pt x="1894656" y="1023114"/>
                  </a:lnTo>
                  <a:cubicBezTo>
                    <a:pt x="1894656" y="1085897"/>
                    <a:pt x="1843760" y="1136793"/>
                    <a:pt x="1780977" y="1136793"/>
                  </a:cubicBezTo>
                  <a:lnTo>
                    <a:pt x="113679" y="1136793"/>
                  </a:lnTo>
                  <a:cubicBezTo>
                    <a:pt x="50896" y="1136793"/>
                    <a:pt x="0" y="1085897"/>
                    <a:pt x="0" y="1023114"/>
                  </a:cubicBezTo>
                  <a:lnTo>
                    <a:pt x="0" y="11367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4256" tIns="94256" rIns="94256" bIns="9425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Устный опрос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Ст.112 Т К ТС</a:t>
              </a:r>
              <a:endParaRPr lang="ru-RU" sz="1600" b="1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 rot="5321278">
              <a:off x="795248" y="4801353"/>
              <a:ext cx="1417672" cy="170519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896154" y="3885661"/>
              <a:ext cx="1708953" cy="1136793"/>
            </a:xfrm>
            <a:custGeom>
              <a:avLst/>
              <a:gdLst>
                <a:gd name="connsiteX0" fmla="*/ 0 w 1894656"/>
                <a:gd name="connsiteY0" fmla="*/ 113679 h 1136793"/>
                <a:gd name="connsiteX1" fmla="*/ 113679 w 1894656"/>
                <a:gd name="connsiteY1" fmla="*/ 0 h 1136793"/>
                <a:gd name="connsiteX2" fmla="*/ 1780977 w 1894656"/>
                <a:gd name="connsiteY2" fmla="*/ 0 h 1136793"/>
                <a:gd name="connsiteX3" fmla="*/ 1894656 w 1894656"/>
                <a:gd name="connsiteY3" fmla="*/ 113679 h 1136793"/>
                <a:gd name="connsiteX4" fmla="*/ 1894656 w 1894656"/>
                <a:gd name="connsiteY4" fmla="*/ 1023114 h 1136793"/>
                <a:gd name="connsiteX5" fmla="*/ 1780977 w 1894656"/>
                <a:gd name="connsiteY5" fmla="*/ 1136793 h 1136793"/>
                <a:gd name="connsiteX6" fmla="*/ 113679 w 1894656"/>
                <a:gd name="connsiteY6" fmla="*/ 1136793 h 1136793"/>
                <a:gd name="connsiteX7" fmla="*/ 0 w 1894656"/>
                <a:gd name="connsiteY7" fmla="*/ 1023114 h 1136793"/>
                <a:gd name="connsiteX8" fmla="*/ 0 w 1894656"/>
                <a:gd name="connsiteY8" fmla="*/ 113679 h 11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4656" h="1136793">
                  <a:moveTo>
                    <a:pt x="0" y="113679"/>
                  </a:moveTo>
                  <a:cubicBezTo>
                    <a:pt x="0" y="50896"/>
                    <a:pt x="50896" y="0"/>
                    <a:pt x="113679" y="0"/>
                  </a:cubicBezTo>
                  <a:lnTo>
                    <a:pt x="1780977" y="0"/>
                  </a:lnTo>
                  <a:cubicBezTo>
                    <a:pt x="1843760" y="0"/>
                    <a:pt x="1894656" y="50896"/>
                    <a:pt x="1894656" y="113679"/>
                  </a:cubicBezTo>
                  <a:lnTo>
                    <a:pt x="1894656" y="1023114"/>
                  </a:lnTo>
                  <a:cubicBezTo>
                    <a:pt x="1894656" y="1085897"/>
                    <a:pt x="1843760" y="1136793"/>
                    <a:pt x="1780977" y="1136793"/>
                  </a:cubicBezTo>
                  <a:lnTo>
                    <a:pt x="113679" y="1136793"/>
                  </a:lnTo>
                  <a:cubicBezTo>
                    <a:pt x="50896" y="1136793"/>
                    <a:pt x="0" y="1085897"/>
                    <a:pt x="0" y="1023114"/>
                  </a:cubicBezTo>
                  <a:lnTo>
                    <a:pt x="0" y="11367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9496" tIns="109496" rIns="109496" bIns="109496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Получение объяснений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Ст.113 ТК ТС</a:t>
              </a:r>
              <a:endParaRPr lang="ru-RU" sz="1600" b="1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 rot="21587481">
              <a:off x="1528593" y="5505029"/>
              <a:ext cx="2732165" cy="170519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896154" y="5316394"/>
              <a:ext cx="1773418" cy="1136793"/>
            </a:xfrm>
            <a:custGeom>
              <a:avLst/>
              <a:gdLst>
                <a:gd name="connsiteX0" fmla="*/ 0 w 1894656"/>
                <a:gd name="connsiteY0" fmla="*/ 113679 h 1136793"/>
                <a:gd name="connsiteX1" fmla="*/ 113679 w 1894656"/>
                <a:gd name="connsiteY1" fmla="*/ 0 h 1136793"/>
                <a:gd name="connsiteX2" fmla="*/ 1780977 w 1894656"/>
                <a:gd name="connsiteY2" fmla="*/ 0 h 1136793"/>
                <a:gd name="connsiteX3" fmla="*/ 1894656 w 1894656"/>
                <a:gd name="connsiteY3" fmla="*/ 113679 h 1136793"/>
                <a:gd name="connsiteX4" fmla="*/ 1894656 w 1894656"/>
                <a:gd name="connsiteY4" fmla="*/ 1023114 h 1136793"/>
                <a:gd name="connsiteX5" fmla="*/ 1780977 w 1894656"/>
                <a:gd name="connsiteY5" fmla="*/ 1136793 h 1136793"/>
                <a:gd name="connsiteX6" fmla="*/ 113679 w 1894656"/>
                <a:gd name="connsiteY6" fmla="*/ 1136793 h 1136793"/>
                <a:gd name="connsiteX7" fmla="*/ 0 w 1894656"/>
                <a:gd name="connsiteY7" fmla="*/ 1023114 h 1136793"/>
                <a:gd name="connsiteX8" fmla="*/ 0 w 1894656"/>
                <a:gd name="connsiteY8" fmla="*/ 113679 h 11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4656" h="1136793">
                  <a:moveTo>
                    <a:pt x="0" y="113679"/>
                  </a:moveTo>
                  <a:cubicBezTo>
                    <a:pt x="0" y="50896"/>
                    <a:pt x="50896" y="0"/>
                    <a:pt x="113679" y="0"/>
                  </a:cubicBezTo>
                  <a:lnTo>
                    <a:pt x="1780977" y="0"/>
                  </a:lnTo>
                  <a:cubicBezTo>
                    <a:pt x="1843760" y="0"/>
                    <a:pt x="1894656" y="50896"/>
                    <a:pt x="1894656" y="113679"/>
                  </a:cubicBezTo>
                  <a:lnTo>
                    <a:pt x="1894656" y="1023114"/>
                  </a:lnTo>
                  <a:cubicBezTo>
                    <a:pt x="1894656" y="1085897"/>
                    <a:pt x="1843760" y="1136793"/>
                    <a:pt x="1780977" y="1136793"/>
                  </a:cubicBezTo>
                  <a:lnTo>
                    <a:pt x="113679" y="1136793"/>
                  </a:lnTo>
                  <a:cubicBezTo>
                    <a:pt x="50896" y="1136793"/>
                    <a:pt x="0" y="1085897"/>
                    <a:pt x="0" y="1023114"/>
                  </a:cubicBezTo>
                  <a:lnTo>
                    <a:pt x="0" y="11367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446" tIns="90446" rIns="90446" bIns="90446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Таможенное наблюдение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Ст.114 ТК ТС</a:t>
              </a:r>
              <a:endParaRPr lang="ru-RU" sz="1600" b="1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 rot="16405153">
              <a:off x="3599584" y="4789663"/>
              <a:ext cx="1415013" cy="170519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040145" y="5302300"/>
              <a:ext cx="3026352" cy="1136793"/>
            </a:xfrm>
            <a:custGeom>
              <a:avLst/>
              <a:gdLst>
                <a:gd name="connsiteX0" fmla="*/ 0 w 1894656"/>
                <a:gd name="connsiteY0" fmla="*/ 113679 h 1136793"/>
                <a:gd name="connsiteX1" fmla="*/ 113679 w 1894656"/>
                <a:gd name="connsiteY1" fmla="*/ 0 h 1136793"/>
                <a:gd name="connsiteX2" fmla="*/ 1780977 w 1894656"/>
                <a:gd name="connsiteY2" fmla="*/ 0 h 1136793"/>
                <a:gd name="connsiteX3" fmla="*/ 1894656 w 1894656"/>
                <a:gd name="connsiteY3" fmla="*/ 113679 h 1136793"/>
                <a:gd name="connsiteX4" fmla="*/ 1894656 w 1894656"/>
                <a:gd name="connsiteY4" fmla="*/ 1023114 h 1136793"/>
                <a:gd name="connsiteX5" fmla="*/ 1780977 w 1894656"/>
                <a:gd name="connsiteY5" fmla="*/ 1136793 h 1136793"/>
                <a:gd name="connsiteX6" fmla="*/ 113679 w 1894656"/>
                <a:gd name="connsiteY6" fmla="*/ 1136793 h 1136793"/>
                <a:gd name="connsiteX7" fmla="*/ 0 w 1894656"/>
                <a:gd name="connsiteY7" fmla="*/ 1023114 h 1136793"/>
                <a:gd name="connsiteX8" fmla="*/ 0 w 1894656"/>
                <a:gd name="connsiteY8" fmla="*/ 113679 h 11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4656" h="1136793">
                  <a:moveTo>
                    <a:pt x="0" y="113679"/>
                  </a:moveTo>
                  <a:cubicBezTo>
                    <a:pt x="0" y="50896"/>
                    <a:pt x="50896" y="0"/>
                    <a:pt x="113679" y="0"/>
                  </a:cubicBezTo>
                  <a:lnTo>
                    <a:pt x="1780977" y="0"/>
                  </a:lnTo>
                  <a:cubicBezTo>
                    <a:pt x="1843760" y="0"/>
                    <a:pt x="1894656" y="50896"/>
                    <a:pt x="1894656" y="113679"/>
                  </a:cubicBezTo>
                  <a:lnTo>
                    <a:pt x="1894656" y="1023114"/>
                  </a:lnTo>
                  <a:cubicBezTo>
                    <a:pt x="1894656" y="1085897"/>
                    <a:pt x="1843760" y="1136793"/>
                    <a:pt x="1780977" y="1136793"/>
                  </a:cubicBezTo>
                  <a:lnTo>
                    <a:pt x="113679" y="1136793"/>
                  </a:lnTo>
                  <a:cubicBezTo>
                    <a:pt x="50896" y="1136793"/>
                    <a:pt x="0" y="1085897"/>
                    <a:pt x="0" y="1023114"/>
                  </a:cubicBezTo>
                  <a:lnTo>
                    <a:pt x="0" y="11367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396" tIns="71396" rIns="71396" bIns="7139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Проверка маркировки товаров специальными марками, наличия на них идентификационных знаков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Ст.118 ТК ТС</a:t>
              </a:r>
              <a:endParaRPr lang="ru-RU" sz="1600" b="1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 rot="16200000">
              <a:off x="3689378" y="3415219"/>
              <a:ext cx="1319816" cy="170519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3847576" y="3885662"/>
              <a:ext cx="1894656" cy="1136793"/>
            </a:xfrm>
            <a:custGeom>
              <a:avLst/>
              <a:gdLst>
                <a:gd name="connsiteX0" fmla="*/ 0 w 1894656"/>
                <a:gd name="connsiteY0" fmla="*/ 113679 h 1136793"/>
                <a:gd name="connsiteX1" fmla="*/ 113679 w 1894656"/>
                <a:gd name="connsiteY1" fmla="*/ 0 h 1136793"/>
                <a:gd name="connsiteX2" fmla="*/ 1780977 w 1894656"/>
                <a:gd name="connsiteY2" fmla="*/ 0 h 1136793"/>
                <a:gd name="connsiteX3" fmla="*/ 1894656 w 1894656"/>
                <a:gd name="connsiteY3" fmla="*/ 113679 h 1136793"/>
                <a:gd name="connsiteX4" fmla="*/ 1894656 w 1894656"/>
                <a:gd name="connsiteY4" fmla="*/ 1023114 h 1136793"/>
                <a:gd name="connsiteX5" fmla="*/ 1780977 w 1894656"/>
                <a:gd name="connsiteY5" fmla="*/ 1136793 h 1136793"/>
                <a:gd name="connsiteX6" fmla="*/ 113679 w 1894656"/>
                <a:gd name="connsiteY6" fmla="*/ 1136793 h 1136793"/>
                <a:gd name="connsiteX7" fmla="*/ 0 w 1894656"/>
                <a:gd name="connsiteY7" fmla="*/ 1023114 h 1136793"/>
                <a:gd name="connsiteX8" fmla="*/ 0 w 1894656"/>
                <a:gd name="connsiteY8" fmla="*/ 113679 h 11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4656" h="1136793">
                  <a:moveTo>
                    <a:pt x="0" y="113679"/>
                  </a:moveTo>
                  <a:cubicBezTo>
                    <a:pt x="0" y="50896"/>
                    <a:pt x="50896" y="0"/>
                    <a:pt x="113679" y="0"/>
                  </a:cubicBezTo>
                  <a:lnTo>
                    <a:pt x="1780977" y="0"/>
                  </a:lnTo>
                  <a:cubicBezTo>
                    <a:pt x="1843760" y="0"/>
                    <a:pt x="1894656" y="50896"/>
                    <a:pt x="1894656" y="113679"/>
                  </a:cubicBezTo>
                  <a:lnTo>
                    <a:pt x="1894656" y="1023114"/>
                  </a:lnTo>
                  <a:cubicBezTo>
                    <a:pt x="1894656" y="1085897"/>
                    <a:pt x="1843760" y="1136793"/>
                    <a:pt x="1780977" y="1136793"/>
                  </a:cubicBezTo>
                  <a:lnTo>
                    <a:pt x="113679" y="1136793"/>
                  </a:lnTo>
                  <a:cubicBezTo>
                    <a:pt x="50896" y="1136793"/>
                    <a:pt x="0" y="1085897"/>
                    <a:pt x="0" y="1023114"/>
                  </a:cubicBezTo>
                  <a:lnTo>
                    <a:pt x="0" y="11367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4256" tIns="94256" rIns="94256" bIns="9425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Личный таможенный досмотр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Ст.117 ТК ТС</a:t>
              </a:r>
              <a:endParaRPr lang="ru-RU" sz="1600" b="1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 rot="16200000">
              <a:off x="3601949" y="1994530"/>
              <a:ext cx="1382152" cy="179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3821389" y="2557555"/>
              <a:ext cx="1894656" cy="1136793"/>
            </a:xfrm>
            <a:custGeom>
              <a:avLst/>
              <a:gdLst>
                <a:gd name="connsiteX0" fmla="*/ 0 w 1894656"/>
                <a:gd name="connsiteY0" fmla="*/ 113679 h 1136793"/>
                <a:gd name="connsiteX1" fmla="*/ 113679 w 1894656"/>
                <a:gd name="connsiteY1" fmla="*/ 0 h 1136793"/>
                <a:gd name="connsiteX2" fmla="*/ 1780977 w 1894656"/>
                <a:gd name="connsiteY2" fmla="*/ 0 h 1136793"/>
                <a:gd name="connsiteX3" fmla="*/ 1894656 w 1894656"/>
                <a:gd name="connsiteY3" fmla="*/ 113679 h 1136793"/>
                <a:gd name="connsiteX4" fmla="*/ 1894656 w 1894656"/>
                <a:gd name="connsiteY4" fmla="*/ 1023114 h 1136793"/>
                <a:gd name="connsiteX5" fmla="*/ 1780977 w 1894656"/>
                <a:gd name="connsiteY5" fmla="*/ 1136793 h 1136793"/>
                <a:gd name="connsiteX6" fmla="*/ 113679 w 1894656"/>
                <a:gd name="connsiteY6" fmla="*/ 1136793 h 1136793"/>
                <a:gd name="connsiteX7" fmla="*/ 0 w 1894656"/>
                <a:gd name="connsiteY7" fmla="*/ 1023114 h 1136793"/>
                <a:gd name="connsiteX8" fmla="*/ 0 w 1894656"/>
                <a:gd name="connsiteY8" fmla="*/ 113679 h 11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4656" h="1136793">
                  <a:moveTo>
                    <a:pt x="0" y="113679"/>
                  </a:moveTo>
                  <a:cubicBezTo>
                    <a:pt x="0" y="50896"/>
                    <a:pt x="50896" y="0"/>
                    <a:pt x="113679" y="0"/>
                  </a:cubicBezTo>
                  <a:lnTo>
                    <a:pt x="1780977" y="0"/>
                  </a:lnTo>
                  <a:cubicBezTo>
                    <a:pt x="1843760" y="0"/>
                    <a:pt x="1894656" y="50896"/>
                    <a:pt x="1894656" y="113679"/>
                  </a:cubicBezTo>
                  <a:lnTo>
                    <a:pt x="1894656" y="1023114"/>
                  </a:lnTo>
                  <a:cubicBezTo>
                    <a:pt x="1894656" y="1085897"/>
                    <a:pt x="1843760" y="1136793"/>
                    <a:pt x="1780977" y="1136793"/>
                  </a:cubicBezTo>
                  <a:lnTo>
                    <a:pt x="113679" y="1136793"/>
                  </a:lnTo>
                  <a:cubicBezTo>
                    <a:pt x="50896" y="1136793"/>
                    <a:pt x="0" y="1085897"/>
                    <a:pt x="0" y="1023114"/>
                  </a:cubicBezTo>
                  <a:lnTo>
                    <a:pt x="0" y="11367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4256" tIns="94256" rIns="94256" bIns="9425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Таможенный досмотр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Ст.116 ТК ТС</a:t>
              </a:r>
              <a:endParaRPr lang="ru-RU" sz="1600" b="1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240907" y="1246574"/>
              <a:ext cx="2511604" cy="170519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Полилиния 21"/>
            <p:cNvSpPr/>
            <p:nvPr/>
          </p:nvSpPr>
          <p:spPr>
            <a:xfrm>
              <a:off x="3821389" y="1246574"/>
              <a:ext cx="1894656" cy="1136793"/>
            </a:xfrm>
            <a:custGeom>
              <a:avLst/>
              <a:gdLst>
                <a:gd name="connsiteX0" fmla="*/ 0 w 1894656"/>
                <a:gd name="connsiteY0" fmla="*/ 113679 h 1136793"/>
                <a:gd name="connsiteX1" fmla="*/ 113679 w 1894656"/>
                <a:gd name="connsiteY1" fmla="*/ 0 h 1136793"/>
                <a:gd name="connsiteX2" fmla="*/ 1780977 w 1894656"/>
                <a:gd name="connsiteY2" fmla="*/ 0 h 1136793"/>
                <a:gd name="connsiteX3" fmla="*/ 1894656 w 1894656"/>
                <a:gd name="connsiteY3" fmla="*/ 113679 h 1136793"/>
                <a:gd name="connsiteX4" fmla="*/ 1894656 w 1894656"/>
                <a:gd name="connsiteY4" fmla="*/ 1023114 h 1136793"/>
                <a:gd name="connsiteX5" fmla="*/ 1780977 w 1894656"/>
                <a:gd name="connsiteY5" fmla="*/ 1136793 h 1136793"/>
                <a:gd name="connsiteX6" fmla="*/ 113679 w 1894656"/>
                <a:gd name="connsiteY6" fmla="*/ 1136793 h 1136793"/>
                <a:gd name="connsiteX7" fmla="*/ 0 w 1894656"/>
                <a:gd name="connsiteY7" fmla="*/ 1023114 h 1136793"/>
                <a:gd name="connsiteX8" fmla="*/ 0 w 1894656"/>
                <a:gd name="connsiteY8" fmla="*/ 113679 h 11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4656" h="1136793">
                  <a:moveTo>
                    <a:pt x="0" y="113679"/>
                  </a:moveTo>
                  <a:cubicBezTo>
                    <a:pt x="0" y="50896"/>
                    <a:pt x="50896" y="0"/>
                    <a:pt x="113679" y="0"/>
                  </a:cubicBezTo>
                  <a:lnTo>
                    <a:pt x="1780977" y="0"/>
                  </a:lnTo>
                  <a:cubicBezTo>
                    <a:pt x="1843760" y="0"/>
                    <a:pt x="1894656" y="50896"/>
                    <a:pt x="1894656" y="113679"/>
                  </a:cubicBezTo>
                  <a:lnTo>
                    <a:pt x="1894656" y="1023114"/>
                  </a:lnTo>
                  <a:cubicBezTo>
                    <a:pt x="1894656" y="1085897"/>
                    <a:pt x="1843760" y="1136793"/>
                    <a:pt x="1780977" y="1136793"/>
                  </a:cubicBezTo>
                  <a:lnTo>
                    <a:pt x="113679" y="1136793"/>
                  </a:lnTo>
                  <a:cubicBezTo>
                    <a:pt x="50896" y="1136793"/>
                    <a:pt x="0" y="1085897"/>
                    <a:pt x="0" y="1023114"/>
                  </a:cubicBezTo>
                  <a:lnTo>
                    <a:pt x="0" y="11367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4256" tIns="94256" rIns="94256" bIns="9425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Таможенный осмотр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Ст.115 ТК ТС</a:t>
              </a:r>
              <a:endParaRPr lang="ru-RU" sz="1600" b="1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 rot="5400000">
              <a:off x="6050304" y="1957070"/>
              <a:ext cx="1412704" cy="170519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Полилиния 23"/>
            <p:cNvSpPr/>
            <p:nvPr/>
          </p:nvSpPr>
          <p:spPr>
            <a:xfrm>
              <a:off x="6190022" y="1196750"/>
              <a:ext cx="2097215" cy="1136793"/>
            </a:xfrm>
            <a:custGeom>
              <a:avLst/>
              <a:gdLst>
                <a:gd name="connsiteX0" fmla="*/ 0 w 1894656"/>
                <a:gd name="connsiteY0" fmla="*/ 113679 h 1136793"/>
                <a:gd name="connsiteX1" fmla="*/ 113679 w 1894656"/>
                <a:gd name="connsiteY1" fmla="*/ 0 h 1136793"/>
                <a:gd name="connsiteX2" fmla="*/ 1780977 w 1894656"/>
                <a:gd name="connsiteY2" fmla="*/ 0 h 1136793"/>
                <a:gd name="connsiteX3" fmla="*/ 1894656 w 1894656"/>
                <a:gd name="connsiteY3" fmla="*/ 113679 h 1136793"/>
                <a:gd name="connsiteX4" fmla="*/ 1894656 w 1894656"/>
                <a:gd name="connsiteY4" fmla="*/ 1023114 h 1136793"/>
                <a:gd name="connsiteX5" fmla="*/ 1780977 w 1894656"/>
                <a:gd name="connsiteY5" fmla="*/ 1136793 h 1136793"/>
                <a:gd name="connsiteX6" fmla="*/ 113679 w 1894656"/>
                <a:gd name="connsiteY6" fmla="*/ 1136793 h 1136793"/>
                <a:gd name="connsiteX7" fmla="*/ 0 w 1894656"/>
                <a:gd name="connsiteY7" fmla="*/ 1023114 h 1136793"/>
                <a:gd name="connsiteX8" fmla="*/ 0 w 1894656"/>
                <a:gd name="connsiteY8" fmla="*/ 113679 h 11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4656" h="1136793">
                  <a:moveTo>
                    <a:pt x="0" y="113679"/>
                  </a:moveTo>
                  <a:cubicBezTo>
                    <a:pt x="0" y="50896"/>
                    <a:pt x="50896" y="0"/>
                    <a:pt x="113679" y="0"/>
                  </a:cubicBezTo>
                  <a:lnTo>
                    <a:pt x="1780977" y="0"/>
                  </a:lnTo>
                  <a:cubicBezTo>
                    <a:pt x="1843760" y="0"/>
                    <a:pt x="1894656" y="50896"/>
                    <a:pt x="1894656" y="113679"/>
                  </a:cubicBezTo>
                  <a:lnTo>
                    <a:pt x="1894656" y="1023114"/>
                  </a:lnTo>
                  <a:cubicBezTo>
                    <a:pt x="1894656" y="1085897"/>
                    <a:pt x="1843760" y="1136793"/>
                    <a:pt x="1780977" y="1136793"/>
                  </a:cubicBezTo>
                  <a:lnTo>
                    <a:pt x="113679" y="1136793"/>
                  </a:lnTo>
                  <a:cubicBezTo>
                    <a:pt x="50896" y="1136793"/>
                    <a:pt x="0" y="1085897"/>
                    <a:pt x="0" y="1023114"/>
                  </a:cubicBezTo>
                  <a:lnTo>
                    <a:pt x="0" y="11367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9016" tIns="79016" rIns="79016" bIns="7901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Таможенный осмотр помещений  и территорий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Ст.119 ТК ТС</a:t>
              </a:r>
              <a:endParaRPr lang="ru-RU" sz="1600" b="1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 rot="5400000">
              <a:off x="6050304" y="3378063"/>
              <a:ext cx="1412704" cy="170519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Полилиния 25"/>
            <p:cNvSpPr/>
            <p:nvPr/>
          </p:nvSpPr>
          <p:spPr>
            <a:xfrm>
              <a:off x="6190022" y="2473957"/>
              <a:ext cx="2078215" cy="1136793"/>
            </a:xfrm>
            <a:custGeom>
              <a:avLst/>
              <a:gdLst>
                <a:gd name="connsiteX0" fmla="*/ 0 w 1894656"/>
                <a:gd name="connsiteY0" fmla="*/ 113679 h 1136793"/>
                <a:gd name="connsiteX1" fmla="*/ 113679 w 1894656"/>
                <a:gd name="connsiteY1" fmla="*/ 0 h 1136793"/>
                <a:gd name="connsiteX2" fmla="*/ 1780977 w 1894656"/>
                <a:gd name="connsiteY2" fmla="*/ 0 h 1136793"/>
                <a:gd name="connsiteX3" fmla="*/ 1894656 w 1894656"/>
                <a:gd name="connsiteY3" fmla="*/ 113679 h 1136793"/>
                <a:gd name="connsiteX4" fmla="*/ 1894656 w 1894656"/>
                <a:gd name="connsiteY4" fmla="*/ 1023114 h 1136793"/>
                <a:gd name="connsiteX5" fmla="*/ 1780977 w 1894656"/>
                <a:gd name="connsiteY5" fmla="*/ 1136793 h 1136793"/>
                <a:gd name="connsiteX6" fmla="*/ 113679 w 1894656"/>
                <a:gd name="connsiteY6" fmla="*/ 1136793 h 1136793"/>
                <a:gd name="connsiteX7" fmla="*/ 0 w 1894656"/>
                <a:gd name="connsiteY7" fmla="*/ 1023114 h 1136793"/>
                <a:gd name="connsiteX8" fmla="*/ 0 w 1894656"/>
                <a:gd name="connsiteY8" fmla="*/ 113679 h 11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4656" h="1136793">
                  <a:moveTo>
                    <a:pt x="0" y="113679"/>
                  </a:moveTo>
                  <a:cubicBezTo>
                    <a:pt x="0" y="50896"/>
                    <a:pt x="50896" y="0"/>
                    <a:pt x="113679" y="0"/>
                  </a:cubicBezTo>
                  <a:lnTo>
                    <a:pt x="1780977" y="0"/>
                  </a:lnTo>
                  <a:cubicBezTo>
                    <a:pt x="1843760" y="0"/>
                    <a:pt x="1894656" y="50896"/>
                    <a:pt x="1894656" y="113679"/>
                  </a:cubicBezTo>
                  <a:lnTo>
                    <a:pt x="1894656" y="1023114"/>
                  </a:lnTo>
                  <a:cubicBezTo>
                    <a:pt x="1894656" y="1085897"/>
                    <a:pt x="1843760" y="1136793"/>
                    <a:pt x="1780977" y="1136793"/>
                  </a:cubicBezTo>
                  <a:lnTo>
                    <a:pt x="113679" y="1136793"/>
                  </a:lnTo>
                  <a:cubicBezTo>
                    <a:pt x="50896" y="1136793"/>
                    <a:pt x="0" y="1085897"/>
                    <a:pt x="0" y="1023114"/>
                  </a:cubicBezTo>
                  <a:lnTo>
                    <a:pt x="0" y="11367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9016" tIns="79016" rIns="79016" bIns="7901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Учет товаров, находящихся под  таможенным контролем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Ст.120 ТК ТС</a:t>
              </a:r>
              <a:endParaRPr lang="ru-RU" sz="1600" b="1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 rot="5400000">
              <a:off x="6050304" y="4799055"/>
              <a:ext cx="1412704" cy="170519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Полилиния 27"/>
            <p:cNvSpPr/>
            <p:nvPr/>
          </p:nvSpPr>
          <p:spPr>
            <a:xfrm>
              <a:off x="6190022" y="3894949"/>
              <a:ext cx="2078215" cy="1136793"/>
            </a:xfrm>
            <a:custGeom>
              <a:avLst/>
              <a:gdLst>
                <a:gd name="connsiteX0" fmla="*/ 0 w 1894656"/>
                <a:gd name="connsiteY0" fmla="*/ 113679 h 1136793"/>
                <a:gd name="connsiteX1" fmla="*/ 113679 w 1894656"/>
                <a:gd name="connsiteY1" fmla="*/ 0 h 1136793"/>
                <a:gd name="connsiteX2" fmla="*/ 1780977 w 1894656"/>
                <a:gd name="connsiteY2" fmla="*/ 0 h 1136793"/>
                <a:gd name="connsiteX3" fmla="*/ 1894656 w 1894656"/>
                <a:gd name="connsiteY3" fmla="*/ 113679 h 1136793"/>
                <a:gd name="connsiteX4" fmla="*/ 1894656 w 1894656"/>
                <a:gd name="connsiteY4" fmla="*/ 1023114 h 1136793"/>
                <a:gd name="connsiteX5" fmla="*/ 1780977 w 1894656"/>
                <a:gd name="connsiteY5" fmla="*/ 1136793 h 1136793"/>
                <a:gd name="connsiteX6" fmla="*/ 113679 w 1894656"/>
                <a:gd name="connsiteY6" fmla="*/ 1136793 h 1136793"/>
                <a:gd name="connsiteX7" fmla="*/ 0 w 1894656"/>
                <a:gd name="connsiteY7" fmla="*/ 1023114 h 1136793"/>
                <a:gd name="connsiteX8" fmla="*/ 0 w 1894656"/>
                <a:gd name="connsiteY8" fmla="*/ 113679 h 11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4656" h="1136793">
                  <a:moveTo>
                    <a:pt x="0" y="113679"/>
                  </a:moveTo>
                  <a:cubicBezTo>
                    <a:pt x="0" y="50896"/>
                    <a:pt x="50896" y="0"/>
                    <a:pt x="113679" y="0"/>
                  </a:cubicBezTo>
                  <a:lnTo>
                    <a:pt x="1780977" y="0"/>
                  </a:lnTo>
                  <a:cubicBezTo>
                    <a:pt x="1843760" y="0"/>
                    <a:pt x="1894656" y="50896"/>
                    <a:pt x="1894656" y="113679"/>
                  </a:cubicBezTo>
                  <a:lnTo>
                    <a:pt x="1894656" y="1023114"/>
                  </a:lnTo>
                  <a:cubicBezTo>
                    <a:pt x="1894656" y="1085897"/>
                    <a:pt x="1843760" y="1136793"/>
                    <a:pt x="1780977" y="1136793"/>
                  </a:cubicBezTo>
                  <a:lnTo>
                    <a:pt x="113679" y="1136793"/>
                  </a:lnTo>
                  <a:cubicBezTo>
                    <a:pt x="50896" y="1136793"/>
                    <a:pt x="0" y="1085897"/>
                    <a:pt x="0" y="1023114"/>
                  </a:cubicBezTo>
                  <a:lnTo>
                    <a:pt x="0" y="11367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9016" tIns="79016" rIns="79016" bIns="7901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Проверка системы учета товаров и отчетности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Ст.121 ТК ТС</a:t>
              </a:r>
              <a:endParaRPr lang="ru-RU" sz="1600" b="1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6373581" y="5315942"/>
              <a:ext cx="1894656" cy="1136793"/>
            </a:xfrm>
            <a:custGeom>
              <a:avLst/>
              <a:gdLst>
                <a:gd name="connsiteX0" fmla="*/ 0 w 1894656"/>
                <a:gd name="connsiteY0" fmla="*/ 113679 h 1136793"/>
                <a:gd name="connsiteX1" fmla="*/ 113679 w 1894656"/>
                <a:gd name="connsiteY1" fmla="*/ 0 h 1136793"/>
                <a:gd name="connsiteX2" fmla="*/ 1780977 w 1894656"/>
                <a:gd name="connsiteY2" fmla="*/ 0 h 1136793"/>
                <a:gd name="connsiteX3" fmla="*/ 1894656 w 1894656"/>
                <a:gd name="connsiteY3" fmla="*/ 113679 h 1136793"/>
                <a:gd name="connsiteX4" fmla="*/ 1894656 w 1894656"/>
                <a:gd name="connsiteY4" fmla="*/ 1023114 h 1136793"/>
                <a:gd name="connsiteX5" fmla="*/ 1780977 w 1894656"/>
                <a:gd name="connsiteY5" fmla="*/ 1136793 h 1136793"/>
                <a:gd name="connsiteX6" fmla="*/ 113679 w 1894656"/>
                <a:gd name="connsiteY6" fmla="*/ 1136793 h 1136793"/>
                <a:gd name="connsiteX7" fmla="*/ 0 w 1894656"/>
                <a:gd name="connsiteY7" fmla="*/ 1023114 h 1136793"/>
                <a:gd name="connsiteX8" fmla="*/ 0 w 1894656"/>
                <a:gd name="connsiteY8" fmla="*/ 113679 h 11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4656" h="1136793">
                  <a:moveTo>
                    <a:pt x="0" y="113679"/>
                  </a:moveTo>
                  <a:cubicBezTo>
                    <a:pt x="0" y="50896"/>
                    <a:pt x="50896" y="0"/>
                    <a:pt x="113679" y="0"/>
                  </a:cubicBezTo>
                  <a:lnTo>
                    <a:pt x="1780977" y="0"/>
                  </a:lnTo>
                  <a:cubicBezTo>
                    <a:pt x="1843760" y="0"/>
                    <a:pt x="1894656" y="50896"/>
                    <a:pt x="1894656" y="113679"/>
                  </a:cubicBezTo>
                  <a:lnTo>
                    <a:pt x="1894656" y="1023114"/>
                  </a:lnTo>
                  <a:cubicBezTo>
                    <a:pt x="1894656" y="1085897"/>
                    <a:pt x="1843760" y="1136793"/>
                    <a:pt x="1780977" y="1136793"/>
                  </a:cubicBezTo>
                  <a:lnTo>
                    <a:pt x="113679" y="1136793"/>
                  </a:lnTo>
                  <a:cubicBezTo>
                    <a:pt x="50896" y="1136793"/>
                    <a:pt x="0" y="1085897"/>
                    <a:pt x="0" y="1023114"/>
                  </a:cubicBezTo>
                  <a:lnTo>
                    <a:pt x="0" y="11367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4256" tIns="94256" rIns="94256" bIns="9425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Таможенная проверка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Ст.122 ТК  ТС</a:t>
              </a:r>
              <a:endParaRPr lang="ru-RU" sz="1600" b="1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124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ФОРМЫ ТАМОЖЕННОГО КОНТРОЛЯ</a:t>
            </a:r>
            <a:br>
              <a:rPr lang="ru-RU" sz="2000" dirty="0" smtClean="0"/>
            </a:br>
            <a:r>
              <a:rPr lang="ru-RU" sz="2000" i="1" dirty="0" smtClean="0"/>
              <a:t>Регламентировано проектом ТК ЕАЭС</a:t>
            </a:r>
            <a:endParaRPr lang="ru-RU" sz="2000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274221" y="1363399"/>
            <a:ext cx="8640960" cy="5255985"/>
            <a:chOff x="875762" y="1196750"/>
            <a:chExt cx="7411475" cy="5255985"/>
          </a:xfrm>
        </p:grpSpPr>
        <p:sp>
          <p:nvSpPr>
            <p:cNvPr id="7" name="Прямоугольник 6"/>
            <p:cNvSpPr/>
            <p:nvPr/>
          </p:nvSpPr>
          <p:spPr>
            <a:xfrm rot="5400000">
              <a:off x="1391313" y="2488930"/>
              <a:ext cx="504996" cy="194225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олилиния 7"/>
            <p:cNvSpPr/>
            <p:nvPr/>
          </p:nvSpPr>
          <p:spPr>
            <a:xfrm>
              <a:off x="875762" y="1340539"/>
              <a:ext cx="2352689" cy="993004"/>
            </a:xfrm>
            <a:custGeom>
              <a:avLst/>
              <a:gdLst>
                <a:gd name="connsiteX0" fmla="*/ 0 w 2352689"/>
                <a:gd name="connsiteY0" fmla="*/ 84922 h 849219"/>
                <a:gd name="connsiteX1" fmla="*/ 84922 w 2352689"/>
                <a:gd name="connsiteY1" fmla="*/ 0 h 849219"/>
                <a:gd name="connsiteX2" fmla="*/ 2267767 w 2352689"/>
                <a:gd name="connsiteY2" fmla="*/ 0 h 849219"/>
                <a:gd name="connsiteX3" fmla="*/ 2352689 w 2352689"/>
                <a:gd name="connsiteY3" fmla="*/ 84922 h 849219"/>
                <a:gd name="connsiteX4" fmla="*/ 2352689 w 2352689"/>
                <a:gd name="connsiteY4" fmla="*/ 764297 h 849219"/>
                <a:gd name="connsiteX5" fmla="*/ 2267767 w 2352689"/>
                <a:gd name="connsiteY5" fmla="*/ 849219 h 849219"/>
                <a:gd name="connsiteX6" fmla="*/ 84922 w 2352689"/>
                <a:gd name="connsiteY6" fmla="*/ 849219 h 849219"/>
                <a:gd name="connsiteX7" fmla="*/ 0 w 2352689"/>
                <a:gd name="connsiteY7" fmla="*/ 764297 h 849219"/>
                <a:gd name="connsiteX8" fmla="*/ 0 w 2352689"/>
                <a:gd name="connsiteY8" fmla="*/ 84922 h 84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52689" h="849219">
                  <a:moveTo>
                    <a:pt x="0" y="84922"/>
                  </a:moveTo>
                  <a:cubicBezTo>
                    <a:pt x="0" y="38021"/>
                    <a:pt x="38021" y="0"/>
                    <a:pt x="84922" y="0"/>
                  </a:cubicBezTo>
                  <a:lnTo>
                    <a:pt x="2267767" y="0"/>
                  </a:lnTo>
                  <a:cubicBezTo>
                    <a:pt x="2314668" y="0"/>
                    <a:pt x="2352689" y="38021"/>
                    <a:pt x="2352689" y="84922"/>
                  </a:cubicBezTo>
                  <a:lnTo>
                    <a:pt x="2352689" y="764297"/>
                  </a:lnTo>
                  <a:cubicBezTo>
                    <a:pt x="2352689" y="811198"/>
                    <a:pt x="2314668" y="849219"/>
                    <a:pt x="2267767" y="849219"/>
                  </a:cubicBezTo>
                  <a:lnTo>
                    <a:pt x="84922" y="849219"/>
                  </a:lnTo>
                  <a:cubicBezTo>
                    <a:pt x="38021" y="849219"/>
                    <a:pt x="0" y="811198"/>
                    <a:pt x="0" y="764297"/>
                  </a:cubicBezTo>
                  <a:lnTo>
                    <a:pt x="0" y="84922"/>
                  </a:lnTo>
                  <a:close/>
                </a:path>
              </a:pathLst>
            </a:custGeom>
            <a:solidFill>
              <a:schemeClr val="accent2"/>
            </a:solidFill>
            <a:ln cmpd="sng">
              <a:solidFill>
                <a:srgbClr val="FFFF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833" tIns="85833" rIns="85833" bIns="8583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Проверка таможенных, иных документов и </a:t>
              </a:r>
              <a:r>
                <a:rPr lang="ru-RU" sz="1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или) сведений 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 rot="5400000">
              <a:off x="975258" y="3387642"/>
              <a:ext cx="1313402" cy="217928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Прямоугольник 10"/>
            <p:cNvSpPr/>
            <p:nvPr/>
          </p:nvSpPr>
          <p:spPr>
            <a:xfrm rot="5400000">
              <a:off x="973022" y="4739761"/>
              <a:ext cx="1341575" cy="194226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рямоугольник 12"/>
            <p:cNvSpPr/>
            <p:nvPr/>
          </p:nvSpPr>
          <p:spPr>
            <a:xfrm rot="21587481">
              <a:off x="1620338" y="5321240"/>
              <a:ext cx="2496479" cy="181119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 rot="16200000">
              <a:off x="3782612" y="5072227"/>
              <a:ext cx="518452" cy="160690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рямоугольник 16"/>
            <p:cNvSpPr/>
            <p:nvPr/>
          </p:nvSpPr>
          <p:spPr>
            <a:xfrm rot="16200000">
              <a:off x="3929590" y="3579098"/>
              <a:ext cx="385185" cy="193638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3847576" y="3885662"/>
              <a:ext cx="1894656" cy="1136793"/>
            </a:xfrm>
            <a:custGeom>
              <a:avLst/>
              <a:gdLst>
                <a:gd name="connsiteX0" fmla="*/ 0 w 1894656"/>
                <a:gd name="connsiteY0" fmla="*/ 113679 h 1136793"/>
                <a:gd name="connsiteX1" fmla="*/ 113679 w 1894656"/>
                <a:gd name="connsiteY1" fmla="*/ 0 h 1136793"/>
                <a:gd name="connsiteX2" fmla="*/ 1780977 w 1894656"/>
                <a:gd name="connsiteY2" fmla="*/ 0 h 1136793"/>
                <a:gd name="connsiteX3" fmla="*/ 1894656 w 1894656"/>
                <a:gd name="connsiteY3" fmla="*/ 113679 h 1136793"/>
                <a:gd name="connsiteX4" fmla="*/ 1894656 w 1894656"/>
                <a:gd name="connsiteY4" fmla="*/ 1023114 h 1136793"/>
                <a:gd name="connsiteX5" fmla="*/ 1780977 w 1894656"/>
                <a:gd name="connsiteY5" fmla="*/ 1136793 h 1136793"/>
                <a:gd name="connsiteX6" fmla="*/ 113679 w 1894656"/>
                <a:gd name="connsiteY6" fmla="*/ 1136793 h 1136793"/>
                <a:gd name="connsiteX7" fmla="*/ 0 w 1894656"/>
                <a:gd name="connsiteY7" fmla="*/ 1023114 h 1136793"/>
                <a:gd name="connsiteX8" fmla="*/ 0 w 1894656"/>
                <a:gd name="connsiteY8" fmla="*/ 113679 h 11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4656" h="1136793">
                  <a:moveTo>
                    <a:pt x="0" y="113679"/>
                  </a:moveTo>
                  <a:cubicBezTo>
                    <a:pt x="0" y="50896"/>
                    <a:pt x="50896" y="0"/>
                    <a:pt x="113679" y="0"/>
                  </a:cubicBezTo>
                  <a:lnTo>
                    <a:pt x="1780977" y="0"/>
                  </a:lnTo>
                  <a:cubicBezTo>
                    <a:pt x="1843760" y="0"/>
                    <a:pt x="1894656" y="50896"/>
                    <a:pt x="1894656" y="113679"/>
                  </a:cubicBezTo>
                  <a:lnTo>
                    <a:pt x="1894656" y="1023114"/>
                  </a:lnTo>
                  <a:cubicBezTo>
                    <a:pt x="1894656" y="1085897"/>
                    <a:pt x="1843760" y="1136793"/>
                    <a:pt x="1780977" y="1136793"/>
                  </a:cubicBezTo>
                  <a:lnTo>
                    <a:pt x="113679" y="1136793"/>
                  </a:lnTo>
                  <a:cubicBezTo>
                    <a:pt x="50896" y="1136793"/>
                    <a:pt x="0" y="1085897"/>
                    <a:pt x="0" y="1023114"/>
                  </a:cubicBezTo>
                  <a:lnTo>
                    <a:pt x="0" y="113679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4256" tIns="94256" rIns="94256" bIns="9425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Личный таможенный досмотр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 rot="16200000">
              <a:off x="3734229" y="2315836"/>
              <a:ext cx="691077" cy="179201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3821389" y="2557555"/>
              <a:ext cx="1894656" cy="1136793"/>
            </a:xfrm>
            <a:custGeom>
              <a:avLst/>
              <a:gdLst>
                <a:gd name="connsiteX0" fmla="*/ 0 w 1894656"/>
                <a:gd name="connsiteY0" fmla="*/ 113679 h 1136793"/>
                <a:gd name="connsiteX1" fmla="*/ 113679 w 1894656"/>
                <a:gd name="connsiteY1" fmla="*/ 0 h 1136793"/>
                <a:gd name="connsiteX2" fmla="*/ 1780977 w 1894656"/>
                <a:gd name="connsiteY2" fmla="*/ 0 h 1136793"/>
                <a:gd name="connsiteX3" fmla="*/ 1894656 w 1894656"/>
                <a:gd name="connsiteY3" fmla="*/ 113679 h 1136793"/>
                <a:gd name="connsiteX4" fmla="*/ 1894656 w 1894656"/>
                <a:gd name="connsiteY4" fmla="*/ 1023114 h 1136793"/>
                <a:gd name="connsiteX5" fmla="*/ 1780977 w 1894656"/>
                <a:gd name="connsiteY5" fmla="*/ 1136793 h 1136793"/>
                <a:gd name="connsiteX6" fmla="*/ 113679 w 1894656"/>
                <a:gd name="connsiteY6" fmla="*/ 1136793 h 1136793"/>
                <a:gd name="connsiteX7" fmla="*/ 0 w 1894656"/>
                <a:gd name="connsiteY7" fmla="*/ 1023114 h 1136793"/>
                <a:gd name="connsiteX8" fmla="*/ 0 w 1894656"/>
                <a:gd name="connsiteY8" fmla="*/ 113679 h 11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4656" h="1136793">
                  <a:moveTo>
                    <a:pt x="0" y="113679"/>
                  </a:moveTo>
                  <a:cubicBezTo>
                    <a:pt x="0" y="50896"/>
                    <a:pt x="50896" y="0"/>
                    <a:pt x="113679" y="0"/>
                  </a:cubicBezTo>
                  <a:lnTo>
                    <a:pt x="1780977" y="0"/>
                  </a:lnTo>
                  <a:cubicBezTo>
                    <a:pt x="1843760" y="0"/>
                    <a:pt x="1894656" y="50896"/>
                    <a:pt x="1894656" y="113679"/>
                  </a:cubicBezTo>
                  <a:lnTo>
                    <a:pt x="1894656" y="1023114"/>
                  </a:lnTo>
                  <a:cubicBezTo>
                    <a:pt x="1894656" y="1085897"/>
                    <a:pt x="1843760" y="1136793"/>
                    <a:pt x="1780977" y="1136793"/>
                  </a:cubicBezTo>
                  <a:lnTo>
                    <a:pt x="113679" y="1136793"/>
                  </a:lnTo>
                  <a:cubicBezTo>
                    <a:pt x="50896" y="1136793"/>
                    <a:pt x="0" y="1085897"/>
                    <a:pt x="0" y="1023114"/>
                  </a:cubicBezTo>
                  <a:lnTo>
                    <a:pt x="0" y="113679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4256" tIns="94256" rIns="94256" bIns="9425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Таможенный досмотр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703137" y="1579072"/>
              <a:ext cx="534741" cy="170519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Полилиния 21"/>
            <p:cNvSpPr/>
            <p:nvPr/>
          </p:nvSpPr>
          <p:spPr>
            <a:xfrm>
              <a:off x="3808481" y="1268644"/>
              <a:ext cx="1894656" cy="1136793"/>
            </a:xfrm>
            <a:custGeom>
              <a:avLst/>
              <a:gdLst>
                <a:gd name="connsiteX0" fmla="*/ 0 w 1894656"/>
                <a:gd name="connsiteY0" fmla="*/ 113679 h 1136793"/>
                <a:gd name="connsiteX1" fmla="*/ 113679 w 1894656"/>
                <a:gd name="connsiteY1" fmla="*/ 0 h 1136793"/>
                <a:gd name="connsiteX2" fmla="*/ 1780977 w 1894656"/>
                <a:gd name="connsiteY2" fmla="*/ 0 h 1136793"/>
                <a:gd name="connsiteX3" fmla="*/ 1894656 w 1894656"/>
                <a:gd name="connsiteY3" fmla="*/ 113679 h 1136793"/>
                <a:gd name="connsiteX4" fmla="*/ 1894656 w 1894656"/>
                <a:gd name="connsiteY4" fmla="*/ 1023114 h 1136793"/>
                <a:gd name="connsiteX5" fmla="*/ 1780977 w 1894656"/>
                <a:gd name="connsiteY5" fmla="*/ 1136793 h 1136793"/>
                <a:gd name="connsiteX6" fmla="*/ 113679 w 1894656"/>
                <a:gd name="connsiteY6" fmla="*/ 1136793 h 1136793"/>
                <a:gd name="connsiteX7" fmla="*/ 0 w 1894656"/>
                <a:gd name="connsiteY7" fmla="*/ 1023114 h 1136793"/>
                <a:gd name="connsiteX8" fmla="*/ 0 w 1894656"/>
                <a:gd name="connsiteY8" fmla="*/ 113679 h 11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4656" h="1136793">
                  <a:moveTo>
                    <a:pt x="0" y="113679"/>
                  </a:moveTo>
                  <a:cubicBezTo>
                    <a:pt x="0" y="50896"/>
                    <a:pt x="50896" y="0"/>
                    <a:pt x="113679" y="0"/>
                  </a:cubicBezTo>
                  <a:lnTo>
                    <a:pt x="1780977" y="0"/>
                  </a:lnTo>
                  <a:cubicBezTo>
                    <a:pt x="1843760" y="0"/>
                    <a:pt x="1894656" y="50896"/>
                    <a:pt x="1894656" y="113679"/>
                  </a:cubicBezTo>
                  <a:lnTo>
                    <a:pt x="1894656" y="1023114"/>
                  </a:lnTo>
                  <a:cubicBezTo>
                    <a:pt x="1894656" y="1085897"/>
                    <a:pt x="1843760" y="1136793"/>
                    <a:pt x="1780977" y="1136793"/>
                  </a:cubicBezTo>
                  <a:lnTo>
                    <a:pt x="113679" y="1136793"/>
                  </a:lnTo>
                  <a:cubicBezTo>
                    <a:pt x="50896" y="1136793"/>
                    <a:pt x="0" y="1085897"/>
                    <a:pt x="0" y="1023114"/>
                  </a:cubicBezTo>
                  <a:lnTo>
                    <a:pt x="0" y="113679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4256" tIns="94256" rIns="94256" bIns="9425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Таможенный осмотр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 rot="5400000">
              <a:off x="6549087" y="2455853"/>
              <a:ext cx="415137" cy="170519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Полилиния 23"/>
            <p:cNvSpPr/>
            <p:nvPr/>
          </p:nvSpPr>
          <p:spPr>
            <a:xfrm>
              <a:off x="6190022" y="1196750"/>
              <a:ext cx="2097215" cy="1136793"/>
            </a:xfrm>
            <a:custGeom>
              <a:avLst/>
              <a:gdLst>
                <a:gd name="connsiteX0" fmla="*/ 0 w 1894656"/>
                <a:gd name="connsiteY0" fmla="*/ 113679 h 1136793"/>
                <a:gd name="connsiteX1" fmla="*/ 113679 w 1894656"/>
                <a:gd name="connsiteY1" fmla="*/ 0 h 1136793"/>
                <a:gd name="connsiteX2" fmla="*/ 1780977 w 1894656"/>
                <a:gd name="connsiteY2" fmla="*/ 0 h 1136793"/>
                <a:gd name="connsiteX3" fmla="*/ 1894656 w 1894656"/>
                <a:gd name="connsiteY3" fmla="*/ 113679 h 1136793"/>
                <a:gd name="connsiteX4" fmla="*/ 1894656 w 1894656"/>
                <a:gd name="connsiteY4" fmla="*/ 1023114 h 1136793"/>
                <a:gd name="connsiteX5" fmla="*/ 1780977 w 1894656"/>
                <a:gd name="connsiteY5" fmla="*/ 1136793 h 1136793"/>
                <a:gd name="connsiteX6" fmla="*/ 113679 w 1894656"/>
                <a:gd name="connsiteY6" fmla="*/ 1136793 h 1136793"/>
                <a:gd name="connsiteX7" fmla="*/ 0 w 1894656"/>
                <a:gd name="connsiteY7" fmla="*/ 1023114 h 1136793"/>
                <a:gd name="connsiteX8" fmla="*/ 0 w 1894656"/>
                <a:gd name="connsiteY8" fmla="*/ 113679 h 11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4656" h="1136793">
                  <a:moveTo>
                    <a:pt x="0" y="113679"/>
                  </a:moveTo>
                  <a:cubicBezTo>
                    <a:pt x="0" y="50896"/>
                    <a:pt x="50896" y="0"/>
                    <a:pt x="113679" y="0"/>
                  </a:cubicBezTo>
                  <a:lnTo>
                    <a:pt x="1780977" y="0"/>
                  </a:lnTo>
                  <a:cubicBezTo>
                    <a:pt x="1843760" y="0"/>
                    <a:pt x="1894656" y="50896"/>
                    <a:pt x="1894656" y="113679"/>
                  </a:cubicBezTo>
                  <a:lnTo>
                    <a:pt x="1894656" y="1023114"/>
                  </a:lnTo>
                  <a:cubicBezTo>
                    <a:pt x="1894656" y="1085897"/>
                    <a:pt x="1843760" y="1136793"/>
                    <a:pt x="1780977" y="1136793"/>
                  </a:cubicBezTo>
                  <a:lnTo>
                    <a:pt x="113679" y="1136793"/>
                  </a:lnTo>
                  <a:cubicBezTo>
                    <a:pt x="50896" y="1136793"/>
                    <a:pt x="0" y="1085897"/>
                    <a:pt x="0" y="1023114"/>
                  </a:cubicBezTo>
                  <a:lnTo>
                    <a:pt x="0" y="113679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9016" tIns="79016" rIns="79016" bIns="7901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Таможенный осмотр помещений  и территорий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 rot="5400000">
              <a:off x="6050304" y="3378063"/>
              <a:ext cx="1412704" cy="170519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Прямоугольник 26"/>
            <p:cNvSpPr/>
            <p:nvPr/>
          </p:nvSpPr>
          <p:spPr>
            <a:xfrm rot="5400000">
              <a:off x="6050304" y="4799055"/>
              <a:ext cx="1412704" cy="170519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Полилиния 28"/>
            <p:cNvSpPr/>
            <p:nvPr/>
          </p:nvSpPr>
          <p:spPr>
            <a:xfrm>
              <a:off x="6373581" y="5315942"/>
              <a:ext cx="1894656" cy="1136793"/>
            </a:xfrm>
            <a:custGeom>
              <a:avLst/>
              <a:gdLst>
                <a:gd name="connsiteX0" fmla="*/ 0 w 1894656"/>
                <a:gd name="connsiteY0" fmla="*/ 113679 h 1136793"/>
                <a:gd name="connsiteX1" fmla="*/ 113679 w 1894656"/>
                <a:gd name="connsiteY1" fmla="*/ 0 h 1136793"/>
                <a:gd name="connsiteX2" fmla="*/ 1780977 w 1894656"/>
                <a:gd name="connsiteY2" fmla="*/ 0 h 1136793"/>
                <a:gd name="connsiteX3" fmla="*/ 1894656 w 1894656"/>
                <a:gd name="connsiteY3" fmla="*/ 113679 h 1136793"/>
                <a:gd name="connsiteX4" fmla="*/ 1894656 w 1894656"/>
                <a:gd name="connsiteY4" fmla="*/ 1023114 h 1136793"/>
                <a:gd name="connsiteX5" fmla="*/ 1780977 w 1894656"/>
                <a:gd name="connsiteY5" fmla="*/ 1136793 h 1136793"/>
                <a:gd name="connsiteX6" fmla="*/ 113679 w 1894656"/>
                <a:gd name="connsiteY6" fmla="*/ 1136793 h 1136793"/>
                <a:gd name="connsiteX7" fmla="*/ 0 w 1894656"/>
                <a:gd name="connsiteY7" fmla="*/ 1023114 h 1136793"/>
                <a:gd name="connsiteX8" fmla="*/ 0 w 1894656"/>
                <a:gd name="connsiteY8" fmla="*/ 113679 h 1136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4656" h="1136793">
                  <a:moveTo>
                    <a:pt x="0" y="113679"/>
                  </a:moveTo>
                  <a:cubicBezTo>
                    <a:pt x="0" y="50896"/>
                    <a:pt x="50896" y="0"/>
                    <a:pt x="113679" y="0"/>
                  </a:cubicBezTo>
                  <a:lnTo>
                    <a:pt x="1780977" y="0"/>
                  </a:lnTo>
                  <a:cubicBezTo>
                    <a:pt x="1843760" y="0"/>
                    <a:pt x="1894656" y="50896"/>
                    <a:pt x="1894656" y="113679"/>
                  </a:cubicBezTo>
                  <a:lnTo>
                    <a:pt x="1894656" y="1023114"/>
                  </a:lnTo>
                  <a:cubicBezTo>
                    <a:pt x="1894656" y="1085897"/>
                    <a:pt x="1843760" y="1136793"/>
                    <a:pt x="1780977" y="1136793"/>
                  </a:cubicBezTo>
                  <a:lnTo>
                    <a:pt x="113679" y="1136793"/>
                  </a:lnTo>
                  <a:cubicBezTo>
                    <a:pt x="50896" y="1136793"/>
                    <a:pt x="0" y="1085897"/>
                    <a:pt x="0" y="1023114"/>
                  </a:cubicBezTo>
                  <a:lnTo>
                    <a:pt x="0" y="113679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4256" tIns="94256" rIns="94256" bIns="9425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Таможенная проверка</a:t>
              </a:r>
            </a:p>
          </p:txBody>
        </p:sp>
      </p:grpSp>
      <p:sp>
        <p:nvSpPr>
          <p:cNvPr id="3" name="Овальная выноска 2"/>
          <p:cNvSpPr/>
          <p:nvPr/>
        </p:nvSpPr>
        <p:spPr>
          <a:xfrm>
            <a:off x="3744288" y="5482591"/>
            <a:ext cx="2866245" cy="1204067"/>
          </a:xfrm>
          <a:prstGeom prst="wedgeEllipseCallout">
            <a:avLst>
              <a:gd name="adj1" fmla="val 73111"/>
              <a:gd name="adj2" fmla="val 24122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Основная форма таможенного контроля </a:t>
            </a:r>
            <a:r>
              <a:rPr lang="ru-RU" sz="1600" dirty="0" smtClean="0">
                <a:solidFill>
                  <a:schemeClr val="tx1"/>
                </a:solidFill>
              </a:rPr>
              <a:t>(контроль после выпуска товаров)</a:t>
            </a:r>
            <a:r>
              <a:rPr lang="ru-RU" sz="1600" kern="1200" dirty="0" smtClean="0">
                <a:solidFill>
                  <a:schemeClr val="tx1"/>
                </a:solidFill>
              </a:rPr>
              <a:t>                             </a:t>
            </a:r>
            <a:endParaRPr lang="ru-RU" sz="16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3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12912" y="274638"/>
            <a:ext cx="8630432" cy="634082"/>
          </a:xfr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/>
              <a:t>СИСТЕМА УПРАВЛЕНИЯ РИСКАМИ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i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386173"/>
              </p:ext>
            </p:extLst>
          </p:nvPr>
        </p:nvGraphicFramePr>
        <p:xfrm>
          <a:off x="312912" y="1052736"/>
          <a:ext cx="863043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78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378879"/>
              </p:ext>
            </p:extLst>
          </p:nvPr>
        </p:nvGraphicFramePr>
        <p:xfrm>
          <a:off x="424543" y="1196974"/>
          <a:ext cx="8435280" cy="5184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06090"/>
          </a:xfr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/>
              <a:t>ДЕЯТЕЛЬНОСТЬ ТАМОЖЕННЫХ ОРГАНОВ ПО ОЦЕНКЕ </a:t>
            </a:r>
            <a:br>
              <a:rPr lang="ru-RU" sz="2200" dirty="0" smtClean="0"/>
            </a:br>
            <a:r>
              <a:rPr lang="ru-RU" sz="2200" dirty="0" smtClean="0"/>
              <a:t>И УПРАВЛЕНИЮ РИСКАМИ</a:t>
            </a:r>
            <a:br>
              <a:rPr lang="ru-RU" sz="2200" dirty="0" smtClean="0"/>
            </a:br>
            <a:endParaRPr lang="ru-RU" sz="2200" i="1" dirty="0"/>
          </a:p>
        </p:txBody>
      </p:sp>
    </p:spTree>
    <p:extLst>
      <p:ext uri="{BB962C8B-B14F-4D97-AF65-F5344CB8AC3E}">
        <p14:creationId xmlns:p14="http://schemas.microsoft.com/office/powerpoint/2010/main" val="628311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418058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НОРМАТИВНО – ПРАВОВАЯ БАЗА  ТАМОЖЕННОГО КОДЕКСА ЕАЭС</a:t>
            </a:r>
            <a:endParaRPr lang="ru-RU" sz="2000" dirty="0"/>
          </a:p>
        </p:txBody>
      </p:sp>
      <p:graphicFrame>
        <p:nvGraphicFramePr>
          <p:cNvPr id="6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13308"/>
              </p:ext>
            </p:extLst>
          </p:nvPr>
        </p:nvGraphicFramePr>
        <p:xfrm>
          <a:off x="107504" y="692696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3829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ТАМОЖЕННЫЕ ОПЕРАЦИИ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126075"/>
              </p:ext>
            </p:extLst>
          </p:nvPr>
        </p:nvGraphicFramePr>
        <p:xfrm>
          <a:off x="539552" y="1124744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566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2995" y="116632"/>
            <a:ext cx="8229600" cy="1066130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 smtClean="0"/>
              <a:t>ТАМОЖЕННЫЕ ОПЕРАЦИИ</a:t>
            </a:r>
            <a:br>
              <a:rPr lang="ru-RU" sz="2000" dirty="0" smtClean="0"/>
            </a:br>
            <a:r>
              <a:rPr lang="ru-RU" sz="2000" dirty="0" smtClean="0"/>
              <a:t> ПРИ ВВОЗЕ ТОВАРОВ НА ТАМОЖЕННУЮ ТЕРРИТОРИЮ ЕАЭС</a:t>
            </a:r>
            <a:endParaRPr lang="ru-RU" sz="2000" dirty="0"/>
          </a:p>
        </p:txBody>
      </p:sp>
      <p:sp>
        <p:nvSpPr>
          <p:cNvPr id="37" name="Полилиния 36"/>
          <p:cNvSpPr/>
          <p:nvPr/>
        </p:nvSpPr>
        <p:spPr>
          <a:xfrm>
            <a:off x="1131232" y="1772816"/>
            <a:ext cx="1245692" cy="935546"/>
          </a:xfrm>
          <a:custGeom>
            <a:avLst/>
            <a:gdLst>
              <a:gd name="connsiteX0" fmla="*/ 0 w 1245691"/>
              <a:gd name="connsiteY0" fmla="*/ 74741 h 747414"/>
              <a:gd name="connsiteX1" fmla="*/ 74741 w 1245691"/>
              <a:gd name="connsiteY1" fmla="*/ 0 h 747414"/>
              <a:gd name="connsiteX2" fmla="*/ 1170950 w 1245691"/>
              <a:gd name="connsiteY2" fmla="*/ 0 h 747414"/>
              <a:gd name="connsiteX3" fmla="*/ 1245691 w 1245691"/>
              <a:gd name="connsiteY3" fmla="*/ 74741 h 747414"/>
              <a:gd name="connsiteX4" fmla="*/ 1245691 w 1245691"/>
              <a:gd name="connsiteY4" fmla="*/ 672673 h 747414"/>
              <a:gd name="connsiteX5" fmla="*/ 1170950 w 1245691"/>
              <a:gd name="connsiteY5" fmla="*/ 747414 h 747414"/>
              <a:gd name="connsiteX6" fmla="*/ 74741 w 1245691"/>
              <a:gd name="connsiteY6" fmla="*/ 747414 h 747414"/>
              <a:gd name="connsiteX7" fmla="*/ 0 w 1245691"/>
              <a:gd name="connsiteY7" fmla="*/ 672673 h 747414"/>
              <a:gd name="connsiteX8" fmla="*/ 0 w 1245691"/>
              <a:gd name="connsiteY8" fmla="*/ 74741 h 7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5691" h="747414">
                <a:moveTo>
                  <a:pt x="0" y="74741"/>
                </a:moveTo>
                <a:cubicBezTo>
                  <a:pt x="0" y="33463"/>
                  <a:pt x="33463" y="0"/>
                  <a:pt x="74741" y="0"/>
                </a:cubicBezTo>
                <a:lnTo>
                  <a:pt x="1170950" y="0"/>
                </a:lnTo>
                <a:cubicBezTo>
                  <a:pt x="1212228" y="0"/>
                  <a:pt x="1245691" y="33463"/>
                  <a:pt x="1245691" y="74741"/>
                </a:cubicBezTo>
                <a:lnTo>
                  <a:pt x="1245691" y="672673"/>
                </a:lnTo>
                <a:cubicBezTo>
                  <a:pt x="1245691" y="713951"/>
                  <a:pt x="1212228" y="747414"/>
                  <a:pt x="1170950" y="747414"/>
                </a:cubicBezTo>
                <a:lnTo>
                  <a:pt x="74741" y="747414"/>
                </a:lnTo>
                <a:cubicBezTo>
                  <a:pt x="33463" y="747414"/>
                  <a:pt x="0" y="713951"/>
                  <a:pt x="0" y="672673"/>
                </a:cubicBezTo>
                <a:lnTo>
                  <a:pt x="0" y="74741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/>
              <a:t>Прибытие товаров </a:t>
            </a:r>
            <a:r>
              <a:rPr lang="ru-RU" sz="1600" kern="1200" dirty="0" smtClean="0"/>
              <a:t>(гл.23 ТК ТС)</a:t>
            </a:r>
            <a:endParaRPr lang="ru-RU" sz="1600" kern="1200" dirty="0"/>
          </a:p>
        </p:txBody>
      </p:sp>
      <p:sp>
        <p:nvSpPr>
          <p:cNvPr id="39" name="Полилиния 38"/>
          <p:cNvSpPr/>
          <p:nvPr/>
        </p:nvSpPr>
        <p:spPr>
          <a:xfrm>
            <a:off x="2663422" y="1752852"/>
            <a:ext cx="1276578" cy="1246109"/>
          </a:xfrm>
          <a:custGeom>
            <a:avLst/>
            <a:gdLst>
              <a:gd name="connsiteX0" fmla="*/ 0 w 1245691"/>
              <a:gd name="connsiteY0" fmla="*/ 74741 h 747414"/>
              <a:gd name="connsiteX1" fmla="*/ 74741 w 1245691"/>
              <a:gd name="connsiteY1" fmla="*/ 0 h 747414"/>
              <a:gd name="connsiteX2" fmla="*/ 1170950 w 1245691"/>
              <a:gd name="connsiteY2" fmla="*/ 0 h 747414"/>
              <a:gd name="connsiteX3" fmla="*/ 1245691 w 1245691"/>
              <a:gd name="connsiteY3" fmla="*/ 74741 h 747414"/>
              <a:gd name="connsiteX4" fmla="*/ 1245691 w 1245691"/>
              <a:gd name="connsiteY4" fmla="*/ 672673 h 747414"/>
              <a:gd name="connsiteX5" fmla="*/ 1170950 w 1245691"/>
              <a:gd name="connsiteY5" fmla="*/ 747414 h 747414"/>
              <a:gd name="connsiteX6" fmla="*/ 74741 w 1245691"/>
              <a:gd name="connsiteY6" fmla="*/ 747414 h 747414"/>
              <a:gd name="connsiteX7" fmla="*/ 0 w 1245691"/>
              <a:gd name="connsiteY7" fmla="*/ 672673 h 747414"/>
              <a:gd name="connsiteX8" fmla="*/ 0 w 1245691"/>
              <a:gd name="connsiteY8" fmla="*/ 74741 h 7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5691" h="747414">
                <a:moveTo>
                  <a:pt x="0" y="74741"/>
                </a:moveTo>
                <a:cubicBezTo>
                  <a:pt x="0" y="33463"/>
                  <a:pt x="33463" y="0"/>
                  <a:pt x="74741" y="0"/>
                </a:cubicBezTo>
                <a:lnTo>
                  <a:pt x="1170950" y="0"/>
                </a:lnTo>
                <a:cubicBezTo>
                  <a:pt x="1212228" y="0"/>
                  <a:pt x="1245691" y="33463"/>
                  <a:pt x="1245691" y="74741"/>
                </a:cubicBezTo>
                <a:lnTo>
                  <a:pt x="1245691" y="672673"/>
                </a:lnTo>
                <a:cubicBezTo>
                  <a:pt x="1245691" y="713951"/>
                  <a:pt x="1212228" y="747414"/>
                  <a:pt x="1170950" y="747414"/>
                </a:cubicBezTo>
                <a:lnTo>
                  <a:pt x="74741" y="747414"/>
                </a:lnTo>
                <a:cubicBezTo>
                  <a:pt x="33463" y="747414"/>
                  <a:pt x="0" y="713951"/>
                  <a:pt x="0" y="672673"/>
                </a:cubicBezTo>
                <a:lnTo>
                  <a:pt x="0" y="7474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3811" tIns="143811" rIns="143811" bIns="143811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spc="-150" dirty="0" smtClean="0">
                <a:solidFill>
                  <a:schemeClr val="tx1"/>
                </a:solidFill>
              </a:rPr>
              <a:t>Доставка товаров  под таможенным контролем</a:t>
            </a:r>
            <a:endParaRPr lang="ru-RU" sz="1600" kern="1200" spc="-150" dirty="0">
              <a:solidFill>
                <a:schemeClr val="tx1"/>
              </a:solidFill>
            </a:endParaRPr>
          </a:p>
        </p:txBody>
      </p:sp>
      <p:sp>
        <p:nvSpPr>
          <p:cNvPr id="41" name="Полилиния 40"/>
          <p:cNvSpPr/>
          <p:nvPr/>
        </p:nvSpPr>
        <p:spPr>
          <a:xfrm>
            <a:off x="4227653" y="1697354"/>
            <a:ext cx="1447308" cy="1088760"/>
          </a:xfrm>
          <a:custGeom>
            <a:avLst/>
            <a:gdLst>
              <a:gd name="connsiteX0" fmla="*/ 0 w 1245691"/>
              <a:gd name="connsiteY0" fmla="*/ 74741 h 747414"/>
              <a:gd name="connsiteX1" fmla="*/ 74741 w 1245691"/>
              <a:gd name="connsiteY1" fmla="*/ 0 h 747414"/>
              <a:gd name="connsiteX2" fmla="*/ 1170950 w 1245691"/>
              <a:gd name="connsiteY2" fmla="*/ 0 h 747414"/>
              <a:gd name="connsiteX3" fmla="*/ 1245691 w 1245691"/>
              <a:gd name="connsiteY3" fmla="*/ 74741 h 747414"/>
              <a:gd name="connsiteX4" fmla="*/ 1245691 w 1245691"/>
              <a:gd name="connsiteY4" fmla="*/ 672673 h 747414"/>
              <a:gd name="connsiteX5" fmla="*/ 1170950 w 1245691"/>
              <a:gd name="connsiteY5" fmla="*/ 747414 h 747414"/>
              <a:gd name="connsiteX6" fmla="*/ 74741 w 1245691"/>
              <a:gd name="connsiteY6" fmla="*/ 747414 h 747414"/>
              <a:gd name="connsiteX7" fmla="*/ 0 w 1245691"/>
              <a:gd name="connsiteY7" fmla="*/ 672673 h 747414"/>
              <a:gd name="connsiteX8" fmla="*/ 0 w 1245691"/>
              <a:gd name="connsiteY8" fmla="*/ 74741 h 7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5691" h="747414">
                <a:moveTo>
                  <a:pt x="0" y="74741"/>
                </a:moveTo>
                <a:cubicBezTo>
                  <a:pt x="0" y="33463"/>
                  <a:pt x="33463" y="0"/>
                  <a:pt x="74741" y="0"/>
                </a:cubicBezTo>
                <a:lnTo>
                  <a:pt x="1170950" y="0"/>
                </a:lnTo>
                <a:cubicBezTo>
                  <a:pt x="1212228" y="0"/>
                  <a:pt x="1245691" y="33463"/>
                  <a:pt x="1245691" y="74741"/>
                </a:cubicBezTo>
                <a:lnTo>
                  <a:pt x="1245691" y="672673"/>
                </a:lnTo>
                <a:cubicBezTo>
                  <a:pt x="1245691" y="713951"/>
                  <a:pt x="1212228" y="747414"/>
                  <a:pt x="1170950" y="747414"/>
                </a:cubicBezTo>
                <a:lnTo>
                  <a:pt x="74741" y="747414"/>
                </a:lnTo>
                <a:cubicBezTo>
                  <a:pt x="33463" y="747414"/>
                  <a:pt x="0" y="713951"/>
                  <a:pt x="0" y="672673"/>
                </a:cubicBezTo>
                <a:lnTo>
                  <a:pt x="0" y="7474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/>
              <a:t>Временное хранение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/>
              <a:t>(гл.25 ТК ТС)</a:t>
            </a:r>
            <a:endParaRPr lang="ru-RU" sz="1600" kern="1200" dirty="0"/>
          </a:p>
        </p:txBody>
      </p:sp>
      <p:sp>
        <p:nvSpPr>
          <p:cNvPr id="43" name="Полилиния 42"/>
          <p:cNvSpPr/>
          <p:nvPr/>
        </p:nvSpPr>
        <p:spPr>
          <a:xfrm>
            <a:off x="5881005" y="1752852"/>
            <a:ext cx="1675563" cy="1090277"/>
          </a:xfrm>
          <a:custGeom>
            <a:avLst/>
            <a:gdLst>
              <a:gd name="connsiteX0" fmla="*/ 0 w 1245691"/>
              <a:gd name="connsiteY0" fmla="*/ 74741 h 747414"/>
              <a:gd name="connsiteX1" fmla="*/ 74741 w 1245691"/>
              <a:gd name="connsiteY1" fmla="*/ 0 h 747414"/>
              <a:gd name="connsiteX2" fmla="*/ 1170950 w 1245691"/>
              <a:gd name="connsiteY2" fmla="*/ 0 h 747414"/>
              <a:gd name="connsiteX3" fmla="*/ 1245691 w 1245691"/>
              <a:gd name="connsiteY3" fmla="*/ 74741 h 747414"/>
              <a:gd name="connsiteX4" fmla="*/ 1245691 w 1245691"/>
              <a:gd name="connsiteY4" fmla="*/ 672673 h 747414"/>
              <a:gd name="connsiteX5" fmla="*/ 1170950 w 1245691"/>
              <a:gd name="connsiteY5" fmla="*/ 747414 h 747414"/>
              <a:gd name="connsiteX6" fmla="*/ 74741 w 1245691"/>
              <a:gd name="connsiteY6" fmla="*/ 747414 h 747414"/>
              <a:gd name="connsiteX7" fmla="*/ 0 w 1245691"/>
              <a:gd name="connsiteY7" fmla="*/ 672673 h 747414"/>
              <a:gd name="connsiteX8" fmla="*/ 0 w 1245691"/>
              <a:gd name="connsiteY8" fmla="*/ 74741 h 7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5691" h="747414">
                <a:moveTo>
                  <a:pt x="0" y="74741"/>
                </a:moveTo>
                <a:cubicBezTo>
                  <a:pt x="0" y="33463"/>
                  <a:pt x="33463" y="0"/>
                  <a:pt x="74741" y="0"/>
                </a:cubicBezTo>
                <a:lnTo>
                  <a:pt x="1170950" y="0"/>
                </a:lnTo>
                <a:cubicBezTo>
                  <a:pt x="1212228" y="0"/>
                  <a:pt x="1245691" y="33463"/>
                  <a:pt x="1245691" y="74741"/>
                </a:cubicBezTo>
                <a:lnTo>
                  <a:pt x="1245691" y="672673"/>
                </a:lnTo>
                <a:cubicBezTo>
                  <a:pt x="1245691" y="713951"/>
                  <a:pt x="1212228" y="747414"/>
                  <a:pt x="1170950" y="747414"/>
                </a:cubicBezTo>
                <a:lnTo>
                  <a:pt x="74741" y="747414"/>
                </a:lnTo>
                <a:cubicBezTo>
                  <a:pt x="33463" y="747414"/>
                  <a:pt x="0" y="713951"/>
                  <a:pt x="0" y="672673"/>
                </a:cubicBezTo>
                <a:lnTo>
                  <a:pt x="0" y="7474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3811" tIns="143811" rIns="143811" bIns="143811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spc="-100" dirty="0" smtClean="0"/>
              <a:t>Декларирование</a:t>
            </a:r>
            <a:r>
              <a:rPr lang="ru-RU" sz="1600" b="1" kern="1200" dirty="0" smtClean="0"/>
              <a:t>  товаров</a:t>
            </a: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/>
              <a:t>(гл. 27 ТК ТС)</a:t>
            </a:r>
            <a:endParaRPr lang="ru-RU" sz="1600" kern="1200" dirty="0"/>
          </a:p>
        </p:txBody>
      </p:sp>
      <p:sp>
        <p:nvSpPr>
          <p:cNvPr id="45" name="Полилиния 44"/>
          <p:cNvSpPr/>
          <p:nvPr/>
        </p:nvSpPr>
        <p:spPr>
          <a:xfrm>
            <a:off x="7717689" y="1752852"/>
            <a:ext cx="1324467" cy="1093858"/>
          </a:xfrm>
          <a:custGeom>
            <a:avLst/>
            <a:gdLst>
              <a:gd name="connsiteX0" fmla="*/ 0 w 1245691"/>
              <a:gd name="connsiteY0" fmla="*/ 74741 h 747414"/>
              <a:gd name="connsiteX1" fmla="*/ 74741 w 1245691"/>
              <a:gd name="connsiteY1" fmla="*/ 0 h 747414"/>
              <a:gd name="connsiteX2" fmla="*/ 1170950 w 1245691"/>
              <a:gd name="connsiteY2" fmla="*/ 0 h 747414"/>
              <a:gd name="connsiteX3" fmla="*/ 1245691 w 1245691"/>
              <a:gd name="connsiteY3" fmla="*/ 74741 h 747414"/>
              <a:gd name="connsiteX4" fmla="*/ 1245691 w 1245691"/>
              <a:gd name="connsiteY4" fmla="*/ 672673 h 747414"/>
              <a:gd name="connsiteX5" fmla="*/ 1170950 w 1245691"/>
              <a:gd name="connsiteY5" fmla="*/ 747414 h 747414"/>
              <a:gd name="connsiteX6" fmla="*/ 74741 w 1245691"/>
              <a:gd name="connsiteY6" fmla="*/ 747414 h 747414"/>
              <a:gd name="connsiteX7" fmla="*/ 0 w 1245691"/>
              <a:gd name="connsiteY7" fmla="*/ 672673 h 747414"/>
              <a:gd name="connsiteX8" fmla="*/ 0 w 1245691"/>
              <a:gd name="connsiteY8" fmla="*/ 74741 h 7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5691" h="747414">
                <a:moveTo>
                  <a:pt x="0" y="74741"/>
                </a:moveTo>
                <a:cubicBezTo>
                  <a:pt x="0" y="33463"/>
                  <a:pt x="33463" y="0"/>
                  <a:pt x="74741" y="0"/>
                </a:cubicBezTo>
                <a:lnTo>
                  <a:pt x="1170950" y="0"/>
                </a:lnTo>
                <a:cubicBezTo>
                  <a:pt x="1212228" y="0"/>
                  <a:pt x="1245691" y="33463"/>
                  <a:pt x="1245691" y="74741"/>
                </a:cubicBezTo>
                <a:lnTo>
                  <a:pt x="1245691" y="672673"/>
                </a:lnTo>
                <a:cubicBezTo>
                  <a:pt x="1245691" y="713951"/>
                  <a:pt x="1212228" y="747414"/>
                  <a:pt x="1170950" y="747414"/>
                </a:cubicBezTo>
                <a:lnTo>
                  <a:pt x="74741" y="747414"/>
                </a:lnTo>
                <a:cubicBezTo>
                  <a:pt x="33463" y="747414"/>
                  <a:pt x="0" y="713951"/>
                  <a:pt x="0" y="672673"/>
                </a:cubicBezTo>
                <a:lnTo>
                  <a:pt x="0" y="7474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/>
              <a:t>Выпуск товаров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(гл.28 ТК ТС)</a:t>
            </a:r>
            <a:endParaRPr lang="ru-RU" sz="1600" kern="1200" dirty="0"/>
          </a:p>
        </p:txBody>
      </p:sp>
      <p:sp>
        <p:nvSpPr>
          <p:cNvPr id="49" name="Загнутый угол 48"/>
          <p:cNvSpPr/>
          <p:nvPr/>
        </p:nvSpPr>
        <p:spPr>
          <a:xfrm flipH="1">
            <a:off x="7956727" y="3072928"/>
            <a:ext cx="799561" cy="1004144"/>
          </a:xfrm>
          <a:prstGeom prst="foldedCorne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8204667" y="2829047"/>
            <a:ext cx="0" cy="230828"/>
          </a:xfrm>
          <a:prstGeom prst="line">
            <a:avLst/>
          </a:prstGeom>
          <a:ln w="38100">
            <a:solidFill>
              <a:schemeClr val="accent1"/>
            </a:solidFill>
            <a:headEnd w="sm" len="sm"/>
            <a:tailEnd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Блок-схема: несколько документов 62"/>
          <p:cNvSpPr/>
          <p:nvPr/>
        </p:nvSpPr>
        <p:spPr>
          <a:xfrm>
            <a:off x="6425164" y="3059874"/>
            <a:ext cx="968619" cy="801173"/>
          </a:xfrm>
          <a:prstGeom prst="flowChartMulti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Выноска со стрелками влево/вправо 65"/>
          <p:cNvSpPr/>
          <p:nvPr/>
        </p:nvSpPr>
        <p:spPr>
          <a:xfrm>
            <a:off x="151412" y="1644626"/>
            <a:ext cx="814511" cy="3031299"/>
          </a:xfrm>
          <a:prstGeom prst="leftRightArrowCallout">
            <a:avLst/>
          </a:prstGeom>
          <a:solidFill>
            <a:srgbClr val="92D050">
              <a:alpha val="8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К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 </a:t>
            </a: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РОП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К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8" name="Полилиния 67"/>
          <p:cNvSpPr/>
          <p:nvPr/>
        </p:nvSpPr>
        <p:spPr>
          <a:xfrm>
            <a:off x="729031" y="2180190"/>
            <a:ext cx="402201" cy="308931"/>
          </a:xfrm>
          <a:custGeom>
            <a:avLst/>
            <a:gdLst>
              <a:gd name="connsiteX0" fmla="*/ 0 w 141230"/>
              <a:gd name="connsiteY0" fmla="*/ 61786 h 308931"/>
              <a:gd name="connsiteX1" fmla="*/ 70615 w 141230"/>
              <a:gd name="connsiteY1" fmla="*/ 61786 h 308931"/>
              <a:gd name="connsiteX2" fmla="*/ 70615 w 141230"/>
              <a:gd name="connsiteY2" fmla="*/ 0 h 308931"/>
              <a:gd name="connsiteX3" fmla="*/ 141230 w 141230"/>
              <a:gd name="connsiteY3" fmla="*/ 154466 h 308931"/>
              <a:gd name="connsiteX4" fmla="*/ 70615 w 141230"/>
              <a:gd name="connsiteY4" fmla="*/ 308931 h 308931"/>
              <a:gd name="connsiteX5" fmla="*/ 70615 w 141230"/>
              <a:gd name="connsiteY5" fmla="*/ 247145 h 308931"/>
              <a:gd name="connsiteX6" fmla="*/ 0 w 141230"/>
              <a:gd name="connsiteY6" fmla="*/ 247145 h 308931"/>
              <a:gd name="connsiteX7" fmla="*/ 0 w 141230"/>
              <a:gd name="connsiteY7" fmla="*/ 61786 h 30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230" h="308931">
                <a:moveTo>
                  <a:pt x="0" y="61786"/>
                </a:moveTo>
                <a:lnTo>
                  <a:pt x="70615" y="61786"/>
                </a:lnTo>
                <a:lnTo>
                  <a:pt x="70615" y="0"/>
                </a:lnTo>
                <a:lnTo>
                  <a:pt x="141230" y="154466"/>
                </a:lnTo>
                <a:lnTo>
                  <a:pt x="70615" y="308931"/>
                </a:lnTo>
                <a:lnTo>
                  <a:pt x="70615" y="247145"/>
                </a:lnTo>
                <a:lnTo>
                  <a:pt x="0" y="247145"/>
                </a:lnTo>
                <a:lnTo>
                  <a:pt x="0" y="6178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1786" rIns="42369" bIns="61786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kern="1200" dirty="0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120263" y="4718428"/>
            <a:ext cx="1258227" cy="896758"/>
          </a:xfrm>
          <a:prstGeom prst="round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Таможенная граница ЕАЭС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1652043" y="2708362"/>
            <a:ext cx="0" cy="35151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Блок-схема: несколько документов 82"/>
          <p:cNvSpPr/>
          <p:nvPr/>
        </p:nvSpPr>
        <p:spPr>
          <a:xfrm>
            <a:off x="1097580" y="3072927"/>
            <a:ext cx="954140" cy="788121"/>
          </a:xfrm>
          <a:prstGeom prst="flowChartMulti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Блок-схема: несколько документов 83"/>
          <p:cNvSpPr/>
          <p:nvPr/>
        </p:nvSpPr>
        <p:spPr>
          <a:xfrm>
            <a:off x="5041247" y="3056110"/>
            <a:ext cx="974221" cy="804938"/>
          </a:xfrm>
          <a:prstGeom prst="flowChartMulti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6919523" y="2840323"/>
            <a:ext cx="1" cy="2157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5544854" y="2786114"/>
            <a:ext cx="1" cy="2699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Куб 8"/>
          <p:cNvSpPr/>
          <p:nvPr/>
        </p:nvSpPr>
        <p:spPr>
          <a:xfrm>
            <a:off x="1870199" y="4736571"/>
            <a:ext cx="1619757" cy="670861"/>
          </a:xfrm>
          <a:prstGeom prst="cube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Таможня отправления</a:t>
            </a:r>
          </a:p>
        </p:txBody>
      </p:sp>
      <p:sp>
        <p:nvSpPr>
          <p:cNvPr id="32" name="Куб 31"/>
          <p:cNvSpPr/>
          <p:nvPr/>
        </p:nvSpPr>
        <p:spPr>
          <a:xfrm>
            <a:off x="4280685" y="4694946"/>
            <a:ext cx="1679810" cy="712485"/>
          </a:xfrm>
          <a:prstGeom prst="cube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Таможня </a:t>
            </a:r>
            <a:r>
              <a:rPr lang="ru-RU" sz="1600" dirty="0" smtClean="0">
                <a:solidFill>
                  <a:schemeClr val="tx1"/>
                </a:solidFill>
              </a:rPr>
              <a:t>назначения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3059832" y="2959587"/>
            <a:ext cx="0" cy="1654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Загнутый угол 55"/>
          <p:cNvSpPr/>
          <p:nvPr/>
        </p:nvSpPr>
        <p:spPr>
          <a:xfrm>
            <a:off x="2693098" y="3128344"/>
            <a:ext cx="872890" cy="500679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 useBgFill="1">
        <p:nvSpPr>
          <p:cNvPr id="55" name="TextBox 54"/>
          <p:cNvSpPr txBox="1"/>
          <p:nvPr/>
        </p:nvSpPr>
        <p:spPr>
          <a:xfrm>
            <a:off x="7956731" y="3155884"/>
            <a:ext cx="720079" cy="36933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b="1" dirty="0" smtClean="0"/>
              <a:t>ДТ</a:t>
            </a:r>
            <a:endParaRPr lang="ru-RU" b="1" dirty="0"/>
          </a:p>
        </p:txBody>
      </p:sp>
      <p:cxnSp>
        <p:nvCxnSpPr>
          <p:cNvPr id="76" name="Соединительная линия уступом 75"/>
          <p:cNvCxnSpPr/>
          <p:nvPr/>
        </p:nvCxnSpPr>
        <p:spPr>
          <a:xfrm rot="5400000">
            <a:off x="1403652" y="3717031"/>
            <a:ext cx="4896542" cy="288037"/>
          </a:xfrm>
          <a:prstGeom prst="bentConnector3">
            <a:avLst/>
          </a:prstGeom>
          <a:ln w="317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Загнутый угол 88"/>
          <p:cNvSpPr/>
          <p:nvPr/>
        </p:nvSpPr>
        <p:spPr>
          <a:xfrm>
            <a:off x="4122471" y="3125042"/>
            <a:ext cx="771401" cy="503980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>
            <a:off x="5674961" y="2180189"/>
            <a:ext cx="340507" cy="308931"/>
          </a:xfrm>
          <a:custGeom>
            <a:avLst/>
            <a:gdLst>
              <a:gd name="connsiteX0" fmla="*/ 0 w 217562"/>
              <a:gd name="connsiteY0" fmla="*/ 61786 h 308931"/>
              <a:gd name="connsiteX1" fmla="*/ 108781 w 217562"/>
              <a:gd name="connsiteY1" fmla="*/ 61786 h 308931"/>
              <a:gd name="connsiteX2" fmla="*/ 108781 w 217562"/>
              <a:gd name="connsiteY2" fmla="*/ 0 h 308931"/>
              <a:gd name="connsiteX3" fmla="*/ 217562 w 217562"/>
              <a:gd name="connsiteY3" fmla="*/ 154466 h 308931"/>
              <a:gd name="connsiteX4" fmla="*/ 108781 w 217562"/>
              <a:gd name="connsiteY4" fmla="*/ 308931 h 308931"/>
              <a:gd name="connsiteX5" fmla="*/ 108781 w 217562"/>
              <a:gd name="connsiteY5" fmla="*/ 247145 h 308931"/>
              <a:gd name="connsiteX6" fmla="*/ 0 w 217562"/>
              <a:gd name="connsiteY6" fmla="*/ 247145 h 308931"/>
              <a:gd name="connsiteX7" fmla="*/ 0 w 217562"/>
              <a:gd name="connsiteY7" fmla="*/ 61786 h 30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562" h="308931">
                <a:moveTo>
                  <a:pt x="0" y="61786"/>
                </a:moveTo>
                <a:lnTo>
                  <a:pt x="108781" y="61786"/>
                </a:lnTo>
                <a:lnTo>
                  <a:pt x="108781" y="0"/>
                </a:lnTo>
                <a:lnTo>
                  <a:pt x="217562" y="154466"/>
                </a:lnTo>
                <a:lnTo>
                  <a:pt x="108781" y="308931"/>
                </a:lnTo>
                <a:lnTo>
                  <a:pt x="108781" y="247145"/>
                </a:lnTo>
                <a:lnTo>
                  <a:pt x="0" y="247145"/>
                </a:lnTo>
                <a:lnTo>
                  <a:pt x="0" y="6178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1786" rIns="65269" bIns="61786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kern="1200" dirty="0"/>
          </a:p>
        </p:txBody>
      </p:sp>
      <p:sp>
        <p:nvSpPr>
          <p:cNvPr id="44" name="Полилиния 43"/>
          <p:cNvSpPr/>
          <p:nvPr/>
        </p:nvSpPr>
        <p:spPr>
          <a:xfrm>
            <a:off x="7555010" y="2153309"/>
            <a:ext cx="322240" cy="308931"/>
          </a:xfrm>
          <a:custGeom>
            <a:avLst/>
            <a:gdLst>
              <a:gd name="connsiteX0" fmla="*/ 0 w 217559"/>
              <a:gd name="connsiteY0" fmla="*/ 61786 h 308931"/>
              <a:gd name="connsiteX1" fmla="*/ 108780 w 217559"/>
              <a:gd name="connsiteY1" fmla="*/ 61786 h 308931"/>
              <a:gd name="connsiteX2" fmla="*/ 108780 w 217559"/>
              <a:gd name="connsiteY2" fmla="*/ 0 h 308931"/>
              <a:gd name="connsiteX3" fmla="*/ 217559 w 217559"/>
              <a:gd name="connsiteY3" fmla="*/ 154466 h 308931"/>
              <a:gd name="connsiteX4" fmla="*/ 108780 w 217559"/>
              <a:gd name="connsiteY4" fmla="*/ 308931 h 308931"/>
              <a:gd name="connsiteX5" fmla="*/ 108780 w 217559"/>
              <a:gd name="connsiteY5" fmla="*/ 247145 h 308931"/>
              <a:gd name="connsiteX6" fmla="*/ 0 w 217559"/>
              <a:gd name="connsiteY6" fmla="*/ 247145 h 308931"/>
              <a:gd name="connsiteX7" fmla="*/ 0 w 217559"/>
              <a:gd name="connsiteY7" fmla="*/ 61786 h 30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559" h="308931">
                <a:moveTo>
                  <a:pt x="0" y="61786"/>
                </a:moveTo>
                <a:lnTo>
                  <a:pt x="108780" y="61786"/>
                </a:lnTo>
                <a:lnTo>
                  <a:pt x="108780" y="0"/>
                </a:lnTo>
                <a:lnTo>
                  <a:pt x="217559" y="154466"/>
                </a:lnTo>
                <a:lnTo>
                  <a:pt x="108780" y="308931"/>
                </a:lnTo>
                <a:lnTo>
                  <a:pt x="108780" y="247145"/>
                </a:lnTo>
                <a:lnTo>
                  <a:pt x="0" y="247145"/>
                </a:lnTo>
                <a:lnTo>
                  <a:pt x="0" y="6178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1786" rIns="65268" bIns="61786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kern="1200" dirty="0"/>
          </a:p>
        </p:txBody>
      </p:sp>
      <p:sp>
        <p:nvSpPr>
          <p:cNvPr id="40" name="Полилиния 39"/>
          <p:cNvSpPr/>
          <p:nvPr/>
        </p:nvSpPr>
        <p:spPr>
          <a:xfrm>
            <a:off x="3940000" y="2153877"/>
            <a:ext cx="529481" cy="308931"/>
          </a:xfrm>
          <a:custGeom>
            <a:avLst/>
            <a:gdLst>
              <a:gd name="connsiteX0" fmla="*/ 0 w 255725"/>
              <a:gd name="connsiteY0" fmla="*/ 61786 h 308931"/>
              <a:gd name="connsiteX1" fmla="*/ 127863 w 255725"/>
              <a:gd name="connsiteY1" fmla="*/ 61786 h 308931"/>
              <a:gd name="connsiteX2" fmla="*/ 127863 w 255725"/>
              <a:gd name="connsiteY2" fmla="*/ 0 h 308931"/>
              <a:gd name="connsiteX3" fmla="*/ 255725 w 255725"/>
              <a:gd name="connsiteY3" fmla="*/ 154466 h 308931"/>
              <a:gd name="connsiteX4" fmla="*/ 127863 w 255725"/>
              <a:gd name="connsiteY4" fmla="*/ 308931 h 308931"/>
              <a:gd name="connsiteX5" fmla="*/ 127863 w 255725"/>
              <a:gd name="connsiteY5" fmla="*/ 247145 h 308931"/>
              <a:gd name="connsiteX6" fmla="*/ 0 w 255725"/>
              <a:gd name="connsiteY6" fmla="*/ 247145 h 308931"/>
              <a:gd name="connsiteX7" fmla="*/ 0 w 255725"/>
              <a:gd name="connsiteY7" fmla="*/ 61786 h 30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5725" h="308931">
                <a:moveTo>
                  <a:pt x="0" y="61786"/>
                </a:moveTo>
                <a:lnTo>
                  <a:pt x="127863" y="61786"/>
                </a:lnTo>
                <a:lnTo>
                  <a:pt x="127863" y="0"/>
                </a:lnTo>
                <a:lnTo>
                  <a:pt x="255725" y="154466"/>
                </a:lnTo>
                <a:lnTo>
                  <a:pt x="127863" y="308931"/>
                </a:lnTo>
                <a:lnTo>
                  <a:pt x="127863" y="247145"/>
                </a:lnTo>
                <a:lnTo>
                  <a:pt x="0" y="247145"/>
                </a:lnTo>
                <a:lnTo>
                  <a:pt x="0" y="6178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1786" rIns="76717" bIns="61786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kern="1200" dirty="0"/>
          </a:p>
        </p:txBody>
      </p:sp>
      <p:sp>
        <p:nvSpPr>
          <p:cNvPr id="38" name="Полилиния 37"/>
          <p:cNvSpPr/>
          <p:nvPr/>
        </p:nvSpPr>
        <p:spPr>
          <a:xfrm>
            <a:off x="2312385" y="2153310"/>
            <a:ext cx="367693" cy="308931"/>
          </a:xfrm>
          <a:custGeom>
            <a:avLst/>
            <a:gdLst>
              <a:gd name="connsiteX0" fmla="*/ 0 w 141230"/>
              <a:gd name="connsiteY0" fmla="*/ 61786 h 308931"/>
              <a:gd name="connsiteX1" fmla="*/ 70615 w 141230"/>
              <a:gd name="connsiteY1" fmla="*/ 61786 h 308931"/>
              <a:gd name="connsiteX2" fmla="*/ 70615 w 141230"/>
              <a:gd name="connsiteY2" fmla="*/ 0 h 308931"/>
              <a:gd name="connsiteX3" fmla="*/ 141230 w 141230"/>
              <a:gd name="connsiteY3" fmla="*/ 154466 h 308931"/>
              <a:gd name="connsiteX4" fmla="*/ 70615 w 141230"/>
              <a:gd name="connsiteY4" fmla="*/ 308931 h 308931"/>
              <a:gd name="connsiteX5" fmla="*/ 70615 w 141230"/>
              <a:gd name="connsiteY5" fmla="*/ 247145 h 308931"/>
              <a:gd name="connsiteX6" fmla="*/ 0 w 141230"/>
              <a:gd name="connsiteY6" fmla="*/ 247145 h 308931"/>
              <a:gd name="connsiteX7" fmla="*/ 0 w 141230"/>
              <a:gd name="connsiteY7" fmla="*/ 61786 h 30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230" h="308931">
                <a:moveTo>
                  <a:pt x="0" y="61786"/>
                </a:moveTo>
                <a:lnTo>
                  <a:pt x="70615" y="61786"/>
                </a:lnTo>
                <a:lnTo>
                  <a:pt x="70615" y="0"/>
                </a:lnTo>
                <a:lnTo>
                  <a:pt x="141230" y="154466"/>
                </a:lnTo>
                <a:lnTo>
                  <a:pt x="70615" y="308931"/>
                </a:lnTo>
                <a:lnTo>
                  <a:pt x="70615" y="247145"/>
                </a:lnTo>
                <a:lnTo>
                  <a:pt x="0" y="247145"/>
                </a:lnTo>
                <a:lnTo>
                  <a:pt x="0" y="6178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1786" rIns="42369" bIns="61786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kern="1200" dirty="0"/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4623420" y="2786114"/>
            <a:ext cx="1" cy="3082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Скругленная прямоугольная выноска 84"/>
          <p:cNvSpPr/>
          <p:nvPr/>
        </p:nvSpPr>
        <p:spPr>
          <a:xfrm rot="10800000">
            <a:off x="1977994" y="5661248"/>
            <a:ext cx="1312142" cy="748436"/>
          </a:xfrm>
          <a:prstGeom prst="wedgeRoundRectCallout">
            <a:avLst>
              <a:gd name="adj1" fmla="val -21715"/>
              <a:gd name="adj2" fmla="val 7796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00" name="Скругленная прямоугольная выноска 99"/>
          <p:cNvSpPr/>
          <p:nvPr/>
        </p:nvSpPr>
        <p:spPr>
          <a:xfrm rot="10800000">
            <a:off x="4280684" y="5683820"/>
            <a:ext cx="1329941" cy="725863"/>
          </a:xfrm>
          <a:prstGeom prst="wedgeRoundRectCallout">
            <a:avLst>
              <a:gd name="adj1" fmla="val -24126"/>
              <a:gd name="adj2" fmla="val 8960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 </a:t>
            </a:r>
            <a:r>
              <a:rPr lang="ru-RU" dirty="0" smtClean="0"/>
              <a:t>см</a:t>
            </a:r>
            <a:endParaRPr lang="ru-RU" dirty="0"/>
          </a:p>
        </p:txBody>
      </p:sp>
      <p:sp>
        <p:nvSpPr>
          <p:cNvPr id="1030" name="TextBox 1029"/>
          <p:cNvSpPr txBox="1"/>
          <p:nvPr/>
        </p:nvSpPr>
        <p:spPr>
          <a:xfrm>
            <a:off x="4317593" y="5606610"/>
            <a:ext cx="1210764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Внутренний таможенный орган</a:t>
            </a:r>
            <a:endParaRPr lang="ru-RU" sz="1400" dirty="0"/>
          </a:p>
        </p:txBody>
      </p:sp>
      <p:sp>
        <p:nvSpPr>
          <p:cNvPr id="109" name="TextBox 108"/>
          <p:cNvSpPr txBox="1"/>
          <p:nvPr/>
        </p:nvSpPr>
        <p:spPr>
          <a:xfrm flipH="1">
            <a:off x="1927068" y="5615186"/>
            <a:ext cx="1315135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Таможенный орган пункта пропуска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2733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sz="2000" dirty="0"/>
              <a:t>ТАМОЖЕННЫЕ ОПЕРАЦИИ</a:t>
            </a:r>
            <a:br>
              <a:rPr lang="ru-RU" sz="2000" dirty="0"/>
            </a:br>
            <a:r>
              <a:rPr lang="ru-RU" sz="2000" dirty="0"/>
              <a:t> ПРИ </a:t>
            </a:r>
            <a:r>
              <a:rPr lang="ru-RU" sz="2000" dirty="0" smtClean="0"/>
              <a:t>ВЫВОЗЕ </a:t>
            </a:r>
            <a:r>
              <a:rPr lang="ru-RU" sz="2000" dirty="0"/>
              <a:t>ТОВАРОВ </a:t>
            </a:r>
            <a:r>
              <a:rPr lang="ru-RU" sz="2000" dirty="0" smtClean="0"/>
              <a:t>С ТАМОЖЕННОЙ ТЕРРИТОРИИ ЕАЭС</a:t>
            </a:r>
            <a:endParaRPr lang="ru-RU" sz="2000" dirty="0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 rot="5400000">
            <a:off x="2054399" y="3748044"/>
            <a:ext cx="4896542" cy="288037"/>
          </a:xfrm>
          <a:prstGeom prst="bentConnector3">
            <a:avLst/>
          </a:prstGeom>
          <a:ln w="317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028384" y="1689059"/>
            <a:ext cx="864096" cy="3744416"/>
          </a:xfrm>
          <a:prstGeom prst="leftRightArrowCallout">
            <a:avLst/>
          </a:prstGeom>
          <a:solidFill>
            <a:srgbClr val="92D050">
              <a:alpha val="8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П</a:t>
            </a:r>
          </a:p>
          <a:p>
            <a:pPr marL="0" indent="0" algn="ctr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У</a:t>
            </a:r>
          </a:p>
          <a:p>
            <a:pPr marL="0" indent="0" algn="ctr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Н</a:t>
            </a:r>
          </a:p>
          <a:p>
            <a:pPr marL="0" indent="0" algn="ctr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К</a:t>
            </a:r>
          </a:p>
          <a:p>
            <a:pPr marL="0" indent="0" algn="ctr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Т </a:t>
            </a:r>
          </a:p>
          <a:p>
            <a:pPr marL="0" indent="0" algn="ctr">
              <a:buNone/>
            </a:pPr>
            <a:endParaRPr lang="ru-RU" sz="1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П</a:t>
            </a:r>
          </a:p>
          <a:p>
            <a:pPr marL="0" indent="0" algn="ctr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Р</a:t>
            </a:r>
          </a:p>
          <a:p>
            <a:pPr marL="0" indent="0" algn="ctr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О</a:t>
            </a:r>
          </a:p>
          <a:p>
            <a:pPr marL="0" indent="0" algn="ctr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П</a:t>
            </a:r>
          </a:p>
          <a:p>
            <a:pPr marL="0" indent="0" algn="ctr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У</a:t>
            </a:r>
          </a:p>
          <a:p>
            <a:pPr marL="0" indent="0" algn="ctr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</a:t>
            </a:r>
          </a:p>
          <a:p>
            <a:pPr marL="0" indent="0" algn="ctr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К</a:t>
            </a:r>
          </a:p>
          <a:p>
            <a:pPr marL="0" indent="0" algn="ctr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99270" y="5398750"/>
            <a:ext cx="1258227" cy="838562"/>
          </a:xfrm>
          <a:prstGeom prst="round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Таможенная граница ЕАЭС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9" name="Куб 8"/>
          <p:cNvSpPr/>
          <p:nvPr/>
        </p:nvSpPr>
        <p:spPr>
          <a:xfrm>
            <a:off x="1870199" y="4736571"/>
            <a:ext cx="1619757" cy="670861"/>
          </a:xfrm>
          <a:prstGeom prst="cube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Таможня отправления</a:t>
            </a:r>
          </a:p>
        </p:txBody>
      </p:sp>
      <p:sp>
        <p:nvSpPr>
          <p:cNvPr id="10" name="Куб 9"/>
          <p:cNvSpPr/>
          <p:nvPr/>
        </p:nvSpPr>
        <p:spPr>
          <a:xfrm>
            <a:off x="5292080" y="4704137"/>
            <a:ext cx="1679810" cy="712485"/>
          </a:xfrm>
          <a:prstGeom prst="cube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Таможня </a:t>
            </a:r>
            <a:r>
              <a:rPr lang="ru-RU" sz="1600" dirty="0" smtClean="0">
                <a:solidFill>
                  <a:schemeClr val="tx1"/>
                </a:solidFill>
              </a:rPr>
              <a:t>назначения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 rot="10800000">
            <a:off x="4891021" y="5660045"/>
            <a:ext cx="1443444" cy="812069"/>
          </a:xfrm>
          <a:prstGeom prst="wedgeRoundRectCallout">
            <a:avLst>
              <a:gd name="adj1" fmla="val -24126"/>
              <a:gd name="adj2" fmla="val 8045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 </a:t>
            </a:r>
            <a:r>
              <a:rPr lang="ru-RU" dirty="0" smtClean="0"/>
              <a:t>см</a:t>
            </a:r>
            <a:endParaRPr lang="ru-RU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 rot="10800000">
            <a:off x="1691680" y="5683821"/>
            <a:ext cx="1329941" cy="725863"/>
          </a:xfrm>
          <a:prstGeom prst="wedgeRoundRectCallout">
            <a:avLst>
              <a:gd name="adj1" fmla="val -24126"/>
              <a:gd name="adj2" fmla="val 8163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 </a:t>
            </a:r>
            <a:r>
              <a:rPr lang="ru-RU" dirty="0" smtClean="0"/>
              <a:t>см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4963028" y="5733450"/>
            <a:ext cx="1299427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Таможенный орган пункта пропуска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751268" y="5683821"/>
            <a:ext cx="1210764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Внутренний таможенный орган</a:t>
            </a:r>
            <a:endParaRPr lang="ru-RU" sz="1400" dirty="0"/>
          </a:p>
        </p:txBody>
      </p:sp>
      <p:sp>
        <p:nvSpPr>
          <p:cNvPr id="17" name="Полилиния 16"/>
          <p:cNvSpPr/>
          <p:nvPr/>
        </p:nvSpPr>
        <p:spPr>
          <a:xfrm>
            <a:off x="6588224" y="2132856"/>
            <a:ext cx="1368152" cy="1059776"/>
          </a:xfrm>
          <a:custGeom>
            <a:avLst/>
            <a:gdLst>
              <a:gd name="connsiteX0" fmla="*/ 0 w 1245691"/>
              <a:gd name="connsiteY0" fmla="*/ 74741 h 747414"/>
              <a:gd name="connsiteX1" fmla="*/ 74741 w 1245691"/>
              <a:gd name="connsiteY1" fmla="*/ 0 h 747414"/>
              <a:gd name="connsiteX2" fmla="*/ 1170950 w 1245691"/>
              <a:gd name="connsiteY2" fmla="*/ 0 h 747414"/>
              <a:gd name="connsiteX3" fmla="*/ 1245691 w 1245691"/>
              <a:gd name="connsiteY3" fmla="*/ 74741 h 747414"/>
              <a:gd name="connsiteX4" fmla="*/ 1245691 w 1245691"/>
              <a:gd name="connsiteY4" fmla="*/ 672673 h 747414"/>
              <a:gd name="connsiteX5" fmla="*/ 1170950 w 1245691"/>
              <a:gd name="connsiteY5" fmla="*/ 747414 h 747414"/>
              <a:gd name="connsiteX6" fmla="*/ 74741 w 1245691"/>
              <a:gd name="connsiteY6" fmla="*/ 747414 h 747414"/>
              <a:gd name="connsiteX7" fmla="*/ 0 w 1245691"/>
              <a:gd name="connsiteY7" fmla="*/ 672673 h 747414"/>
              <a:gd name="connsiteX8" fmla="*/ 0 w 1245691"/>
              <a:gd name="connsiteY8" fmla="*/ 74741 h 7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5691" h="747414">
                <a:moveTo>
                  <a:pt x="0" y="74741"/>
                </a:moveTo>
                <a:cubicBezTo>
                  <a:pt x="0" y="33463"/>
                  <a:pt x="33463" y="0"/>
                  <a:pt x="74741" y="0"/>
                </a:cubicBezTo>
                <a:lnTo>
                  <a:pt x="1170950" y="0"/>
                </a:lnTo>
                <a:cubicBezTo>
                  <a:pt x="1212228" y="0"/>
                  <a:pt x="1245691" y="33463"/>
                  <a:pt x="1245691" y="74741"/>
                </a:cubicBezTo>
                <a:lnTo>
                  <a:pt x="1245691" y="672673"/>
                </a:lnTo>
                <a:cubicBezTo>
                  <a:pt x="1245691" y="713951"/>
                  <a:pt x="1212228" y="747414"/>
                  <a:pt x="1170950" y="747414"/>
                </a:cubicBezTo>
                <a:lnTo>
                  <a:pt x="74741" y="747414"/>
                </a:lnTo>
                <a:cubicBezTo>
                  <a:pt x="33463" y="747414"/>
                  <a:pt x="0" y="713951"/>
                  <a:pt x="0" y="672673"/>
                </a:cubicBezTo>
                <a:lnTo>
                  <a:pt x="0" y="74741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/>
              <a:t>Убытие товаров </a:t>
            </a:r>
            <a:r>
              <a:rPr lang="ru-RU" sz="1600" kern="1200" dirty="0" smtClean="0"/>
              <a:t>(гл.24 ТК ТС)</a:t>
            </a:r>
            <a:endParaRPr lang="ru-RU" sz="1600" kern="1200" dirty="0"/>
          </a:p>
        </p:txBody>
      </p:sp>
      <p:sp>
        <p:nvSpPr>
          <p:cNvPr id="18" name="Полилиния 17"/>
          <p:cNvSpPr/>
          <p:nvPr/>
        </p:nvSpPr>
        <p:spPr>
          <a:xfrm>
            <a:off x="4834613" y="2276873"/>
            <a:ext cx="1395757" cy="792087"/>
          </a:xfrm>
          <a:custGeom>
            <a:avLst/>
            <a:gdLst>
              <a:gd name="connsiteX0" fmla="*/ 0 w 1245691"/>
              <a:gd name="connsiteY0" fmla="*/ 74741 h 747414"/>
              <a:gd name="connsiteX1" fmla="*/ 74741 w 1245691"/>
              <a:gd name="connsiteY1" fmla="*/ 0 h 747414"/>
              <a:gd name="connsiteX2" fmla="*/ 1170950 w 1245691"/>
              <a:gd name="connsiteY2" fmla="*/ 0 h 747414"/>
              <a:gd name="connsiteX3" fmla="*/ 1245691 w 1245691"/>
              <a:gd name="connsiteY3" fmla="*/ 74741 h 747414"/>
              <a:gd name="connsiteX4" fmla="*/ 1245691 w 1245691"/>
              <a:gd name="connsiteY4" fmla="*/ 672673 h 747414"/>
              <a:gd name="connsiteX5" fmla="*/ 1170950 w 1245691"/>
              <a:gd name="connsiteY5" fmla="*/ 747414 h 747414"/>
              <a:gd name="connsiteX6" fmla="*/ 74741 w 1245691"/>
              <a:gd name="connsiteY6" fmla="*/ 747414 h 747414"/>
              <a:gd name="connsiteX7" fmla="*/ 0 w 1245691"/>
              <a:gd name="connsiteY7" fmla="*/ 672673 h 747414"/>
              <a:gd name="connsiteX8" fmla="*/ 0 w 1245691"/>
              <a:gd name="connsiteY8" fmla="*/ 74741 h 7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5691" h="747414">
                <a:moveTo>
                  <a:pt x="0" y="74741"/>
                </a:moveTo>
                <a:cubicBezTo>
                  <a:pt x="0" y="33463"/>
                  <a:pt x="33463" y="0"/>
                  <a:pt x="74741" y="0"/>
                </a:cubicBezTo>
                <a:lnTo>
                  <a:pt x="1170950" y="0"/>
                </a:lnTo>
                <a:cubicBezTo>
                  <a:pt x="1212228" y="0"/>
                  <a:pt x="1245691" y="33463"/>
                  <a:pt x="1245691" y="74741"/>
                </a:cubicBezTo>
                <a:lnTo>
                  <a:pt x="1245691" y="672673"/>
                </a:lnTo>
                <a:cubicBezTo>
                  <a:pt x="1245691" y="713951"/>
                  <a:pt x="1212228" y="747414"/>
                  <a:pt x="1170950" y="747414"/>
                </a:cubicBezTo>
                <a:lnTo>
                  <a:pt x="74741" y="747414"/>
                </a:lnTo>
                <a:cubicBezTo>
                  <a:pt x="33463" y="747414"/>
                  <a:pt x="0" y="713951"/>
                  <a:pt x="0" y="672673"/>
                </a:cubicBezTo>
                <a:lnTo>
                  <a:pt x="0" y="7474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3811" tIns="143811" rIns="143811" bIns="143811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tx1"/>
                </a:solidFill>
              </a:rPr>
              <a:t>Доставка товаров</a:t>
            </a:r>
            <a:endParaRPr lang="ru-RU" sz="1600" kern="1200" dirty="0">
              <a:solidFill>
                <a:schemeClr val="tx1"/>
              </a:solidFill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2978997" y="2132856"/>
            <a:ext cx="1523673" cy="1093858"/>
          </a:xfrm>
          <a:custGeom>
            <a:avLst/>
            <a:gdLst>
              <a:gd name="connsiteX0" fmla="*/ 0 w 1245691"/>
              <a:gd name="connsiteY0" fmla="*/ 74741 h 747414"/>
              <a:gd name="connsiteX1" fmla="*/ 74741 w 1245691"/>
              <a:gd name="connsiteY1" fmla="*/ 0 h 747414"/>
              <a:gd name="connsiteX2" fmla="*/ 1170950 w 1245691"/>
              <a:gd name="connsiteY2" fmla="*/ 0 h 747414"/>
              <a:gd name="connsiteX3" fmla="*/ 1245691 w 1245691"/>
              <a:gd name="connsiteY3" fmla="*/ 74741 h 747414"/>
              <a:gd name="connsiteX4" fmla="*/ 1245691 w 1245691"/>
              <a:gd name="connsiteY4" fmla="*/ 672673 h 747414"/>
              <a:gd name="connsiteX5" fmla="*/ 1170950 w 1245691"/>
              <a:gd name="connsiteY5" fmla="*/ 747414 h 747414"/>
              <a:gd name="connsiteX6" fmla="*/ 74741 w 1245691"/>
              <a:gd name="connsiteY6" fmla="*/ 747414 h 747414"/>
              <a:gd name="connsiteX7" fmla="*/ 0 w 1245691"/>
              <a:gd name="connsiteY7" fmla="*/ 672673 h 747414"/>
              <a:gd name="connsiteX8" fmla="*/ 0 w 1245691"/>
              <a:gd name="connsiteY8" fmla="*/ 74741 h 7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5691" h="747414">
                <a:moveTo>
                  <a:pt x="0" y="74741"/>
                </a:moveTo>
                <a:cubicBezTo>
                  <a:pt x="0" y="33463"/>
                  <a:pt x="33463" y="0"/>
                  <a:pt x="74741" y="0"/>
                </a:cubicBezTo>
                <a:lnTo>
                  <a:pt x="1170950" y="0"/>
                </a:lnTo>
                <a:cubicBezTo>
                  <a:pt x="1212228" y="0"/>
                  <a:pt x="1245691" y="33463"/>
                  <a:pt x="1245691" y="74741"/>
                </a:cubicBezTo>
                <a:lnTo>
                  <a:pt x="1245691" y="672673"/>
                </a:lnTo>
                <a:cubicBezTo>
                  <a:pt x="1245691" y="713951"/>
                  <a:pt x="1212228" y="747414"/>
                  <a:pt x="1170950" y="747414"/>
                </a:cubicBezTo>
                <a:lnTo>
                  <a:pt x="74741" y="747414"/>
                </a:lnTo>
                <a:cubicBezTo>
                  <a:pt x="33463" y="747414"/>
                  <a:pt x="0" y="713951"/>
                  <a:pt x="0" y="672673"/>
                </a:cubicBezTo>
                <a:lnTo>
                  <a:pt x="0" y="7474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/>
              <a:t>Выпуск</a:t>
            </a:r>
            <a:r>
              <a:rPr lang="ru-RU" sz="1600" kern="1200" dirty="0" smtClean="0"/>
              <a:t> </a:t>
            </a:r>
            <a:r>
              <a:rPr lang="ru-RU" sz="1600" b="1" kern="1200" dirty="0" smtClean="0"/>
              <a:t>товаров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(гл.28 ТК ТС)</a:t>
            </a:r>
            <a:endParaRPr lang="ru-RU" sz="1600" kern="1200" dirty="0"/>
          </a:p>
        </p:txBody>
      </p:sp>
      <p:sp>
        <p:nvSpPr>
          <p:cNvPr id="22" name="Полилиния 21"/>
          <p:cNvSpPr/>
          <p:nvPr/>
        </p:nvSpPr>
        <p:spPr>
          <a:xfrm>
            <a:off x="2608726" y="2493027"/>
            <a:ext cx="473816" cy="308931"/>
          </a:xfrm>
          <a:custGeom>
            <a:avLst/>
            <a:gdLst>
              <a:gd name="connsiteX0" fmla="*/ 0 w 217562"/>
              <a:gd name="connsiteY0" fmla="*/ 61786 h 308931"/>
              <a:gd name="connsiteX1" fmla="*/ 108781 w 217562"/>
              <a:gd name="connsiteY1" fmla="*/ 61786 h 308931"/>
              <a:gd name="connsiteX2" fmla="*/ 108781 w 217562"/>
              <a:gd name="connsiteY2" fmla="*/ 0 h 308931"/>
              <a:gd name="connsiteX3" fmla="*/ 217562 w 217562"/>
              <a:gd name="connsiteY3" fmla="*/ 154466 h 308931"/>
              <a:gd name="connsiteX4" fmla="*/ 108781 w 217562"/>
              <a:gd name="connsiteY4" fmla="*/ 308931 h 308931"/>
              <a:gd name="connsiteX5" fmla="*/ 108781 w 217562"/>
              <a:gd name="connsiteY5" fmla="*/ 247145 h 308931"/>
              <a:gd name="connsiteX6" fmla="*/ 0 w 217562"/>
              <a:gd name="connsiteY6" fmla="*/ 247145 h 308931"/>
              <a:gd name="connsiteX7" fmla="*/ 0 w 217562"/>
              <a:gd name="connsiteY7" fmla="*/ 61786 h 30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562" h="308931">
                <a:moveTo>
                  <a:pt x="0" y="61786"/>
                </a:moveTo>
                <a:lnTo>
                  <a:pt x="108781" y="61786"/>
                </a:lnTo>
                <a:lnTo>
                  <a:pt x="108781" y="0"/>
                </a:lnTo>
                <a:lnTo>
                  <a:pt x="217562" y="154466"/>
                </a:lnTo>
                <a:lnTo>
                  <a:pt x="108781" y="308931"/>
                </a:lnTo>
                <a:lnTo>
                  <a:pt x="108781" y="247145"/>
                </a:lnTo>
                <a:lnTo>
                  <a:pt x="0" y="247145"/>
                </a:lnTo>
                <a:lnTo>
                  <a:pt x="0" y="6178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1786" rIns="65269" bIns="61786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kern="1200" dirty="0"/>
          </a:p>
        </p:txBody>
      </p:sp>
      <p:sp>
        <p:nvSpPr>
          <p:cNvPr id="23" name="Полилиния 22"/>
          <p:cNvSpPr/>
          <p:nvPr/>
        </p:nvSpPr>
        <p:spPr>
          <a:xfrm>
            <a:off x="4413557" y="2508278"/>
            <a:ext cx="458292" cy="308931"/>
          </a:xfrm>
          <a:custGeom>
            <a:avLst/>
            <a:gdLst>
              <a:gd name="connsiteX0" fmla="*/ 0 w 217562"/>
              <a:gd name="connsiteY0" fmla="*/ 61786 h 308931"/>
              <a:gd name="connsiteX1" fmla="*/ 108781 w 217562"/>
              <a:gd name="connsiteY1" fmla="*/ 61786 h 308931"/>
              <a:gd name="connsiteX2" fmla="*/ 108781 w 217562"/>
              <a:gd name="connsiteY2" fmla="*/ 0 h 308931"/>
              <a:gd name="connsiteX3" fmla="*/ 217562 w 217562"/>
              <a:gd name="connsiteY3" fmla="*/ 154466 h 308931"/>
              <a:gd name="connsiteX4" fmla="*/ 108781 w 217562"/>
              <a:gd name="connsiteY4" fmla="*/ 308931 h 308931"/>
              <a:gd name="connsiteX5" fmla="*/ 108781 w 217562"/>
              <a:gd name="connsiteY5" fmla="*/ 247145 h 308931"/>
              <a:gd name="connsiteX6" fmla="*/ 0 w 217562"/>
              <a:gd name="connsiteY6" fmla="*/ 247145 h 308931"/>
              <a:gd name="connsiteX7" fmla="*/ 0 w 217562"/>
              <a:gd name="connsiteY7" fmla="*/ 61786 h 30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562" h="308931">
                <a:moveTo>
                  <a:pt x="0" y="61786"/>
                </a:moveTo>
                <a:lnTo>
                  <a:pt x="108781" y="61786"/>
                </a:lnTo>
                <a:lnTo>
                  <a:pt x="108781" y="0"/>
                </a:lnTo>
                <a:lnTo>
                  <a:pt x="217562" y="154466"/>
                </a:lnTo>
                <a:lnTo>
                  <a:pt x="108781" y="308931"/>
                </a:lnTo>
                <a:lnTo>
                  <a:pt x="108781" y="247145"/>
                </a:lnTo>
                <a:lnTo>
                  <a:pt x="0" y="247145"/>
                </a:lnTo>
                <a:lnTo>
                  <a:pt x="0" y="6178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1786" rIns="65269" bIns="61786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kern="1200" dirty="0"/>
          </a:p>
        </p:txBody>
      </p:sp>
      <p:sp>
        <p:nvSpPr>
          <p:cNvPr id="24" name="Полилиния 23"/>
          <p:cNvSpPr/>
          <p:nvPr/>
        </p:nvSpPr>
        <p:spPr>
          <a:xfrm>
            <a:off x="6230371" y="2493026"/>
            <a:ext cx="429861" cy="308931"/>
          </a:xfrm>
          <a:custGeom>
            <a:avLst/>
            <a:gdLst>
              <a:gd name="connsiteX0" fmla="*/ 0 w 217562"/>
              <a:gd name="connsiteY0" fmla="*/ 61786 h 308931"/>
              <a:gd name="connsiteX1" fmla="*/ 108781 w 217562"/>
              <a:gd name="connsiteY1" fmla="*/ 61786 h 308931"/>
              <a:gd name="connsiteX2" fmla="*/ 108781 w 217562"/>
              <a:gd name="connsiteY2" fmla="*/ 0 h 308931"/>
              <a:gd name="connsiteX3" fmla="*/ 217562 w 217562"/>
              <a:gd name="connsiteY3" fmla="*/ 154466 h 308931"/>
              <a:gd name="connsiteX4" fmla="*/ 108781 w 217562"/>
              <a:gd name="connsiteY4" fmla="*/ 308931 h 308931"/>
              <a:gd name="connsiteX5" fmla="*/ 108781 w 217562"/>
              <a:gd name="connsiteY5" fmla="*/ 247145 h 308931"/>
              <a:gd name="connsiteX6" fmla="*/ 0 w 217562"/>
              <a:gd name="connsiteY6" fmla="*/ 247145 h 308931"/>
              <a:gd name="connsiteX7" fmla="*/ 0 w 217562"/>
              <a:gd name="connsiteY7" fmla="*/ 61786 h 30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562" h="308931">
                <a:moveTo>
                  <a:pt x="0" y="61786"/>
                </a:moveTo>
                <a:lnTo>
                  <a:pt x="108781" y="61786"/>
                </a:lnTo>
                <a:lnTo>
                  <a:pt x="108781" y="0"/>
                </a:lnTo>
                <a:lnTo>
                  <a:pt x="217562" y="154466"/>
                </a:lnTo>
                <a:lnTo>
                  <a:pt x="108781" y="308931"/>
                </a:lnTo>
                <a:lnTo>
                  <a:pt x="108781" y="247145"/>
                </a:lnTo>
                <a:lnTo>
                  <a:pt x="0" y="247145"/>
                </a:lnTo>
                <a:lnTo>
                  <a:pt x="0" y="6178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1786" rIns="65269" bIns="61786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kern="1200" dirty="0"/>
          </a:p>
        </p:txBody>
      </p:sp>
      <p:sp>
        <p:nvSpPr>
          <p:cNvPr id="25" name="Полилиния 24"/>
          <p:cNvSpPr/>
          <p:nvPr/>
        </p:nvSpPr>
        <p:spPr>
          <a:xfrm>
            <a:off x="7833915" y="2533861"/>
            <a:ext cx="485519" cy="308931"/>
          </a:xfrm>
          <a:custGeom>
            <a:avLst/>
            <a:gdLst>
              <a:gd name="connsiteX0" fmla="*/ 0 w 217562"/>
              <a:gd name="connsiteY0" fmla="*/ 61786 h 308931"/>
              <a:gd name="connsiteX1" fmla="*/ 108781 w 217562"/>
              <a:gd name="connsiteY1" fmla="*/ 61786 h 308931"/>
              <a:gd name="connsiteX2" fmla="*/ 108781 w 217562"/>
              <a:gd name="connsiteY2" fmla="*/ 0 h 308931"/>
              <a:gd name="connsiteX3" fmla="*/ 217562 w 217562"/>
              <a:gd name="connsiteY3" fmla="*/ 154466 h 308931"/>
              <a:gd name="connsiteX4" fmla="*/ 108781 w 217562"/>
              <a:gd name="connsiteY4" fmla="*/ 308931 h 308931"/>
              <a:gd name="connsiteX5" fmla="*/ 108781 w 217562"/>
              <a:gd name="connsiteY5" fmla="*/ 247145 h 308931"/>
              <a:gd name="connsiteX6" fmla="*/ 0 w 217562"/>
              <a:gd name="connsiteY6" fmla="*/ 247145 h 308931"/>
              <a:gd name="connsiteX7" fmla="*/ 0 w 217562"/>
              <a:gd name="connsiteY7" fmla="*/ 61786 h 30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562" h="308931">
                <a:moveTo>
                  <a:pt x="0" y="61786"/>
                </a:moveTo>
                <a:lnTo>
                  <a:pt x="108781" y="61786"/>
                </a:lnTo>
                <a:lnTo>
                  <a:pt x="108781" y="0"/>
                </a:lnTo>
                <a:lnTo>
                  <a:pt x="217562" y="154466"/>
                </a:lnTo>
                <a:lnTo>
                  <a:pt x="108781" y="308931"/>
                </a:lnTo>
                <a:lnTo>
                  <a:pt x="108781" y="247145"/>
                </a:lnTo>
                <a:lnTo>
                  <a:pt x="0" y="247145"/>
                </a:lnTo>
                <a:lnTo>
                  <a:pt x="0" y="6178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1786" rIns="65269" bIns="61786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kern="1200" dirty="0"/>
          </a:p>
        </p:txBody>
      </p:sp>
      <p:sp>
        <p:nvSpPr>
          <p:cNvPr id="26" name="Блок-схема: несколько документов 25"/>
          <p:cNvSpPr/>
          <p:nvPr/>
        </p:nvSpPr>
        <p:spPr>
          <a:xfrm>
            <a:off x="1759058" y="3498001"/>
            <a:ext cx="954140" cy="788121"/>
          </a:xfrm>
          <a:prstGeom prst="flowChartMulti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Блок-схема: несколько документов 26"/>
          <p:cNvSpPr/>
          <p:nvPr/>
        </p:nvSpPr>
        <p:spPr>
          <a:xfrm>
            <a:off x="340464" y="4525104"/>
            <a:ext cx="954140" cy="788121"/>
          </a:xfrm>
          <a:prstGeom prst="flowChartMulti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Блок-схема: несколько документов 27"/>
          <p:cNvSpPr/>
          <p:nvPr/>
        </p:nvSpPr>
        <p:spPr>
          <a:xfrm>
            <a:off x="7054438" y="3491292"/>
            <a:ext cx="954140" cy="788121"/>
          </a:xfrm>
          <a:prstGeom prst="flowChartMulti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7534907" y="3221113"/>
            <a:ext cx="1" cy="2699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123728" y="3193641"/>
            <a:ext cx="1" cy="2699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Улыбающееся лицо 35"/>
          <p:cNvSpPr/>
          <p:nvPr/>
        </p:nvSpPr>
        <p:spPr>
          <a:xfrm>
            <a:off x="378012" y="3664566"/>
            <a:ext cx="1097643" cy="743766"/>
          </a:xfrm>
          <a:prstGeom prst="smileyFac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091" tIns="98091" rIns="98091" bIns="98091" numCol="1" spcCol="1270" rtlCol="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800" b="1" dirty="0" smtClean="0">
              <a:solidFill>
                <a:schemeClr val="tx1"/>
              </a:solidFill>
            </a:endParaRPr>
          </a:p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b="1" dirty="0" smtClean="0">
                <a:solidFill>
                  <a:schemeClr val="tx1"/>
                </a:solidFill>
              </a:rPr>
              <a:t>ДЕКЛАРАНТ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37" name="Загнутый угол 36"/>
          <p:cNvSpPr/>
          <p:nvPr/>
        </p:nvSpPr>
        <p:spPr>
          <a:xfrm flipH="1">
            <a:off x="6215466" y="3457489"/>
            <a:ext cx="686379" cy="914452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471111" y="3479899"/>
            <a:ext cx="502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b="1" dirty="0"/>
              <a:t>ДТ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3777004" y="3221296"/>
            <a:ext cx="1" cy="2699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Загнутый угол 39"/>
          <p:cNvSpPr/>
          <p:nvPr/>
        </p:nvSpPr>
        <p:spPr>
          <a:xfrm flipH="1">
            <a:off x="3275856" y="3467900"/>
            <a:ext cx="690646" cy="932135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334465" y="3479899"/>
            <a:ext cx="5673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 smtClean="0"/>
              <a:t>ДТ</a:t>
            </a:r>
            <a:endParaRPr lang="ru-RU" b="1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6814158" y="3192632"/>
            <a:ext cx="1" cy="2699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683568" y="4391472"/>
            <a:ext cx="95059" cy="1091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1043608" y="4400035"/>
            <a:ext cx="79459" cy="1250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олилиния 19"/>
          <p:cNvSpPr/>
          <p:nvPr/>
        </p:nvSpPr>
        <p:spPr>
          <a:xfrm>
            <a:off x="817534" y="2102355"/>
            <a:ext cx="1862543" cy="1090277"/>
          </a:xfrm>
          <a:custGeom>
            <a:avLst/>
            <a:gdLst>
              <a:gd name="connsiteX0" fmla="*/ 0 w 1245691"/>
              <a:gd name="connsiteY0" fmla="*/ 74741 h 747414"/>
              <a:gd name="connsiteX1" fmla="*/ 74741 w 1245691"/>
              <a:gd name="connsiteY1" fmla="*/ 0 h 747414"/>
              <a:gd name="connsiteX2" fmla="*/ 1170950 w 1245691"/>
              <a:gd name="connsiteY2" fmla="*/ 0 h 747414"/>
              <a:gd name="connsiteX3" fmla="*/ 1245691 w 1245691"/>
              <a:gd name="connsiteY3" fmla="*/ 74741 h 747414"/>
              <a:gd name="connsiteX4" fmla="*/ 1245691 w 1245691"/>
              <a:gd name="connsiteY4" fmla="*/ 672673 h 747414"/>
              <a:gd name="connsiteX5" fmla="*/ 1170950 w 1245691"/>
              <a:gd name="connsiteY5" fmla="*/ 747414 h 747414"/>
              <a:gd name="connsiteX6" fmla="*/ 74741 w 1245691"/>
              <a:gd name="connsiteY6" fmla="*/ 747414 h 747414"/>
              <a:gd name="connsiteX7" fmla="*/ 0 w 1245691"/>
              <a:gd name="connsiteY7" fmla="*/ 672673 h 747414"/>
              <a:gd name="connsiteX8" fmla="*/ 0 w 1245691"/>
              <a:gd name="connsiteY8" fmla="*/ 74741 h 7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5691" h="747414">
                <a:moveTo>
                  <a:pt x="0" y="74741"/>
                </a:moveTo>
                <a:cubicBezTo>
                  <a:pt x="0" y="33463"/>
                  <a:pt x="33463" y="0"/>
                  <a:pt x="74741" y="0"/>
                </a:cubicBezTo>
                <a:lnTo>
                  <a:pt x="1170950" y="0"/>
                </a:lnTo>
                <a:cubicBezTo>
                  <a:pt x="1212228" y="0"/>
                  <a:pt x="1245691" y="33463"/>
                  <a:pt x="1245691" y="74741"/>
                </a:cubicBezTo>
                <a:lnTo>
                  <a:pt x="1245691" y="672673"/>
                </a:lnTo>
                <a:cubicBezTo>
                  <a:pt x="1245691" y="713951"/>
                  <a:pt x="1212228" y="747414"/>
                  <a:pt x="1170950" y="747414"/>
                </a:cubicBezTo>
                <a:lnTo>
                  <a:pt x="74741" y="747414"/>
                </a:lnTo>
                <a:cubicBezTo>
                  <a:pt x="33463" y="747414"/>
                  <a:pt x="0" y="713951"/>
                  <a:pt x="0" y="672673"/>
                </a:cubicBezTo>
                <a:lnTo>
                  <a:pt x="0" y="74741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3811" tIns="143811" rIns="143811" bIns="143811" numCol="1" spcCol="1270" anchor="ctr" anchorCtr="0">
            <a:norm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/>
              <a:t>Декларирование  товаров</a:t>
            </a: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/>
              <a:t>(гл. 27 ТК ТС)</a:t>
            </a:r>
            <a:endParaRPr lang="ru-RU" sz="1600" kern="1200" dirty="0"/>
          </a:p>
        </p:txBody>
      </p:sp>
    </p:spTree>
    <p:extLst>
      <p:ext uri="{BB962C8B-B14F-4D97-AF65-F5344CB8AC3E}">
        <p14:creationId xmlns:p14="http://schemas.microsoft.com/office/powerpoint/2010/main" val="12578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spcFirstLastPara="0" vert="horz" wrap="square" lIns="98091" tIns="98091" rIns="98091" bIns="98091" numCol="1" spcCol="1270" anchor="ctr" anchorCtr="0">
        <a:noAutofit/>
      </a:bodyPr>
      <a:lstStyle>
        <a:defPPr algn="ctr" defTabSz="889000">
          <a:lnSpc>
            <a:spcPct val="90000"/>
          </a:lnSpc>
          <a:spcBef>
            <a:spcPct val="0"/>
          </a:spcBef>
          <a:spcAft>
            <a:spcPct val="35000"/>
          </a:spcAft>
          <a:defRPr sz="1600" kern="1200" dirty="0"/>
        </a:defPPr>
      </a:lstStyle>
      <a:style>
        <a:lnRef idx="2">
          <a:schemeClr val="lt1">
            <a:hueOff val="0"/>
            <a:satOff val="0"/>
            <a:lumOff val="0"/>
            <a:alphaOff val="0"/>
          </a:schemeClr>
        </a:lnRef>
        <a:fillRef idx="1">
          <a:schemeClr val="accent1">
            <a:hueOff val="0"/>
            <a:satOff val="0"/>
            <a:lumOff val="0"/>
            <a:alphaOff val="0"/>
          </a:schemeClr>
        </a:fillRef>
        <a:effectRef idx="0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  <a:lnDef>
      <a:spPr>
        <a:ln w="3175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3655</TotalTime>
  <Words>4911</Words>
  <Application>Microsoft Office PowerPoint</Application>
  <PresentationFormat>Экран (4:3)</PresentationFormat>
  <Paragraphs>829</Paragraphs>
  <Slides>55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7" baseType="lpstr">
      <vt:lpstr>Тема Office</vt:lpstr>
      <vt:lpstr>Clip</vt:lpstr>
      <vt:lpstr>  ТАМОЖЕННОЕ ОФОРМЛЕНИЕ  ЭКСПОРТНОЙ ПРОДУКЦИИ</vt:lpstr>
      <vt:lpstr>Презентация PowerPoint</vt:lpstr>
      <vt:lpstr>НОРМАТИВНО – ПРАВОВОЕ РЕГУЛИРОВАНИЕ   ТАМОЖЕННОГО ЗАКОНОДАТЕЛЬСТВА ЕАЭС  (около 10 000 документов)</vt:lpstr>
      <vt:lpstr>ОСНОВНЫЕ ПРИНЦИПЫ ТАМОЖЕННОЙ ПОЛИТИКИ ГОСУДАРСТВ- ЧЛЕНОВ ЕАЭС</vt:lpstr>
      <vt:lpstr>ПОДГОТОВКА ВНЕШНЕТОРГОВОЙ СДЕЛКИ ДЛЯ ПЕРЕМЕЩЕНИЯ ТОВАРОВ ЧЕРЕЗ ГРАНИЦУ ЕАЭС</vt:lpstr>
      <vt:lpstr>НОРМАТИВНО – ПРАВОВАЯ БАЗА  ТАМОЖЕННОГО КОДЕКСА ЕАЭС</vt:lpstr>
      <vt:lpstr>ТАМОЖЕННЫЕ ОПЕРАЦИИ</vt:lpstr>
      <vt:lpstr>ТАМОЖЕННЫЕ ОПЕРАЦИИ  ПРИ ВВОЗЕ ТОВАРОВ НА ТАМОЖЕННУЮ ТЕРРИТОРИЮ ЕАЭС</vt:lpstr>
      <vt:lpstr>ТАМОЖЕННЫЕ ОПЕРАЦИИ  ПРИ ВЫВОЗЕ ТОВАРОВ С ТАМОЖЕННОЙ ТЕРРИТОРИИ ЕАЭС</vt:lpstr>
      <vt:lpstr>Возникновение, прекращение и сроки уплаты таможенных пошлин и налогов при прибытии товаров на таможенную территорию ЕАЭС</vt:lpstr>
      <vt:lpstr> ДОКУМЕНТЫ И СВЕДЕНИЯ, ПРЕДСТАВЛЯЕМЫЕ ТАМОЖЕННОМУ ОРГАНУ ПРИ ПЕРЕВОЗКЕ ТОВАРОВ АВТОМОБИЛЬНЫМ ТРАНСПОРТОМ </vt:lpstr>
      <vt:lpstr>ДОКУМЕНТЫ И СВЕДЕНИЯ, ПРЕДСТАВЛЯЕМЫЕ ТАМОЖЕННОМУ ОРГАНУ ПРИ ПЕРЕВОЗКЕ ТОВАРОВ ВОДНЫМИ СУДАМИ</vt:lpstr>
      <vt:lpstr>ДОКУМЕНТЫ И СВЕДЕНИЯ, ПРЕДСТАВЛЯЕМЫЕ ТАМОЖЕННОМУ ОРГАНУ ПРИ ПЕРЕВОЗКЕ ТОВАРОВ ВОЗДУШНЫМ ТРАНСПОРТОМ</vt:lpstr>
      <vt:lpstr>ДОКУМЕНТЫ И СВЕДЕНИЯ, ПРЕДСТАВЛЯЕМЫЕ ТАМОЖЕННОМУ ОРГАНУ ПРИ ПЕРЕВОЗКЕ ТОВАРОВ ЖЕЛЕЗНОДОРОЖНЫМ ТРАНСПОРТОМ</vt:lpstr>
      <vt:lpstr>ТРЕБОВАНИЯ К  ВРЕМЕННОМУ ХРАНЕНИЮ ТОВАРОВ</vt:lpstr>
      <vt:lpstr>ЗОНЫ ТАМОЖЕННОГО КОНТРОЛЯ ДЛЯ ХРАНЕНИЯ  ИНОСТРАННЫХ ТОВАРОВ</vt:lpstr>
      <vt:lpstr>РЕЕСТРЫ ЛИЦ, ОСУЩЕСТВЛЯЮЩИЕ ДЕЯТЕЛЬНОСТЬ В СФЕРЕ ТАМОЖЕННОГО ДЕЛА</vt:lpstr>
      <vt:lpstr>ДЕЯТЕЛЬНОСТЬ В СФЕРЕ ТАМОЖЕННОГО ДЕЛА  (проект ТК ЕАЭС)</vt:lpstr>
      <vt:lpstr> УСЛОВИЯ  ПРИСВОЕНИЯ СТАТУСА УПОЛНОМОЧЕННОГО ЭКОНОМИЧЕСКОГО ОПЕРАТОРА </vt:lpstr>
      <vt:lpstr>  СПЕЦИАЛЬНЫЕ УПРОЩЕНИЯ, ПРЕДОСТАВЛЯЕМЫЕ  УПОЛНОМОЧЕННОМУ ЭКОНОМИЧЕСКОМУ ОПЕРАТОРУ  (УЭО)                                                     </vt:lpstr>
      <vt:lpstr>ПЕРСПЕКТИВЫ РАЗВИТИЯ ИНСТИТУТА УПОЛНОМОЧЕННОГО ЭКОНОМИЧЕСКОГО ОПЕРАТОРА (проект ТК ЕАЭС)</vt:lpstr>
      <vt:lpstr> РАЗМЕРЫ ОБЕСПЕЧЕНИЯ ПРИ ВКЛЮЧЕНИИ В НЕСКОЛЬКО РЕЕСТРОВ  ЛИЦ, ОСУЩЕСТВЛЯЮЩИХ ДЕЯТЕЛЬНОСТЬ В СФЕРЕ ТАМОЖЕННОГО ДЕЛА (проект ТК ЕАЭС) </vt:lpstr>
      <vt:lpstr>ТАМОЖЕННОЕ ДЕКЛАРИРОВАНИЕ ТОВАРОВ И ТРАНСПОРТНЫХ СРЕДСТВ</vt:lpstr>
      <vt:lpstr>ТАМОЖЕННОЕ ДЕКЛАРИРОВАНИЕ ТОВАРОВ</vt:lpstr>
      <vt:lpstr>ПОРЯДОК ДЕКЛАРИРОВАНИЯ И ВЫПУСКА  ТОВАРОВ</vt:lpstr>
      <vt:lpstr> СТАДИИ ДОКУМЕНТАЛЬНОГО КОНТРОЛЯ ПРИ ТАМОЖЕННОМ ДЕКЛАРИРОВАНИИ </vt:lpstr>
      <vt:lpstr>ОТКАЗ В ВЫПУСКЕ ТОВАРОВ</vt:lpstr>
      <vt:lpstr>УСЛОВНЫЙ ВЫПУСК ТОВАРОВ  </vt:lpstr>
      <vt:lpstr>ПОРЯДОК ДЕКЛАРИРОВАНИЯ И ВЫПУСКА  ТОВАРОВ С ПРИМЕНЕНИЕМ УДАЛЕННОГО ВЫПУСКА</vt:lpstr>
      <vt:lpstr>ПОРЯДОК ОТЗЫВА ТАМОЖЕННОЙ ДЕКЛАРАЦИИ</vt:lpstr>
      <vt:lpstr>ПРЕДСТАВЛЯЕМЫЕ  ДОКУМЕНТЫ ПРИ ПОДАЧЕ ДЕКЛАРАЦИИ   В ТАМОЖЕНЫЙМ ОРГАН </vt:lpstr>
      <vt:lpstr>ПРЕДСТАВЛЯЕМЫЕ  ДОКУМЕНТЫ ПРИ ПОДАЧЕ ДЕКЛАРАЦИИ   В ТАМОЖЕНЫЙМ ОРГАН (Продолжение)</vt:lpstr>
      <vt:lpstr>НОВЕЛЛЫ ТАМОЖЕННОГО КОДЕКСА ЕАЭС, СВЯЗАННЫЕ С ТАМОЖЕННЫМ ДЕКЛАРИРОВАНИЕМ  И ВЫПУСКОМ ТОВАРОВ </vt:lpstr>
      <vt:lpstr> ВИДЫ ТАМОЖЕННЫХ ПЛАТЕЖЕЙ</vt:lpstr>
      <vt:lpstr> ВИДЫ СТАВОК ТАМОЖЕННЫХ ПОШЛИН</vt:lpstr>
      <vt:lpstr>ТАМОЖЕННЫЕ ПРОЦЕДУРЫ</vt:lpstr>
      <vt:lpstr>ТАМОЖЕННЫЕ ПРОЦЕДУРЫ (Продолжение)</vt:lpstr>
      <vt:lpstr>ТАМОЖЕННЫЕ ПРОЦЕДУРЫ (Продолжение)</vt:lpstr>
      <vt:lpstr>ДОСТАВКА ТОВАРОВ ПОД ТАМОЖЕННЫМ КОНТРОЛЕМ</vt:lpstr>
      <vt:lpstr>МЕТОДЫ ОПРЕДЕЛЕНИЯ ТАМОЖЕННОЙ СТОИМОСТИ</vt:lpstr>
      <vt:lpstr>КОНТРОЛЬ ТАМОЖЕННОЙ СТОИМОСТИ</vt:lpstr>
      <vt:lpstr>КОНТРОЛЬ ТАМОЖЕННОЙ СТОИМОСТИ ДО ВЫПУСКА ТОВАРОВ</vt:lpstr>
      <vt:lpstr>КОРРЕКТИРОВКА ТАМОЖЕННОЙ СТОИМОСТИ ТОВАРОВ  </vt:lpstr>
      <vt:lpstr>ТОВАРЫ, В ОТНОШЕНИИ КОТОРЫХ УСТАНОВЛЕН ЗАПРЕТ  ВВОЗА НА ТАМОЖЕННУЮ ТЕРРИТОРИЮ И (ИЛИ)  ВЫВОЗА С ТАМОЖЕННОЙ ТЕРРИТОРИИ ЕАЭС</vt:lpstr>
      <vt:lpstr>ТОВАРЫ, В ОТНОШЕНИИ КОТОРЫХ УСТАНОВЛЕН  РАЗРЕШИТЕЛЬНЫЙ ПОРЯДОК ВВОЗА НА ТАМОЖЕННУЮ ТЕРРИТОРИЮ  И (ИЛИ) ВЫВОЗА С ТАМОЖЕННОЙ ТЕРРИТОРИИ ЕАЭС</vt:lpstr>
      <vt:lpstr>ТОВАРЫ, В ОТНОШЕНИИ КОТОРЫХ УСТАНОВЛЕН  РАЗРЕШИТЕЛЬНЫЙ ПОРЯДОК ВВОЗА НА ТАМОЖЕННУЮ ТЕРРИТОРИЮ  И (ИЛИ) ВЫВОЗА С ТАМОЖЕННОЙ ТЕРРИТОРИИ (Продолжение)</vt:lpstr>
      <vt:lpstr>РАЗРЕШИТЕЛЬНЫЙ ПОРЯДОК ВВОЗА НА ТАМОЖЕННУЮ ТЕРРИТОРИЮ  И (ИЛИ) ВЫВОЗА С ТАМОЖЕННОЙ ТЕРРИТОРИИ ТОВАРОВ</vt:lpstr>
      <vt:lpstr>ЛИЦЕНЗИРОВАНИЕ И КВОТИРОВАНИЕ</vt:lpstr>
      <vt:lpstr>ТЕХНИЧЕСКИЙ РЕГЛАМЕНТ– ПОДТВЕРЖДЕНИЕ БЕЗОПАСНОСТИ ТОВАРА</vt:lpstr>
      <vt:lpstr>КАТЕГОРИРОВАНИЕ ЛИЦ, СОВЕРШАЮЩИХ ТАМОЖЕННЫЕ ОПЕРАЦИИ</vt:lpstr>
      <vt:lpstr>Презентация PowerPoint</vt:lpstr>
      <vt:lpstr>ФОРМЫ ТАМОЖЕННОГО КОНТРОЛЯ Регламентировано Таможенным кодексом ТС (ТК ТС)</vt:lpstr>
      <vt:lpstr>ФОРМЫ ТАМОЖЕННОГО КОНТРОЛЯ Регламентировано проектом ТК ЕАЭС</vt:lpstr>
      <vt:lpstr> СИСТЕМА УПРАВЛЕНИЯ РИСКАМИ  </vt:lpstr>
      <vt:lpstr> ДЕЯТЕЛЬНОСТЬ ТАМОЖЕННЫХ ОРГАНОВ ПО ОЦЕНКЕ  И УПРАВЛЕНИЮ РИСКАМИ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361</cp:revision>
  <dcterms:created xsi:type="dcterms:W3CDTF">2015-09-02T08:21:30Z</dcterms:created>
  <dcterms:modified xsi:type="dcterms:W3CDTF">2017-08-29T11:19:23Z</dcterms:modified>
</cp:coreProperties>
</file>